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96" r:id="rId2"/>
  </p:sldMasterIdLst>
  <p:notesMasterIdLst>
    <p:notesMasterId r:id="rId42"/>
  </p:notesMasterIdLst>
  <p:handoutMasterIdLst>
    <p:handoutMasterId r:id="rId43"/>
  </p:handoutMasterIdLst>
  <p:sldIdLst>
    <p:sldId id="507" r:id="rId3"/>
    <p:sldId id="840" r:id="rId4"/>
    <p:sldId id="742" r:id="rId5"/>
    <p:sldId id="679" r:id="rId6"/>
    <p:sldId id="680" r:id="rId7"/>
    <p:sldId id="684" r:id="rId8"/>
    <p:sldId id="848" r:id="rId9"/>
    <p:sldId id="841" r:id="rId10"/>
    <p:sldId id="850" r:id="rId11"/>
    <p:sldId id="752" r:id="rId12"/>
    <p:sldId id="755" r:id="rId13"/>
    <p:sldId id="778" r:id="rId14"/>
    <p:sldId id="842" r:id="rId15"/>
    <p:sldId id="695" r:id="rId16"/>
    <p:sldId id="703" r:id="rId17"/>
    <p:sldId id="705" r:id="rId18"/>
    <p:sldId id="704" r:id="rId19"/>
    <p:sldId id="843" r:id="rId20"/>
    <p:sldId id="844" r:id="rId21"/>
    <p:sldId id="845" r:id="rId22"/>
    <p:sldId id="706" r:id="rId23"/>
    <p:sldId id="707" r:id="rId24"/>
    <p:sldId id="766" r:id="rId25"/>
    <p:sldId id="709" r:id="rId26"/>
    <p:sldId id="714" r:id="rId27"/>
    <p:sldId id="710" r:id="rId28"/>
    <p:sldId id="712" r:id="rId29"/>
    <p:sldId id="717" r:id="rId30"/>
    <p:sldId id="718" r:id="rId31"/>
    <p:sldId id="719" r:id="rId32"/>
    <p:sldId id="713" r:id="rId33"/>
    <p:sldId id="846" r:id="rId34"/>
    <p:sldId id="847" r:id="rId35"/>
    <p:sldId id="720" r:id="rId36"/>
    <p:sldId id="721" r:id="rId37"/>
    <p:sldId id="849" r:id="rId38"/>
    <p:sldId id="725" r:id="rId39"/>
    <p:sldId id="635" r:id="rId40"/>
    <p:sldId id="768" r:id="rId4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  <p15:guide id="6" orient="horz" pos="187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323" userDrawn="1">
          <p15:clr>
            <a:srgbClr val="A4A3A4"/>
          </p15:clr>
        </p15:guide>
        <p15:guide id="9" orient="horz" pos="550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pos="317" userDrawn="1">
          <p15:clr>
            <a:srgbClr val="A4A3A4"/>
          </p15:clr>
        </p15:guide>
        <p15:guide id="13" pos="5443" userDrawn="1">
          <p15:clr>
            <a:srgbClr val="A4A3A4"/>
          </p15:clr>
        </p15:guide>
        <p15:guide id="14" pos="2767" userDrawn="1">
          <p15:clr>
            <a:srgbClr val="A4A3A4"/>
          </p15:clr>
        </p15:guide>
        <p15:guide id="15" pos="2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tz, Matthias" initials="HM" lastIdx="5" clrIdx="0">
    <p:extLst>
      <p:ext uri="{19B8F6BF-5375-455C-9EA6-DF929625EA0E}">
        <p15:presenceInfo xmlns:p15="http://schemas.microsoft.com/office/powerpoint/2012/main" userId="S-1-5-21-552000232-1352886769-1353750872-1704" providerId="AD"/>
      </p:ext>
    </p:extLst>
  </p:cmAuthor>
  <p:cmAuthor id="2" name="Dietz, Carsten" initials="DC" lastIdx="1" clrIdx="1">
    <p:extLst>
      <p:ext uri="{19B8F6BF-5375-455C-9EA6-DF929625EA0E}">
        <p15:presenceInfo xmlns:p15="http://schemas.microsoft.com/office/powerpoint/2012/main" userId="S-1-5-21-552000232-1352886769-1353750872-1628" providerId="AD"/>
      </p:ext>
    </p:extLst>
  </p:cmAuthor>
  <p:cmAuthor id="3" name="Lisa-Marie Koch" initials="LK" lastIdx="1" clrIdx="2">
    <p:extLst>
      <p:ext uri="{19B8F6BF-5375-455C-9EA6-DF929625EA0E}">
        <p15:presenceInfo xmlns:p15="http://schemas.microsoft.com/office/powerpoint/2012/main" userId="S-1-5-21-552000232-1352886769-1353750872-16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3BB"/>
    <a:srgbClr val="393E44"/>
    <a:srgbClr val="A2B4B8"/>
    <a:srgbClr val="002500"/>
    <a:srgbClr val="B8CCE4"/>
    <a:srgbClr val="716DB1"/>
    <a:srgbClr val="FFFFFF"/>
    <a:srgbClr val="A70240"/>
    <a:srgbClr val="000000"/>
    <a:srgbClr val="002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4" autoAdjust="0"/>
    <p:restoredTop sz="96735" autoAdjust="0"/>
  </p:normalViewPr>
  <p:slideViewPr>
    <p:cSldViewPr>
      <p:cViewPr varScale="1">
        <p:scale>
          <a:sx n="70" d="100"/>
          <a:sy n="70" d="100"/>
        </p:scale>
        <p:origin x="952" y="68"/>
      </p:cViewPr>
      <p:guideLst>
        <p:guide orient="horz" pos="2183"/>
        <p:guide orient="horz" pos="1207"/>
        <p:guide orient="horz" pos="3816"/>
        <p:guide orient="horz" pos="981"/>
        <p:guide orient="horz" pos="1457"/>
        <p:guide orient="horz" pos="187"/>
        <p:guide orient="horz" pos="845"/>
        <p:guide orient="horz" pos="323"/>
        <p:guide orient="horz" pos="550"/>
        <p:guide orient="horz" pos="3249"/>
        <p:guide pos="2880"/>
        <p:guide pos="317"/>
        <p:guide pos="5443"/>
        <p:guide pos="2767"/>
        <p:guide pos="2993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r>
              <a:rPr lang="de-DE"/>
              <a:t>19.06.2018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99A95D75-6C6A-4E48-8F2E-98ADCD6A3D1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466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r>
              <a:rPr lang="de-DE"/>
              <a:t>19.06.2018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AA9B058D-D43A-40A5-A815-DC97A7D232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752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19.06.2018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7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203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40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37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7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48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/>
              <a:t>Absatz nach 6 </a:t>
            </a:r>
            <a:r>
              <a:rPr lang="de-DE" dirty="0" err="1"/>
              <a:t>pt</a:t>
            </a:r>
            <a:endParaRPr lang="de-DE" dirty="0"/>
          </a:p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49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Innovative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etc</a:t>
            </a:r>
            <a:r>
              <a:rPr lang="de-DE" dirty="0"/>
              <a:t>: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advantages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64516" name="Datumsplatzhalter 3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5919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9724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3527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7330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/>
                </a:solidFill>
              </a:rPr>
              <a:t>19.06.2018</a:t>
            </a:r>
          </a:p>
        </p:txBody>
      </p:sp>
    </p:spTree>
    <p:extLst>
      <p:ext uri="{BB962C8B-B14F-4D97-AF65-F5344CB8AC3E}">
        <p14:creationId xmlns:p14="http://schemas.microsoft.com/office/powerpoint/2010/main" val="85548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Innovative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etc</a:t>
            </a:r>
            <a:r>
              <a:rPr lang="de-DE" dirty="0"/>
              <a:t>: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advantages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82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74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61444" name="Datumsplatzhalter 3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9930" indent="-2961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4509" indent="-236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8313" indent="-236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2115" indent="-236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5919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9724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3527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7330" indent="-236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19.06.2018</a:t>
            </a:r>
          </a:p>
        </p:txBody>
      </p:sp>
    </p:spTree>
    <p:extLst>
      <p:ext uri="{BB962C8B-B14F-4D97-AF65-F5344CB8AC3E}">
        <p14:creationId xmlns:p14="http://schemas.microsoft.com/office/powerpoint/2010/main" val="3141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-31" y="2"/>
            <a:ext cx="7843837" cy="1470025"/>
          </a:xfrm>
          <a:prstGeom prst="rect">
            <a:avLst/>
          </a:prstGeom>
        </p:spPr>
        <p:txBody>
          <a:bodyPr lIns="81000" rIns="81000" bIns="54000" anchor="ctr">
            <a:normAutofit/>
          </a:bodyPr>
          <a:lstStyle/>
          <a:p>
            <a:pPr marR="0" lvl="0" indent="335756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1" i="0" u="none" strike="noStrike" kern="1200" cap="none" spc="0" normalizeH="0" baseline="0" noProof="0">
              <a:ln>
                <a:noFill/>
              </a:ln>
              <a:solidFill>
                <a:srgbClr val="00257A"/>
              </a:solidFill>
              <a:effectLst/>
              <a:uLnTx/>
              <a:uFillTx/>
              <a:latin typeface="Bliss 2 Light" pitchFamily="50" charset="0"/>
              <a:ea typeface="+mj-ea"/>
              <a:cs typeface="Arial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7" y="1375238"/>
            <a:ext cx="3924747" cy="2664296"/>
          </a:xfrm>
        </p:spPr>
        <p:txBody>
          <a:bodyPr/>
          <a:lstStyle>
            <a:lvl1pPr>
              <a:defRPr sz="3000" cap="none" baseline="0">
                <a:solidFill>
                  <a:schemeClr val="bg1"/>
                </a:solidFill>
                <a:latin typeface="Bliss 2 Light" pitchFamily="50" charset="0"/>
                <a:cs typeface="Aharoni" pitchFamily="2" charset="-79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503239" y="296865"/>
            <a:ext cx="3240360" cy="971897"/>
          </a:xfrm>
          <a:prstGeom prst="rect">
            <a:avLst/>
          </a:prstGeom>
        </p:spPr>
        <p:txBody>
          <a:bodyPr lIns="54000" rIns="54000" bIns="35100" anchor="ctr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2400" dirty="0">
                <a:solidFill>
                  <a:schemeClr val="bg1"/>
                </a:solidFill>
                <a:latin typeface="Bliss 2 Regular" pitchFamily="50" charset="0"/>
                <a:cs typeface="Arial" pitchFamily="34" charset="0"/>
              </a:rPr>
              <a:t>Cosphatec GmbH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5498120"/>
            <a:ext cx="3131643" cy="904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512765"/>
            <a:ext cx="2011363" cy="5508625"/>
          </a:xfrm>
        </p:spPr>
        <p:txBody>
          <a:bodyPr vert="eaVert"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9" y="512763"/>
            <a:ext cx="5761037" cy="5508626"/>
          </a:xfrm>
        </p:spPr>
        <p:txBody>
          <a:bodyPr vert="eaVert"/>
          <a:lstStyle>
            <a:lvl1pPr marL="342900" indent="-3429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1pPr>
            <a:lvl2pPr marL="685800" indent="-3429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2pPr>
            <a:lvl3pPr marL="942975" indent="-257175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3pPr>
            <a:lvl4pPr marL="1285875" indent="-257175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4pPr>
            <a:lvl5pPr marL="1628775" indent="-257175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03238" y="1916113"/>
            <a:ext cx="8137525" cy="4105275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742950" indent="-285750">
              <a:buClrTx/>
              <a:buFont typeface="Arial" pitchFamily="34" charset="0"/>
              <a:buChar char="•"/>
              <a:defRPr sz="20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Tx/>
              <a:buFont typeface="Symbol" pitchFamily="18" charset="2"/>
              <a:buChar char="-"/>
              <a:defRPr sz="18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Tx/>
              <a:buFont typeface="Arial" pitchFamily="34" charset="0"/>
              <a:buChar char="•"/>
              <a:defRPr sz="16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Tx/>
              <a:buFont typeface="Arial" pitchFamily="34" charset="0"/>
              <a:buChar char="•"/>
              <a:defRPr sz="14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29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_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3238" y="1916113"/>
            <a:ext cx="8137525" cy="4105275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742950" indent="-285750">
              <a:buClrTx/>
              <a:buFont typeface="Arial" pitchFamily="34" charset="0"/>
              <a:buChar char="•"/>
              <a:defRPr sz="20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Tx/>
              <a:buFont typeface="Symbol" pitchFamily="18" charset="2"/>
              <a:buChar char="-"/>
              <a:defRPr sz="18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Tx/>
              <a:buFont typeface="Arial" pitchFamily="34" charset="0"/>
              <a:buChar char="•"/>
              <a:defRPr sz="16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Tx/>
              <a:buFont typeface="Arial" pitchFamily="34" charset="0"/>
              <a:buChar char="•"/>
              <a:defRPr sz="14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marL="0" indent="0">
              <a:buNone/>
            </a:pPr>
            <a:r>
              <a:rPr lang="en-US" dirty="0" err="1"/>
              <a:t>Cosphagard</a:t>
            </a:r>
            <a:r>
              <a:rPr lang="en-GB" dirty="0"/>
              <a:t>®</a:t>
            </a:r>
            <a:r>
              <a:rPr lang="en-US" dirty="0"/>
              <a:t> </a:t>
            </a:r>
            <a:r>
              <a:rPr lang="en-US" dirty="0" err="1"/>
              <a:t>Pretec</a:t>
            </a:r>
            <a:r>
              <a:rPr lang="en-US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INCI: </a:t>
            </a:r>
            <a:r>
              <a:rPr lang="en-US" sz="2000" dirty="0" err="1"/>
              <a:t>Phenoxyethanol</a:t>
            </a:r>
            <a:r>
              <a:rPr lang="en-US" sz="2000" dirty="0"/>
              <a:t>, Benzyl Alcohol, </a:t>
            </a:r>
            <a:r>
              <a:rPr lang="en-US" sz="2000" dirty="0" err="1"/>
              <a:t>Phenylpropanol</a:t>
            </a:r>
            <a:endParaRPr lang="en-US" sz="2000" dirty="0"/>
          </a:p>
          <a:p>
            <a:r>
              <a:rPr lang="en-US" dirty="0"/>
              <a:t>Recommended dosage: 1.0-1.8 %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pH-independent efficient</a:t>
            </a:r>
          </a:p>
          <a:p>
            <a:pPr lvl="1"/>
            <a:r>
              <a:rPr lang="en-US" dirty="0"/>
              <a:t>Partly water soluble</a:t>
            </a:r>
          </a:p>
          <a:p>
            <a:pPr lvl="1"/>
            <a:r>
              <a:rPr lang="en-US" dirty="0"/>
              <a:t>Less irritation potential (Patch-Test 2,5 % = no irritation)</a:t>
            </a:r>
          </a:p>
          <a:p>
            <a:pPr lvl="1"/>
            <a:r>
              <a:rPr lang="en-US" dirty="0"/>
              <a:t>Recommended for: emulsions, surfactant-based formulations,    decorative cosmetics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13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_Nur_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03238" y="1916113"/>
            <a:ext cx="8137525" cy="4105275"/>
          </a:xfrm>
        </p:spPr>
        <p:txBody>
          <a:bodyPr/>
          <a:lstStyle>
            <a:lvl1pPr marL="0" indent="0">
              <a:buClrTx/>
              <a:buFont typeface="Arial" pitchFamily="34" charset="0"/>
              <a:buNone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406400" indent="-342900">
              <a:buClrTx/>
              <a:buFont typeface="Arial" pitchFamily="34" charset="0"/>
              <a:buChar char="•"/>
              <a:defRPr sz="20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Tx/>
              <a:buFont typeface="Symbol" pitchFamily="18" charset="2"/>
              <a:buChar char="-"/>
              <a:defRPr sz="18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Tx/>
              <a:buFont typeface="Arial" pitchFamily="34" charset="0"/>
              <a:buChar char="•"/>
              <a:defRPr sz="16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Tx/>
              <a:buFont typeface="Arial" pitchFamily="34" charset="0"/>
              <a:buChar char="•"/>
              <a:defRPr sz="14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57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-32" y="0"/>
            <a:ext cx="7843837" cy="1470025"/>
          </a:xfrm>
          <a:prstGeom prst="rect">
            <a:avLst/>
          </a:prstGeom>
        </p:spPr>
        <p:txBody>
          <a:bodyPr lIns="108000" rIns="108000" bIns="72000" anchor="ctr">
            <a:normAutofit/>
          </a:bodyPr>
          <a:lstStyle/>
          <a:p>
            <a:pPr marR="0" lvl="0" indent="4476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>
              <a:ln>
                <a:noFill/>
              </a:ln>
              <a:solidFill>
                <a:srgbClr val="00257A"/>
              </a:solidFill>
              <a:effectLst/>
              <a:uLnTx/>
              <a:uFillTx/>
              <a:latin typeface="Bliss 2 Light" pitchFamily="50" charset="0"/>
              <a:ea typeface="+mj-ea"/>
              <a:cs typeface="Arial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503239" y="296863"/>
            <a:ext cx="3240360" cy="971897"/>
          </a:xfrm>
          <a:prstGeom prst="rect">
            <a:avLst/>
          </a:prstGeom>
        </p:spPr>
        <p:txBody>
          <a:bodyPr lIns="72000" rIns="72000" bIns="46800" anchor="ctr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3200" dirty="0">
                <a:solidFill>
                  <a:schemeClr val="bg1"/>
                </a:solidFill>
                <a:latin typeface="Bliss 2 Regular" pitchFamily="50" charset="0"/>
                <a:cs typeface="Arial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47616"/>
            <a:ext cx="2267547" cy="6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 anchor="t" anchorCtr="0"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10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03238" y="1916113"/>
            <a:ext cx="8137525" cy="4105275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742950" indent="-285750">
              <a:buClrTx/>
              <a:buFont typeface="Arial" pitchFamily="34" charset="0"/>
              <a:buChar char="•"/>
              <a:defRPr sz="20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Tx/>
              <a:buFont typeface="Symbol" pitchFamily="18" charset="2"/>
              <a:buChar char="-"/>
              <a:defRPr sz="18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Tx/>
              <a:buFont typeface="Arial" pitchFamily="34" charset="0"/>
              <a:buChar char="•"/>
              <a:defRPr sz="16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Tx/>
              <a:buFont typeface="Arial" pitchFamily="34" charset="0"/>
              <a:buChar char="•"/>
              <a:defRPr sz="14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27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_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3238" y="1916113"/>
            <a:ext cx="8137525" cy="4105275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742950" indent="-285750">
              <a:buClrTx/>
              <a:buFont typeface="Arial" pitchFamily="34" charset="0"/>
              <a:buChar char="•"/>
              <a:defRPr sz="20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Tx/>
              <a:buFont typeface="Symbol" pitchFamily="18" charset="2"/>
              <a:buChar char="-"/>
              <a:defRPr sz="18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Tx/>
              <a:buFont typeface="Arial" pitchFamily="34" charset="0"/>
              <a:buChar char="•"/>
              <a:defRPr sz="16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Tx/>
              <a:buFont typeface="Arial" pitchFamily="34" charset="0"/>
              <a:buChar char="•"/>
              <a:defRPr sz="14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marL="0" indent="0">
              <a:buNone/>
            </a:pPr>
            <a:r>
              <a:rPr lang="en-US" dirty="0" err="1"/>
              <a:t>Cosphagard</a:t>
            </a:r>
            <a:r>
              <a:rPr lang="en-GB" dirty="0"/>
              <a:t>®</a:t>
            </a:r>
            <a:r>
              <a:rPr lang="en-US" dirty="0"/>
              <a:t> </a:t>
            </a:r>
            <a:r>
              <a:rPr lang="en-US" dirty="0" err="1"/>
              <a:t>Pretec</a:t>
            </a:r>
            <a:r>
              <a:rPr lang="en-US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INCI: </a:t>
            </a:r>
            <a:r>
              <a:rPr lang="en-US" sz="2000" dirty="0" err="1"/>
              <a:t>Phenoxyethanol</a:t>
            </a:r>
            <a:r>
              <a:rPr lang="en-US" sz="2000" dirty="0"/>
              <a:t>, Benzyl Alcohol, </a:t>
            </a:r>
            <a:r>
              <a:rPr lang="en-US" sz="2000" dirty="0" err="1"/>
              <a:t>Phenylpropanol</a:t>
            </a:r>
            <a:endParaRPr lang="en-US" sz="2000" dirty="0"/>
          </a:p>
          <a:p>
            <a:r>
              <a:rPr lang="en-US" dirty="0"/>
              <a:t>Recommended dosage: 1.0-1.8 %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pH-independent efficient</a:t>
            </a:r>
          </a:p>
          <a:p>
            <a:pPr lvl="1"/>
            <a:r>
              <a:rPr lang="en-US" dirty="0"/>
              <a:t>Partly water soluble</a:t>
            </a:r>
          </a:p>
          <a:p>
            <a:pPr lvl="1"/>
            <a:r>
              <a:rPr lang="en-US" dirty="0"/>
              <a:t>Less irritation potential (Patch-Test 2,5 % = no irritation)</a:t>
            </a:r>
          </a:p>
          <a:p>
            <a:pPr lvl="1"/>
            <a:r>
              <a:rPr lang="en-US" dirty="0"/>
              <a:t>Recommended for: emulsions, surfactant-based formulations,    decorative cosmetics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42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_Nur_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03238" y="1916113"/>
            <a:ext cx="8137525" cy="4105275"/>
          </a:xfrm>
        </p:spPr>
        <p:txBody>
          <a:bodyPr/>
          <a:lstStyle>
            <a:lvl1pPr marL="0" indent="0">
              <a:buClrTx/>
              <a:buFont typeface="Arial" pitchFamily="34" charset="0"/>
              <a:buNone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406400" indent="-342900">
              <a:buClrTx/>
              <a:buFont typeface="Arial" pitchFamily="34" charset="0"/>
              <a:buChar char="•"/>
              <a:defRPr sz="20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Tx/>
              <a:buFont typeface="Symbol" pitchFamily="18" charset="2"/>
              <a:buChar char="-"/>
              <a:defRPr sz="18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Tx/>
              <a:buFont typeface="Arial" pitchFamily="34" charset="0"/>
              <a:buChar char="•"/>
              <a:defRPr sz="16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Tx/>
              <a:buFont typeface="Arial" pitchFamily="34" charset="0"/>
              <a:buChar char="•"/>
              <a:defRPr sz="1400"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21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91667" y="1915183"/>
            <a:ext cx="5412246" cy="4106205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742950" indent="-28575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11430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6002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2057400" indent="-22860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6264276" y="1916113"/>
            <a:ext cx="2376488" cy="4105275"/>
          </a:xfrm>
          <a:noFill/>
        </p:spPr>
        <p:txBody>
          <a:bodyPr/>
          <a:lstStyle>
            <a:lvl1pPr marL="457200" indent="-457200"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rgbClr val="393E44"/>
                </a:solidFill>
              </a:defRPr>
            </a:lvl1pPr>
            <a:lvl2pPr marL="800100" indent="-342900"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93E44"/>
                </a:solidFill>
              </a:defRPr>
            </a:lvl2pPr>
            <a:lvl3pPr marL="1257300" indent="-342900">
              <a:buClr>
                <a:schemeClr val="tx1"/>
              </a:buClr>
              <a:buFont typeface="Symbol" pitchFamily="18" charset="2"/>
              <a:buChar char="-"/>
              <a:defRPr sz="2000">
                <a:solidFill>
                  <a:srgbClr val="393E44"/>
                </a:solidFill>
              </a:defRPr>
            </a:lvl3pPr>
            <a:lvl4pPr marL="1657350" indent="-285750"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4pPr>
            <a:lvl5pPr marL="2114550" indent="-285750"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23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03239" y="296865"/>
            <a:ext cx="8137525" cy="1042057"/>
          </a:xfrm>
        </p:spPr>
        <p:txBody>
          <a:bodyPr anchor="t" anchorCtr="0"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2370123"/>
            <a:ext cx="8137525" cy="1058877"/>
          </a:xfrm>
        </p:spPr>
        <p:txBody>
          <a:bodyPr/>
          <a:lstStyle>
            <a:lvl1pPr algn="ctr">
              <a:defRPr b="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107504" y="5697252"/>
            <a:ext cx="4464496" cy="116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50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916113"/>
            <a:ext cx="3889375" cy="410527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solidFill>
                  <a:srgbClr val="393E44"/>
                </a:solidFill>
              </a:defRPr>
            </a:lvl1pPr>
            <a:lvl2pPr marL="800100" indent="-342900">
              <a:buFont typeface="Arial" pitchFamily="34" charset="0"/>
              <a:buChar char="•"/>
              <a:defRPr sz="2400">
                <a:solidFill>
                  <a:srgbClr val="393E44"/>
                </a:solidFill>
              </a:defRPr>
            </a:lvl2pPr>
            <a:lvl3pPr marL="1257300" indent="-342900">
              <a:buFont typeface="Symbol" pitchFamily="18" charset="2"/>
              <a:buChar char="-"/>
              <a:defRPr sz="2000">
                <a:solidFill>
                  <a:srgbClr val="393E44"/>
                </a:solidFill>
              </a:defRPr>
            </a:lvl3pPr>
            <a:lvl4pPr marL="1657350" indent="-285750"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4pPr>
            <a:lvl5pPr marL="2114550" indent="-285750"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7" y="1915183"/>
            <a:ext cx="3889375" cy="410620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solidFill>
                  <a:srgbClr val="393E44"/>
                </a:solidFill>
              </a:defRPr>
            </a:lvl1pPr>
            <a:lvl2pPr marL="800100" indent="-342900">
              <a:buFont typeface="Arial" pitchFamily="34" charset="0"/>
              <a:buChar char="•"/>
              <a:defRPr sz="2400">
                <a:solidFill>
                  <a:srgbClr val="393E44"/>
                </a:solidFill>
              </a:defRPr>
            </a:lvl2pPr>
            <a:lvl3pPr marL="1257300" indent="-342900">
              <a:buFont typeface="Symbol" pitchFamily="18" charset="2"/>
              <a:buChar char="-"/>
              <a:defRPr sz="2000">
                <a:solidFill>
                  <a:srgbClr val="393E44"/>
                </a:solidFill>
              </a:defRPr>
            </a:lvl3pPr>
            <a:lvl4pPr marL="1657350" indent="-285750"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4pPr>
            <a:lvl5pPr marL="2114550" indent="-285750"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673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621" y="512763"/>
            <a:ext cx="3033713" cy="1044575"/>
          </a:xfrm>
        </p:spPr>
        <p:txBody>
          <a:bodyPr anchor="b"/>
          <a:lstStyle>
            <a:lvl1pPr algn="l">
              <a:defRPr sz="2000" b="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274" y="512763"/>
            <a:ext cx="4789489" cy="55086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3200">
                <a:solidFill>
                  <a:srgbClr val="393E44"/>
                </a:solidFill>
              </a:defRPr>
            </a:lvl1pPr>
            <a:lvl2pPr marL="914400" indent="-457200">
              <a:buFont typeface="Arial" pitchFamily="34" charset="0"/>
              <a:buChar char="•"/>
              <a:defRPr sz="2800">
                <a:solidFill>
                  <a:srgbClr val="393E44"/>
                </a:solidFill>
              </a:defRPr>
            </a:lvl2pPr>
            <a:lvl3pPr marL="1257300" indent="-342900">
              <a:buFont typeface="Symbol" pitchFamily="18" charset="2"/>
              <a:buChar char="-"/>
              <a:defRPr sz="2400">
                <a:solidFill>
                  <a:srgbClr val="393E44"/>
                </a:solidFill>
              </a:defRPr>
            </a:lvl3pPr>
            <a:lvl4pPr marL="1714500" indent="-342900">
              <a:buFont typeface="Arial" pitchFamily="34" charset="0"/>
              <a:buChar char="•"/>
              <a:defRPr sz="2000">
                <a:solidFill>
                  <a:srgbClr val="393E44"/>
                </a:solidFill>
              </a:defRPr>
            </a:lvl4pPr>
            <a:lvl5pPr marL="2171700" indent="-342900">
              <a:buFont typeface="Arial" pitchFamily="34" charset="0"/>
              <a:buChar char="•"/>
              <a:defRPr sz="2000">
                <a:solidFill>
                  <a:srgbClr val="393E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3238" y="1916113"/>
            <a:ext cx="2989261" cy="41052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23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4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01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1916112"/>
            <a:ext cx="8137525" cy="4105275"/>
          </a:xfrm>
        </p:spPr>
        <p:txBody>
          <a:bodyPr vert="eaVert"/>
          <a:lstStyle>
            <a:lvl1pPr>
              <a:defRPr>
                <a:solidFill>
                  <a:srgbClr val="393E44"/>
                </a:solidFill>
              </a:defRPr>
            </a:lvl1pPr>
            <a:lvl2pPr>
              <a:defRPr>
                <a:solidFill>
                  <a:srgbClr val="393E44"/>
                </a:solidFill>
              </a:defRPr>
            </a:lvl2pPr>
            <a:lvl3pPr>
              <a:defRPr>
                <a:solidFill>
                  <a:srgbClr val="393E44"/>
                </a:solidFill>
              </a:defRPr>
            </a:lvl3pPr>
            <a:lvl4pPr>
              <a:defRPr>
                <a:solidFill>
                  <a:srgbClr val="393E44"/>
                </a:solidFill>
              </a:defRPr>
            </a:lvl4pPr>
            <a:lvl5pPr>
              <a:defRPr>
                <a:solidFill>
                  <a:srgbClr val="393E44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17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12763"/>
            <a:ext cx="2011363" cy="5508625"/>
          </a:xfrm>
        </p:spPr>
        <p:txBody>
          <a:bodyPr vert="eaVert"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512763"/>
            <a:ext cx="5761037" cy="5508626"/>
          </a:xfrm>
        </p:spPr>
        <p:txBody>
          <a:bodyPr vert="eaVert"/>
          <a:lstStyle>
            <a:lvl1pPr marL="457200" indent="-4572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1pPr>
            <a:lvl2pPr marL="914400" indent="-4572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3pPr>
            <a:lvl4pPr marL="1714500" indent="-3429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4pPr>
            <a:lvl5pPr marL="2171700" indent="-342900">
              <a:buFont typeface="Arial" pitchFamily="34" charset="0"/>
              <a:buChar char="•"/>
              <a:defRPr>
                <a:solidFill>
                  <a:srgbClr val="393E44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067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</p:spPr>
        <p:txBody>
          <a:bodyPr/>
          <a:lstStyle>
            <a:lvl1pPr>
              <a:defRPr sz="440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497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78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A20C-4EEF-459E-B651-3387F9A5B82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A5F5-3E44-42A4-87AB-8380DB1503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03239" y="1916115"/>
            <a:ext cx="8137525" cy="4105275"/>
          </a:xfrm>
        </p:spPr>
        <p:txBody>
          <a:bodyPr/>
          <a:lstStyle>
            <a:lvl1pPr marL="257175" indent="-257175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557213" indent="-214313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857250" indent="-171450">
              <a:buClrTx/>
              <a:buFont typeface="Symbol" pitchFamily="18" charset="2"/>
              <a:buChar char="-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200150" indent="-171450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1543050" indent="-171450">
              <a:buClrTx/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3239" y="296865"/>
            <a:ext cx="8137525" cy="1042057"/>
          </a:xfrm>
        </p:spPr>
        <p:txBody>
          <a:bodyPr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91667" y="1915185"/>
            <a:ext cx="5412246" cy="4106205"/>
          </a:xfrm>
        </p:spPr>
        <p:txBody>
          <a:bodyPr/>
          <a:lstStyle>
            <a:lvl1pPr marL="257175" indent="-257175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1pPr>
            <a:lvl2pPr marL="557213" indent="-214313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2pPr>
            <a:lvl3pPr marL="857250" indent="-17145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3pPr>
            <a:lvl4pPr marL="1200150" indent="-17145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4pPr>
            <a:lvl5pPr marL="1543050" indent="-171450">
              <a:buClr>
                <a:schemeClr val="tx1"/>
              </a:buClr>
              <a:buFont typeface="Arial" pitchFamily="34" charset="0"/>
              <a:buChar char="•"/>
              <a:defRPr>
                <a:solidFill>
                  <a:srgbClr val="393E44"/>
                </a:solidFill>
                <a:latin typeface="Bliss 2 Light" pitchFamily="50" charset="0"/>
                <a:cs typeface="Angsana New" pitchFamily="18" charset="-34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6264277" y="1916115"/>
            <a:ext cx="2376488" cy="4105275"/>
          </a:xfrm>
          <a:noFill/>
        </p:spPr>
        <p:txBody>
          <a:bodyPr/>
          <a:lstStyle>
            <a:lvl1pPr marL="342900" indent="-342900">
              <a:buClr>
                <a:schemeClr val="tx1"/>
              </a:buClr>
              <a:buFont typeface="Arial" pitchFamily="34" charset="0"/>
              <a:buChar char="•"/>
              <a:defRPr sz="2100">
                <a:solidFill>
                  <a:srgbClr val="393E44"/>
                </a:solidFill>
              </a:defRPr>
            </a:lvl1pPr>
            <a:lvl2pPr marL="600075" indent="-257175"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2pPr>
            <a:lvl3pPr marL="942975" indent="-257175">
              <a:buClr>
                <a:schemeClr val="tx1"/>
              </a:buClr>
              <a:buFont typeface="Symbol" pitchFamily="18" charset="2"/>
              <a:buChar char="-"/>
              <a:defRPr sz="1500">
                <a:solidFill>
                  <a:srgbClr val="393E44"/>
                </a:solidFill>
              </a:defRPr>
            </a:lvl3pPr>
            <a:lvl4pPr marL="1243013" indent="-214313">
              <a:buClr>
                <a:schemeClr val="tx1"/>
              </a:buClr>
              <a:buFont typeface="Arial" pitchFamily="34" charset="0"/>
              <a:buChar char="•"/>
              <a:defRPr sz="1350">
                <a:solidFill>
                  <a:srgbClr val="393E44"/>
                </a:solidFill>
              </a:defRPr>
            </a:lvl4pPr>
            <a:lvl5pPr marL="1585913" indent="-214313">
              <a:buClr>
                <a:schemeClr val="tx1"/>
              </a:buClr>
              <a:buFont typeface="Arial" pitchFamily="34" charset="0"/>
              <a:buChar char="•"/>
              <a:defRPr sz="1350">
                <a:solidFill>
                  <a:srgbClr val="393E4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3239" y="296865"/>
            <a:ext cx="8137525" cy="1042057"/>
          </a:xfrm>
        </p:spPr>
        <p:txBody>
          <a:bodyPr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2370125"/>
            <a:ext cx="8137525" cy="1058877"/>
          </a:xfrm>
        </p:spPr>
        <p:txBody>
          <a:bodyPr/>
          <a:lstStyle>
            <a:lvl1pPr algn="ctr">
              <a:defRPr b="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107505" y="5697252"/>
            <a:ext cx="4464496" cy="116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296865"/>
            <a:ext cx="8137525" cy="1042057"/>
          </a:xfrm>
        </p:spPr>
        <p:txBody>
          <a:bodyPr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9" y="1916115"/>
            <a:ext cx="3889375" cy="4105275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100">
                <a:solidFill>
                  <a:srgbClr val="393E44"/>
                </a:solidFill>
              </a:defRPr>
            </a:lvl1pPr>
            <a:lvl2pPr marL="600075" indent="-257175"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2pPr>
            <a:lvl3pPr marL="942975" indent="-257175">
              <a:buFont typeface="Symbol" pitchFamily="18" charset="2"/>
              <a:buChar char="-"/>
              <a:defRPr sz="1500">
                <a:solidFill>
                  <a:srgbClr val="393E44"/>
                </a:solidFill>
              </a:defRPr>
            </a:lvl3pPr>
            <a:lvl4pPr marL="1243013" indent="-214313">
              <a:buFont typeface="Arial" pitchFamily="34" charset="0"/>
              <a:buChar char="•"/>
              <a:defRPr sz="1350">
                <a:solidFill>
                  <a:srgbClr val="393E44"/>
                </a:solidFill>
              </a:defRPr>
            </a:lvl4pPr>
            <a:lvl5pPr marL="1585913" indent="-214313">
              <a:buFont typeface="Arial" pitchFamily="34" charset="0"/>
              <a:buChar char="•"/>
              <a:defRPr sz="1350">
                <a:solidFill>
                  <a:srgbClr val="393E4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8" y="1915185"/>
            <a:ext cx="3889375" cy="4106205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100">
                <a:solidFill>
                  <a:srgbClr val="393E44"/>
                </a:solidFill>
              </a:defRPr>
            </a:lvl1pPr>
            <a:lvl2pPr marL="600075" indent="-257175">
              <a:buFont typeface="Arial" pitchFamily="34" charset="0"/>
              <a:buChar char="•"/>
              <a:defRPr sz="1800">
                <a:solidFill>
                  <a:srgbClr val="393E44"/>
                </a:solidFill>
              </a:defRPr>
            </a:lvl2pPr>
            <a:lvl3pPr marL="942975" indent="-257175">
              <a:buFont typeface="Symbol" pitchFamily="18" charset="2"/>
              <a:buChar char="-"/>
              <a:defRPr sz="1500">
                <a:solidFill>
                  <a:srgbClr val="393E44"/>
                </a:solidFill>
              </a:defRPr>
            </a:lvl3pPr>
            <a:lvl4pPr marL="1243013" indent="-214313">
              <a:buFont typeface="Arial" pitchFamily="34" charset="0"/>
              <a:buChar char="•"/>
              <a:defRPr sz="1350">
                <a:solidFill>
                  <a:srgbClr val="393E44"/>
                </a:solidFill>
              </a:defRPr>
            </a:lvl4pPr>
            <a:lvl5pPr marL="1585913" indent="-214313">
              <a:buFont typeface="Arial" pitchFamily="34" charset="0"/>
              <a:buChar char="•"/>
              <a:defRPr sz="1350">
                <a:solidFill>
                  <a:srgbClr val="393E4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622" y="512764"/>
            <a:ext cx="3033713" cy="1044575"/>
          </a:xfrm>
        </p:spPr>
        <p:txBody>
          <a:bodyPr anchor="b"/>
          <a:lstStyle>
            <a:lvl1pPr algn="l">
              <a:defRPr sz="1500" b="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275" y="512765"/>
            <a:ext cx="4789489" cy="5508625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solidFill>
                  <a:srgbClr val="393E44"/>
                </a:solidFill>
              </a:defRPr>
            </a:lvl1pPr>
            <a:lvl2pPr marL="685800" indent="-342900">
              <a:buFont typeface="Arial" pitchFamily="34" charset="0"/>
              <a:buChar char="•"/>
              <a:defRPr sz="2100">
                <a:solidFill>
                  <a:srgbClr val="393E44"/>
                </a:solidFill>
              </a:defRPr>
            </a:lvl2pPr>
            <a:lvl3pPr marL="942975" indent="-257175">
              <a:buFont typeface="Symbol" pitchFamily="18" charset="2"/>
              <a:buChar char="-"/>
              <a:defRPr sz="1800">
                <a:solidFill>
                  <a:srgbClr val="393E44"/>
                </a:solidFill>
              </a:defRPr>
            </a:lvl3pPr>
            <a:lvl4pPr marL="1285875" indent="-257175">
              <a:buFont typeface="Arial" pitchFamily="34" charset="0"/>
              <a:buChar char="•"/>
              <a:defRPr sz="1500">
                <a:solidFill>
                  <a:srgbClr val="393E44"/>
                </a:solidFill>
              </a:defRPr>
            </a:lvl4pPr>
            <a:lvl5pPr marL="1628775" indent="-257175">
              <a:buFont typeface="Arial" pitchFamily="34" charset="0"/>
              <a:buChar char="•"/>
              <a:defRPr sz="1500">
                <a:solidFill>
                  <a:srgbClr val="393E4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3239" y="1916113"/>
            <a:ext cx="2989261" cy="410527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0"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40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393E4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9" y="1916114"/>
            <a:ext cx="8137525" cy="4105275"/>
          </a:xfrm>
        </p:spPr>
        <p:txBody>
          <a:bodyPr vert="eaVert"/>
          <a:lstStyle>
            <a:lvl1pPr>
              <a:defRPr>
                <a:solidFill>
                  <a:srgbClr val="393E44"/>
                </a:solidFill>
              </a:defRPr>
            </a:lvl1pPr>
            <a:lvl2pPr>
              <a:defRPr>
                <a:solidFill>
                  <a:srgbClr val="393E44"/>
                </a:solidFill>
              </a:defRPr>
            </a:lvl2pPr>
            <a:lvl3pPr>
              <a:defRPr>
                <a:solidFill>
                  <a:srgbClr val="393E44"/>
                </a:solidFill>
              </a:defRPr>
            </a:lvl3pPr>
            <a:lvl4pPr>
              <a:defRPr>
                <a:solidFill>
                  <a:srgbClr val="393E44"/>
                </a:solidFill>
              </a:defRPr>
            </a:lvl4pPr>
            <a:lvl5pPr>
              <a:defRPr>
                <a:solidFill>
                  <a:srgbClr val="393E44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3239" y="296865"/>
            <a:ext cx="8137525" cy="10420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9" y="1916114"/>
            <a:ext cx="8137525" cy="410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60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2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503239" y="6381750"/>
            <a:ext cx="8137525" cy="0"/>
          </a:xfrm>
          <a:prstGeom prst="line">
            <a:avLst/>
          </a:prstGeom>
          <a:ln>
            <a:solidFill>
              <a:srgbClr val="A2B4B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71" y="6495370"/>
            <a:ext cx="949492" cy="256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66" r:id="rId3"/>
    <p:sldLayoutId id="2147483867" r:id="rId4"/>
    <p:sldLayoutId id="2147483868" r:id="rId5"/>
    <p:sldLayoutId id="2147483856" r:id="rId6"/>
    <p:sldLayoutId id="2147483860" r:id="rId7"/>
    <p:sldLayoutId id="2147483861" r:id="rId8"/>
    <p:sldLayoutId id="2147483862" r:id="rId9"/>
    <p:sldLayoutId id="2147483863" r:id="rId10"/>
    <p:sldLayoutId id="2147483911" r:id="rId11"/>
    <p:sldLayoutId id="2147483912" r:id="rId12"/>
    <p:sldLayoutId id="2147483913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3600" kern="1200" cap="none" baseline="0">
          <a:solidFill>
            <a:srgbClr val="393E44"/>
          </a:solidFill>
          <a:latin typeface="Bliss 2 Light" pitchFamily="50" charset="0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1pPr>
      <a:lvl2pPr marL="685800" indent="-342900" algn="l" defTabSz="685800" rtl="0" eaLnBrk="1" latinLnBrk="0" hangingPunct="1">
        <a:spcBef>
          <a:spcPct val="20000"/>
        </a:spcBef>
        <a:buFont typeface="Symbol" pitchFamily="18" charset="2"/>
        <a:buChar char="-"/>
        <a:defRPr sz="21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2pPr>
      <a:lvl3pPr marL="9429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3pPr>
      <a:lvl4pPr marL="12858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4pPr>
      <a:lvl5pPr marL="16287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3238" y="296863"/>
            <a:ext cx="8137525" cy="10420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916112"/>
            <a:ext cx="8137525" cy="410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3237" y="6381750"/>
            <a:ext cx="100842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B4B8"/>
                </a:solidFill>
              </a:defRPr>
            </a:lvl1pPr>
          </a:lstStyle>
          <a:p>
            <a:fld id="{A9DF8EBB-FF1A-4692-94F3-A50FF74E885E}" type="datetimeFigureOut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1659" y="6381750"/>
            <a:ext cx="5328591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4B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251" y="6381750"/>
            <a:ext cx="57107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B4B8"/>
                </a:solidFill>
              </a:defRPr>
            </a:lvl1pPr>
          </a:lstStyle>
          <a:p>
            <a:fld id="{6AC28748-0E5D-4D80-85F1-C27F37E383D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503238" y="6381750"/>
            <a:ext cx="8137525" cy="0"/>
          </a:xfrm>
          <a:prstGeom prst="line">
            <a:avLst/>
          </a:prstGeom>
          <a:ln>
            <a:solidFill>
              <a:srgbClr val="A2B4B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71" y="6495370"/>
            <a:ext cx="949492" cy="2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2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none" baseline="0">
          <a:solidFill>
            <a:srgbClr val="393E44"/>
          </a:solidFill>
          <a:latin typeface="Bliss 2 Light" pitchFamily="50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93E44"/>
          </a:solidFill>
          <a:latin typeface="Bliss 2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17">
          <p15:clr>
            <a:srgbClr val="F26B43"/>
          </p15:clr>
        </p15:guide>
        <p15:guide id="4" pos="5443">
          <p15:clr>
            <a:srgbClr val="F26B43"/>
          </p15:clr>
        </p15:guide>
        <p15:guide id="5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9B935E9E-5841-403A-A13B-A85EF2BD8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1778757" y="2483895"/>
            <a:ext cx="5844817" cy="1314450"/>
          </a:xfrm>
          <a:prstGeom prst="rect">
            <a:avLst/>
          </a:prstGeom>
        </p:spPr>
        <p:txBody>
          <a:bodyPr lIns="81000" rIns="81000" bIns="54000"/>
          <a:lstStyle/>
          <a:p>
            <a:pPr marL="257175" indent="-257175">
              <a:spcBef>
                <a:spcPct val="20000"/>
              </a:spcBef>
              <a:defRPr/>
            </a:pPr>
            <a:endParaRPr lang="de-DE" sz="2400" dirty="0">
              <a:solidFill>
                <a:srgbClr val="00257A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de-DE" sz="2400" dirty="0">
              <a:solidFill>
                <a:srgbClr val="00257A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de-DE" sz="2400" dirty="0">
              <a:solidFill>
                <a:srgbClr val="0025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0E98E95B-EE89-4ECD-BB21-4003DFFF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223" y="3038229"/>
            <a:ext cx="6103144" cy="781543"/>
          </a:xfrm>
        </p:spPr>
        <p:txBody>
          <a:bodyPr/>
          <a:lstStyle/>
          <a:p>
            <a:pPr algn="r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alternative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preservation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/>
              <a:t>I</a:t>
            </a:r>
            <a:r>
              <a:rPr lang="de-DE" dirty="0" err="1" smtClean="0">
                <a:solidFill>
                  <a:schemeClr val="bg1"/>
                </a:solidFill>
              </a:rPr>
              <a:t>nterCHARM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2018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9" y="1916113"/>
            <a:ext cx="4860850" cy="410527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Increasing consumer’s sensibility</a:t>
            </a:r>
            <a:endParaRPr lang="en-US" dirty="0"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Increasing regulations </a:t>
            </a:r>
            <a:r>
              <a:rPr lang="en-US" dirty="0">
                <a:cs typeface="Arial" charset="0"/>
              </a:rPr>
              <a:t>by </a:t>
            </a:r>
            <a:r>
              <a:rPr lang="en-US" dirty="0" smtClean="0">
                <a:cs typeface="Arial" charset="0"/>
              </a:rPr>
              <a:t>EU, FDA or </a:t>
            </a:r>
            <a:r>
              <a:rPr lang="en-US" dirty="0">
                <a:cs typeface="Arial" charset="0"/>
              </a:rPr>
              <a:t>others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Increasing </a:t>
            </a:r>
            <a:r>
              <a:rPr lang="en-US" dirty="0">
                <a:cs typeface="Arial" charset="0"/>
              </a:rPr>
              <a:t>number of </a:t>
            </a:r>
            <a:r>
              <a:rPr lang="en-US" dirty="0" smtClean="0">
                <a:cs typeface="Arial" charset="0"/>
              </a:rPr>
              <a:t>rating websites </a:t>
            </a:r>
            <a:r>
              <a:rPr lang="en-US" dirty="0">
                <a:cs typeface="Arial" charset="0"/>
              </a:rPr>
              <a:t>and </a:t>
            </a:r>
            <a:r>
              <a:rPr lang="en-US" dirty="0" smtClean="0">
                <a:cs typeface="Arial" charset="0"/>
              </a:rPr>
              <a:t>apps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endParaRPr lang="en-US" dirty="0"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dirty="0">
                <a:cs typeface="Arial" charset="0"/>
              </a:rPr>
              <a:t>Example: </a:t>
            </a:r>
            <a:r>
              <a:rPr lang="en-US" dirty="0" smtClean="0">
                <a:cs typeface="Arial" charset="0"/>
              </a:rPr>
              <a:t>EWG.org</a:t>
            </a:r>
            <a:endParaRPr lang="en-US" dirty="0"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Cosmetics: Transparency</a:t>
            </a:r>
          </a:p>
        </p:txBody>
      </p:sp>
      <p:pic>
        <p:nvPicPr>
          <p:cNvPr id="5" name="Picture 4" descr="http://a3.mzstatic.com/us/r30/Purple7/v4/df/da/20/dfda20f4-cb45-dc06-9aec-0e2ea9ac2977/screen322x5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915200"/>
            <a:ext cx="2412809" cy="42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Cosmetics: </a:t>
            </a:r>
            <a:r>
              <a:rPr lang="de-DE" sz="4000" dirty="0" smtClean="0"/>
              <a:t>„Free“ </a:t>
            </a:r>
            <a:r>
              <a:rPr lang="de-DE" sz="4000" dirty="0" err="1" smtClean="0"/>
              <a:t>claims</a:t>
            </a:r>
            <a:r>
              <a:rPr lang="de-DE" sz="4000" dirty="0" smtClean="0"/>
              <a:t> </a:t>
            </a:r>
            <a:endParaRPr lang="de-DE" sz="4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78C0389F-7C75-4DD8-8399-0F61CF2B446C}"/>
              </a:ext>
            </a:extLst>
          </p:cNvPr>
          <p:cNvGrpSpPr/>
          <p:nvPr/>
        </p:nvGrpSpPr>
        <p:grpSpPr>
          <a:xfrm>
            <a:off x="1276402" y="2495144"/>
            <a:ext cx="6607966" cy="1345060"/>
            <a:chOff x="503238" y="2337765"/>
            <a:chExt cx="8154294" cy="165981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238" y="2544264"/>
              <a:ext cx="1246820" cy="124682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9108" y="2556839"/>
              <a:ext cx="1260140" cy="126576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904" y="2491923"/>
              <a:ext cx="1395598" cy="139559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7094" y="2337765"/>
              <a:ext cx="1659818" cy="1659818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0605" y="2437917"/>
              <a:ext cx="1496927" cy="1503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6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012BBA8D-CCDC-47E9-A0BF-16CF916239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3238" y="1592796"/>
            <a:ext cx="8137525" cy="4105275"/>
          </a:xfrm>
        </p:spPr>
        <p:txBody>
          <a:bodyPr/>
          <a:lstStyle/>
          <a:p>
            <a:r>
              <a:rPr lang="en-GB" dirty="0" smtClean="0"/>
              <a:t>Consumers </a:t>
            </a:r>
            <a:r>
              <a:rPr lang="en-GB" dirty="0"/>
              <a:t>can easily check </a:t>
            </a:r>
            <a:r>
              <a:rPr lang="en-GB" dirty="0" smtClean="0"/>
              <a:t>ingredients</a:t>
            </a:r>
          </a:p>
          <a:p>
            <a:endParaRPr lang="en-GB" dirty="0"/>
          </a:p>
          <a:p>
            <a:r>
              <a:rPr lang="en-GB" dirty="0"/>
              <a:t>Reports have </a:t>
            </a:r>
            <a:r>
              <a:rPr lang="en-GB" dirty="0" smtClean="0"/>
              <a:t>an influence </a:t>
            </a:r>
            <a:r>
              <a:rPr lang="en-GB" dirty="0"/>
              <a:t>on the </a:t>
            </a:r>
            <a:r>
              <a:rPr lang="en-GB" dirty="0" smtClean="0"/>
              <a:t>market</a:t>
            </a:r>
          </a:p>
          <a:p>
            <a:endParaRPr lang="en-GB" dirty="0"/>
          </a:p>
          <a:p>
            <a:r>
              <a:rPr lang="en-GB" dirty="0" smtClean="0"/>
              <a:t>Acceptance </a:t>
            </a:r>
            <a:r>
              <a:rPr lang="en-GB" dirty="0"/>
              <a:t>of raw materials </a:t>
            </a:r>
            <a:r>
              <a:rPr lang="en-GB" dirty="0" smtClean="0"/>
              <a:t>is changing</a:t>
            </a:r>
          </a:p>
          <a:p>
            <a:endParaRPr lang="en-GB" dirty="0"/>
          </a:p>
          <a:p>
            <a:r>
              <a:rPr lang="en-GB" dirty="0"/>
              <a:t>Replacement of harmful ingredients will be the </a:t>
            </a:r>
            <a:r>
              <a:rPr lang="en-GB" dirty="0" smtClean="0"/>
              <a:t>future</a:t>
            </a:r>
          </a:p>
          <a:p>
            <a:endParaRPr lang="en-GB" dirty="0"/>
          </a:p>
          <a:p>
            <a:r>
              <a:rPr lang="en-GB" dirty="0" err="1" smtClean="0"/>
              <a:t>Cosphatec</a:t>
            </a:r>
            <a:r>
              <a:rPr lang="en-GB" dirty="0" smtClean="0"/>
              <a:t> GmbH is specialized in alternative preservatives to replace harmful ingredients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E3E75AE1-D26A-46A1-A3BD-F27AD60D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00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>
          <a:xfrm>
            <a:off x="503237" y="1736812"/>
            <a:ext cx="8137525" cy="4105275"/>
          </a:xfrm>
        </p:spPr>
        <p:txBody>
          <a:bodyPr/>
          <a:lstStyle/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err="1">
                <a:cs typeface="Arial" charset="0"/>
              </a:rPr>
              <a:t>Cosphatec</a:t>
            </a:r>
            <a:r>
              <a:rPr lang="en-US" dirty="0">
                <a:cs typeface="Arial" charset="0"/>
              </a:rPr>
              <a:t> GmbH: Who we are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Cosmetic trends Europe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sz="3000" b="1" dirty="0">
                <a:solidFill>
                  <a:srgbClr val="7EB3BB"/>
                </a:solidFill>
                <a:cs typeface="Arial" charset="0"/>
              </a:rPr>
              <a:t>Challenge of preservation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err="1" smtClean="0">
                <a:cs typeface="Arial" charset="0"/>
              </a:rPr>
              <a:t>Cosphaderm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Multifunctionals</a:t>
            </a:r>
            <a:endParaRPr lang="en-US" dirty="0" smtClean="0">
              <a:cs typeface="Arial" charset="0"/>
            </a:endParaRPr>
          </a:p>
          <a:p>
            <a:pPr lvl="1">
              <a:spcAft>
                <a:spcPts val="1600"/>
              </a:spcAft>
              <a:buClr>
                <a:schemeClr val="accent4"/>
              </a:buClr>
            </a:pPr>
            <a:endParaRPr lang="en-US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endParaRPr lang="en-US" dirty="0" smtClean="0">
              <a:cs typeface="Arial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 smtClean="0">
                <a:cs typeface="Arial" charset="0"/>
              </a:rPr>
              <a:t>Preservation </a:t>
            </a:r>
            <a:r>
              <a:rPr lang="en-US" dirty="0">
                <a:cs typeface="Arial" charset="0"/>
              </a:rPr>
              <a:t>is more than eliminating bacteria, yeasts and molds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dirty="0">
              <a:cs typeface="Arial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 smtClean="0">
                <a:cs typeface="Arial" charset="0"/>
              </a:rPr>
              <a:t>It </a:t>
            </a:r>
            <a:r>
              <a:rPr lang="en-US" dirty="0">
                <a:cs typeface="Arial" charset="0"/>
              </a:rPr>
              <a:t>is rather the art to make cosmetics unattractive for </a:t>
            </a:r>
            <a:r>
              <a:rPr lang="en-US" dirty="0" smtClean="0">
                <a:cs typeface="Arial" charset="0"/>
              </a:rPr>
              <a:t>germs –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 smtClean="0">
                <a:cs typeface="Arial" charset="0"/>
              </a:rPr>
              <a:t>but </a:t>
            </a:r>
            <a:r>
              <a:rPr lang="en-US" dirty="0">
                <a:cs typeface="Arial" charset="0"/>
              </a:rPr>
              <a:t>very attractive for consumers!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1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preservation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398784" y="421982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Cytoplasm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98784" y="3692061"/>
            <a:ext cx="170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Cytoplasm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membrane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1840" y="4854642"/>
            <a:ext cx="2219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Gram positive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Bacteria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48164" y="4854642"/>
            <a:ext cx="2367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Yeasts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and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molds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85909" y="3512041"/>
            <a:ext cx="94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Cell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wall</a:t>
            </a:r>
          </a:p>
        </p:txBody>
      </p:sp>
      <p:sp>
        <p:nvSpPr>
          <p:cNvPr id="9" name="Rechteck 8"/>
          <p:cNvSpPr/>
          <p:nvPr/>
        </p:nvSpPr>
        <p:spPr>
          <a:xfrm>
            <a:off x="6158608" y="3754196"/>
            <a:ext cx="1260000" cy="180000"/>
          </a:xfrm>
          <a:prstGeom prst="rect">
            <a:avLst/>
          </a:prstGeom>
          <a:solidFill>
            <a:srgbClr val="B1D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8793" y="3577674"/>
            <a:ext cx="1260000" cy="180000"/>
          </a:xfrm>
          <a:prstGeom prst="rect">
            <a:avLst/>
          </a:prstGeom>
          <a:solidFill>
            <a:srgbClr val="11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86408" y="3934781"/>
            <a:ext cx="1080000" cy="180000"/>
          </a:xfrm>
          <a:prstGeom prst="rect">
            <a:avLst/>
          </a:prstGeom>
          <a:solidFill>
            <a:srgbClr val="B1D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6000" y="3758259"/>
            <a:ext cx="10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85203" y="3587562"/>
            <a:ext cx="1080000" cy="180000"/>
          </a:xfrm>
          <a:prstGeom prst="rect">
            <a:avLst/>
          </a:prstGeom>
          <a:solidFill>
            <a:srgbClr val="11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24535" y="419030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Cytoplasm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24535" y="3883730"/>
            <a:ext cx="170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Cytoplasm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membrane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30132" y="3709590"/>
            <a:ext cx="94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Murein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30132" y="3542235"/>
            <a:ext cx="170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Outer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membrane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45144" y="4119562"/>
            <a:ext cx="1260000" cy="180000"/>
          </a:xfrm>
          <a:prstGeom prst="rect">
            <a:avLst/>
          </a:prstGeom>
          <a:solidFill>
            <a:srgbClr val="B1D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245144" y="3592778"/>
            <a:ext cx="126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443482" y="431725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Cytoplasm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446456" y="4071262"/>
            <a:ext cx="170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Cytoplasm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membrane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469154" y="3678235"/>
            <a:ext cx="94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Murein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156176" y="3934196"/>
            <a:ext cx="1260000" cy="6991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86000" y="4104885"/>
            <a:ext cx="1080000" cy="528467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243600" y="4312044"/>
            <a:ext cx="1260000" cy="354228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95536" y="4852183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Gram negative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Bacteria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7" name="Sechseck 26"/>
          <p:cNvSpPr>
            <a:spLocks noChangeAspect="1"/>
          </p:cNvSpPr>
          <p:nvPr/>
        </p:nvSpPr>
        <p:spPr>
          <a:xfrm rot="16200000">
            <a:off x="3327881" y="2031210"/>
            <a:ext cx="360000" cy="320035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8" name="Sechseck 27"/>
          <p:cNvSpPr>
            <a:spLocks noChangeAspect="1"/>
          </p:cNvSpPr>
          <p:nvPr/>
        </p:nvSpPr>
        <p:spPr>
          <a:xfrm rot="16200000">
            <a:off x="4163583" y="2044552"/>
            <a:ext cx="360000" cy="320035"/>
          </a:xfrm>
          <a:prstGeom prst="hexagon">
            <a:avLst/>
          </a:prstGeom>
          <a:solidFill>
            <a:srgbClr val="11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cxnSp>
        <p:nvCxnSpPr>
          <p:cNvPr id="29" name="Gerader Verbinder 28"/>
          <p:cNvCxnSpPr/>
          <p:nvPr/>
        </p:nvCxnSpPr>
        <p:spPr>
          <a:xfrm>
            <a:off x="4353865" y="2523090"/>
            <a:ext cx="0" cy="1019145"/>
          </a:xfrm>
          <a:prstGeom prst="line">
            <a:avLst/>
          </a:prstGeom>
          <a:ln w="19050">
            <a:solidFill>
              <a:srgbClr val="A7024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4348699" y="3099154"/>
            <a:ext cx="434159" cy="443081"/>
          </a:xfrm>
          <a:prstGeom prst="straightConnector1">
            <a:avLst/>
          </a:prstGeom>
          <a:ln w="19050">
            <a:solidFill>
              <a:srgbClr val="A702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3507881" y="2559094"/>
            <a:ext cx="0" cy="1930064"/>
          </a:xfrm>
          <a:prstGeom prst="straightConnector1">
            <a:avLst/>
          </a:prstGeom>
          <a:ln w="19050">
            <a:solidFill>
              <a:srgbClr val="1138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530908" y="2066071"/>
            <a:ext cx="1985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Hydrophilic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antimicrobial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08457" y="2847126"/>
            <a:ext cx="1123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Cannot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pass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511660" y="2066071"/>
            <a:ext cx="1985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Hydrophobic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antimicrobial</a:t>
            </a:r>
            <a:endParaRPr lang="de-DE" sz="1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771801" y="3099154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Can pass</a:t>
            </a:r>
          </a:p>
        </p:txBody>
      </p:sp>
    </p:spTree>
    <p:extLst>
      <p:ext uri="{BB962C8B-B14F-4D97-AF65-F5344CB8AC3E}">
        <p14:creationId xmlns:p14="http://schemas.microsoft.com/office/powerpoint/2010/main" val="25153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preservation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935596" y="2348880"/>
            <a:ext cx="3564396" cy="3848400"/>
          </a:xfrm>
          <a:prstGeom prst="roundRect">
            <a:avLst>
              <a:gd name="adj" fmla="val 63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50785" y="4795519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085285" y="5293430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77081" y="5024569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94647" y="1809981"/>
            <a:ext cx="2646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393E44"/>
                </a:solidFill>
                <a:latin typeface="Bliss 2 Light" panose="02000506030000020004" pitchFamily="50" charset="0"/>
              </a:rPr>
              <a:t>O/W </a:t>
            </a:r>
            <a:r>
              <a:rPr lang="de-DE" sz="2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emulsion</a:t>
            </a:r>
            <a:endParaRPr lang="de-DE" sz="2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1091" y="1809980"/>
            <a:ext cx="2646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393E44"/>
                </a:solidFill>
                <a:latin typeface="Bliss 2 Light" panose="02000506030000020004" pitchFamily="50" charset="0"/>
              </a:rPr>
              <a:t>W/O </a:t>
            </a:r>
            <a:r>
              <a:rPr lang="de-DE" sz="2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emulsion</a:t>
            </a:r>
            <a:endParaRPr lang="de-DE" sz="2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108663" y="4183377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97523" y="2481892"/>
            <a:ext cx="3054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Water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phase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: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growth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of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germs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85889" y="4019269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97522" y="3392996"/>
            <a:ext cx="317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Oil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phase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: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location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of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oil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soluble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substances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932040" y="2348880"/>
            <a:ext cx="3564396" cy="3848400"/>
          </a:xfrm>
          <a:prstGeom prst="roundRect">
            <a:avLst>
              <a:gd name="adj" fmla="val 630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50197" y="3594502"/>
            <a:ext cx="3054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Water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phase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: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growth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of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germs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498300" y="4020453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965940" y="2481892"/>
            <a:ext cx="317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Oil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phase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: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location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of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oil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soluble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substances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4945313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28184" y="5227567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003377" y="4562158"/>
            <a:ext cx="900100" cy="864096"/>
          </a:xfrm>
          <a:prstGeom prst="ellipse">
            <a:avLst/>
          </a:prstGeom>
          <a:gradFill>
            <a:gsLst>
              <a:gs pos="0">
                <a:srgbClr val="FAFAF2"/>
              </a:gs>
              <a:gs pos="100000">
                <a:srgbClr val="E2DB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6604741" y="4365104"/>
            <a:ext cx="703563" cy="204145"/>
            <a:chOff x="7488324" y="944724"/>
            <a:chExt cx="1017754" cy="180020"/>
          </a:xfrm>
        </p:grpSpPr>
        <p:sp>
          <p:nvSpPr>
            <p:cNvPr id="22" name="Abgerundetes Rechteck 21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206497" y="2972341"/>
            <a:ext cx="703563" cy="204145"/>
            <a:chOff x="7488324" y="944724"/>
            <a:chExt cx="1017754" cy="180020"/>
          </a:xfrm>
        </p:grpSpPr>
        <p:sp>
          <p:nvSpPr>
            <p:cNvPr id="25" name="Abgerundetes Rechteck 24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 rot="1929850">
            <a:off x="2422668" y="3030230"/>
            <a:ext cx="703563" cy="204145"/>
            <a:chOff x="7488324" y="944724"/>
            <a:chExt cx="1017754" cy="180020"/>
          </a:xfrm>
        </p:grpSpPr>
        <p:sp>
          <p:nvSpPr>
            <p:cNvPr id="28" name="Abgerundetes Rechteck 27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 rot="20468690">
            <a:off x="1541714" y="2963675"/>
            <a:ext cx="703563" cy="204145"/>
            <a:chOff x="7488324" y="944724"/>
            <a:chExt cx="1017754" cy="180020"/>
          </a:xfrm>
        </p:grpSpPr>
        <p:sp>
          <p:nvSpPr>
            <p:cNvPr id="31" name="Abgerundetes Rechteck 30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 rot="20468690">
            <a:off x="5117323" y="4892134"/>
            <a:ext cx="703563" cy="204145"/>
            <a:chOff x="7488324" y="944724"/>
            <a:chExt cx="1017754" cy="180020"/>
          </a:xfrm>
        </p:grpSpPr>
        <p:sp>
          <p:nvSpPr>
            <p:cNvPr id="34" name="Abgerundetes Rechteck 33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 rot="1929850">
            <a:off x="6331610" y="5557542"/>
            <a:ext cx="703563" cy="204145"/>
            <a:chOff x="7488324" y="944724"/>
            <a:chExt cx="1017754" cy="180020"/>
          </a:xfrm>
        </p:grpSpPr>
        <p:sp>
          <p:nvSpPr>
            <p:cNvPr id="37" name="Abgerundetes Rechteck 36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 rot="6401933">
            <a:off x="7598847" y="5256308"/>
            <a:ext cx="703563" cy="204145"/>
            <a:chOff x="7488324" y="944724"/>
            <a:chExt cx="1017754" cy="180020"/>
          </a:xfrm>
        </p:grpSpPr>
        <p:sp>
          <p:nvSpPr>
            <p:cNvPr id="40" name="Abgerundetes Rechteck 39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sp>
        <p:nvSpPr>
          <p:cNvPr id="42" name="Sechseck 41"/>
          <p:cNvSpPr>
            <a:spLocks noChangeAspect="1"/>
          </p:cNvSpPr>
          <p:nvPr/>
        </p:nvSpPr>
        <p:spPr>
          <a:xfrm rot="16200000">
            <a:off x="6437453" y="2944468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43" name="Sechseck 42"/>
          <p:cNvSpPr>
            <a:spLocks noChangeAspect="1"/>
          </p:cNvSpPr>
          <p:nvPr/>
        </p:nvSpPr>
        <p:spPr>
          <a:xfrm rot="16200000">
            <a:off x="7034908" y="3140350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44" name="Sechseck 43"/>
          <p:cNvSpPr>
            <a:spLocks noChangeAspect="1"/>
          </p:cNvSpPr>
          <p:nvPr/>
        </p:nvSpPr>
        <p:spPr>
          <a:xfrm rot="16200000">
            <a:off x="7538590" y="2815948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45" name="Sechseck 44"/>
          <p:cNvSpPr>
            <a:spLocks noChangeAspect="1"/>
          </p:cNvSpPr>
          <p:nvPr/>
        </p:nvSpPr>
        <p:spPr>
          <a:xfrm rot="16200000">
            <a:off x="3419072" y="4192800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46" name="Sechseck 45"/>
          <p:cNvSpPr>
            <a:spLocks noChangeAspect="1"/>
          </p:cNvSpPr>
          <p:nvPr/>
        </p:nvSpPr>
        <p:spPr>
          <a:xfrm rot="16200000">
            <a:off x="3315297" y="5210122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47" name="Sechseck 46"/>
          <p:cNvSpPr>
            <a:spLocks noChangeAspect="1"/>
          </p:cNvSpPr>
          <p:nvPr/>
        </p:nvSpPr>
        <p:spPr>
          <a:xfrm rot="16200000">
            <a:off x="2337241" y="4382957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preservation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936000" y="2350800"/>
            <a:ext cx="3564396" cy="3846476"/>
          </a:xfrm>
          <a:prstGeom prst="roundRect">
            <a:avLst>
              <a:gd name="adj" fmla="val 63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144378" y="3322275"/>
            <a:ext cx="179881" cy="421186"/>
            <a:chOff x="5850143" y="2272129"/>
            <a:chExt cx="179881" cy="421186"/>
          </a:xfrm>
        </p:grpSpPr>
        <p:sp>
          <p:nvSpPr>
            <p:cNvPr id="6" name="Freihandform 5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 rot="10800000">
            <a:off x="3187849" y="4453925"/>
            <a:ext cx="179881" cy="421186"/>
            <a:chOff x="5850143" y="2272129"/>
            <a:chExt cx="179881" cy="421186"/>
          </a:xfrm>
        </p:grpSpPr>
        <p:sp>
          <p:nvSpPr>
            <p:cNvPr id="9" name="Freihandform 8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 rot="5400000">
            <a:off x="3703506" y="3872781"/>
            <a:ext cx="179881" cy="421186"/>
            <a:chOff x="5850143" y="2272129"/>
            <a:chExt cx="179881" cy="421186"/>
          </a:xfrm>
        </p:grpSpPr>
        <p:sp>
          <p:nvSpPr>
            <p:cNvPr id="12" name="Freihandform 11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 rot="16200000">
            <a:off x="2620974" y="3908082"/>
            <a:ext cx="179881" cy="421186"/>
            <a:chOff x="5850143" y="2272129"/>
            <a:chExt cx="179881" cy="421186"/>
          </a:xfrm>
        </p:grpSpPr>
        <p:sp>
          <p:nvSpPr>
            <p:cNvPr id="15" name="Freihandform 14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 rot="2531883">
            <a:off x="3479765" y="3434748"/>
            <a:ext cx="179881" cy="421186"/>
            <a:chOff x="5850143" y="2272129"/>
            <a:chExt cx="179881" cy="421186"/>
          </a:xfrm>
        </p:grpSpPr>
        <p:sp>
          <p:nvSpPr>
            <p:cNvPr id="18" name="Freihandform 17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 rot="13331883">
            <a:off x="2833809" y="4305200"/>
            <a:ext cx="179881" cy="421186"/>
            <a:chOff x="5850143" y="2272129"/>
            <a:chExt cx="179881" cy="421186"/>
          </a:xfrm>
        </p:grpSpPr>
        <p:sp>
          <p:nvSpPr>
            <p:cNvPr id="21" name="Freihandform 20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 rot="7931883">
            <a:off x="3560767" y="4250791"/>
            <a:ext cx="179881" cy="421186"/>
            <a:chOff x="5850143" y="2272129"/>
            <a:chExt cx="179881" cy="421186"/>
          </a:xfrm>
        </p:grpSpPr>
        <p:sp>
          <p:nvSpPr>
            <p:cNvPr id="24" name="Freihandform 23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 rot="18731883">
            <a:off x="2738485" y="3522359"/>
            <a:ext cx="179881" cy="421186"/>
            <a:chOff x="5850143" y="2272129"/>
            <a:chExt cx="179881" cy="421186"/>
          </a:xfrm>
        </p:grpSpPr>
        <p:sp>
          <p:nvSpPr>
            <p:cNvPr id="27" name="Freihandform 26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899592" y="2529194"/>
            <a:ext cx="358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Oil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soluble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substances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encapsulated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in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detergent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micelles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 rot="7931883">
            <a:off x="3658938" y="5711241"/>
            <a:ext cx="179881" cy="421186"/>
            <a:chOff x="5850143" y="2272129"/>
            <a:chExt cx="179881" cy="421186"/>
          </a:xfrm>
        </p:grpSpPr>
        <p:sp>
          <p:nvSpPr>
            <p:cNvPr id="31" name="Freihandform 30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 rot="19638557">
            <a:off x="2252410" y="5457190"/>
            <a:ext cx="179881" cy="421186"/>
            <a:chOff x="5850143" y="2272129"/>
            <a:chExt cx="179881" cy="421186"/>
          </a:xfrm>
        </p:grpSpPr>
        <p:sp>
          <p:nvSpPr>
            <p:cNvPr id="34" name="Freihandform 33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 rot="7931883">
            <a:off x="4101243" y="5296084"/>
            <a:ext cx="179881" cy="421186"/>
            <a:chOff x="5850143" y="2272129"/>
            <a:chExt cx="179881" cy="421186"/>
          </a:xfrm>
        </p:grpSpPr>
        <p:sp>
          <p:nvSpPr>
            <p:cNvPr id="37" name="Freihandform 36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38" name="Ellipse 37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 rot="13331883">
            <a:off x="1225288" y="5106859"/>
            <a:ext cx="179881" cy="421186"/>
            <a:chOff x="5850143" y="2272129"/>
            <a:chExt cx="179881" cy="421186"/>
          </a:xfrm>
        </p:grpSpPr>
        <p:sp>
          <p:nvSpPr>
            <p:cNvPr id="40" name="Freihandform 39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41" name="Ellipse 40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 rot="11376944">
            <a:off x="3939640" y="4546596"/>
            <a:ext cx="179881" cy="421186"/>
            <a:chOff x="5850143" y="2272129"/>
            <a:chExt cx="179881" cy="421186"/>
          </a:xfrm>
        </p:grpSpPr>
        <p:sp>
          <p:nvSpPr>
            <p:cNvPr id="43" name="Freihandform 42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44" name="Ellipse 43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 rot="13331883">
            <a:off x="3036943" y="5659092"/>
            <a:ext cx="179881" cy="421186"/>
            <a:chOff x="5850143" y="2272129"/>
            <a:chExt cx="179881" cy="421186"/>
          </a:xfrm>
        </p:grpSpPr>
        <p:sp>
          <p:nvSpPr>
            <p:cNvPr id="46" name="Freihandform 45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 rot="18857440">
            <a:off x="3453168" y="5165649"/>
            <a:ext cx="179881" cy="421186"/>
            <a:chOff x="5850143" y="2272129"/>
            <a:chExt cx="179881" cy="421186"/>
          </a:xfrm>
        </p:grpSpPr>
        <p:sp>
          <p:nvSpPr>
            <p:cNvPr id="49" name="Freihandform 48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 rot="11376944">
            <a:off x="1618507" y="5485764"/>
            <a:ext cx="179881" cy="421186"/>
            <a:chOff x="5850143" y="2272129"/>
            <a:chExt cx="179881" cy="421186"/>
          </a:xfrm>
        </p:grpSpPr>
        <p:sp>
          <p:nvSpPr>
            <p:cNvPr id="52" name="Freihandform 51"/>
            <p:cNvSpPr/>
            <p:nvPr/>
          </p:nvSpPr>
          <p:spPr>
            <a:xfrm rot="5852692">
              <a:off x="5814744" y="2513315"/>
              <a:ext cx="288000" cy="72000"/>
            </a:xfrm>
            <a:custGeom>
              <a:avLst/>
              <a:gdLst>
                <a:gd name="connsiteX0" fmla="*/ 0 w 2881312"/>
                <a:gd name="connsiteY0" fmla="*/ 719137 h 786961"/>
                <a:gd name="connsiteX1" fmla="*/ 719137 w 2881312"/>
                <a:gd name="connsiteY1" fmla="*/ 719137 h 786961"/>
                <a:gd name="connsiteX2" fmla="*/ 1438275 w 2881312"/>
                <a:gd name="connsiteY2" fmla="*/ 14287 h 786961"/>
                <a:gd name="connsiteX3" fmla="*/ 2162175 w 2881312"/>
                <a:gd name="connsiteY3" fmla="*/ 709612 h 786961"/>
                <a:gd name="connsiteX4" fmla="*/ 2881312 w 2881312"/>
                <a:gd name="connsiteY4" fmla="*/ 0 h 7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312" h="786961">
                  <a:moveTo>
                    <a:pt x="0" y="719137"/>
                  </a:moveTo>
                  <a:cubicBezTo>
                    <a:pt x="239712" y="777874"/>
                    <a:pt x="479425" y="836612"/>
                    <a:pt x="719137" y="719137"/>
                  </a:cubicBezTo>
                  <a:cubicBezTo>
                    <a:pt x="958849" y="601662"/>
                    <a:pt x="1197769" y="15874"/>
                    <a:pt x="1438275" y="14287"/>
                  </a:cubicBezTo>
                  <a:cubicBezTo>
                    <a:pt x="1678781" y="12700"/>
                    <a:pt x="1921669" y="711993"/>
                    <a:pt x="2162175" y="709612"/>
                  </a:cubicBezTo>
                  <a:cubicBezTo>
                    <a:pt x="2402681" y="707231"/>
                    <a:pt x="2641996" y="353615"/>
                    <a:pt x="2881312" y="0"/>
                  </a:cubicBezTo>
                </a:path>
              </a:pathLst>
            </a:custGeom>
            <a:noFill/>
            <a:ln w="12700">
              <a:solidFill>
                <a:srgbClr val="A19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5850143" y="2272129"/>
              <a:ext cx="179881" cy="180000"/>
            </a:xfrm>
            <a:prstGeom prst="ellipse">
              <a:avLst/>
            </a:prstGeom>
            <a:gradFill>
              <a:gsLst>
                <a:gs pos="0">
                  <a:srgbClr val="FAFAF2"/>
                </a:gs>
                <a:gs pos="100000">
                  <a:srgbClr val="ECE7C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034842" y="4179854"/>
            <a:ext cx="703563" cy="204145"/>
            <a:chOff x="7488324" y="944724"/>
            <a:chExt cx="1017754" cy="180020"/>
          </a:xfrm>
        </p:grpSpPr>
        <p:sp>
          <p:nvSpPr>
            <p:cNvPr id="55" name="Abgerundetes Rechteck 54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 rot="1929850">
            <a:off x="1553511" y="3926661"/>
            <a:ext cx="703563" cy="204145"/>
            <a:chOff x="7488324" y="944724"/>
            <a:chExt cx="1017754" cy="180020"/>
          </a:xfrm>
        </p:grpSpPr>
        <p:sp>
          <p:nvSpPr>
            <p:cNvPr id="58" name="Abgerundetes Rechteck 57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60" name="Gruppieren 59"/>
          <p:cNvGrpSpPr/>
          <p:nvPr/>
        </p:nvGrpSpPr>
        <p:grpSpPr>
          <a:xfrm rot="20468690">
            <a:off x="1095838" y="3484608"/>
            <a:ext cx="703563" cy="204145"/>
            <a:chOff x="7488324" y="944724"/>
            <a:chExt cx="1017754" cy="180020"/>
          </a:xfrm>
        </p:grpSpPr>
        <p:sp>
          <p:nvSpPr>
            <p:cNvPr id="61" name="Abgerundetes Rechteck 60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sp>
        <p:nvSpPr>
          <p:cNvPr id="63" name="Sechseck 62"/>
          <p:cNvSpPr>
            <a:spLocks noChangeAspect="1"/>
          </p:cNvSpPr>
          <p:nvPr/>
        </p:nvSpPr>
        <p:spPr>
          <a:xfrm rot="16200000">
            <a:off x="3036979" y="3875548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379153" y="1484784"/>
            <a:ext cx="2646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Surfactant-based</a:t>
            </a:r>
            <a:r>
              <a:rPr lang="de-DE" sz="2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2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formulation</a:t>
            </a:r>
            <a:endParaRPr lang="de-DE" sz="2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357237" y="1484784"/>
            <a:ext cx="2646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Water-based</a:t>
            </a:r>
            <a:r>
              <a:rPr lang="de-DE" sz="2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2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formulation</a:t>
            </a:r>
            <a:endParaRPr lang="de-DE" sz="22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4932000" y="2350800"/>
            <a:ext cx="3564396" cy="3846476"/>
          </a:xfrm>
          <a:prstGeom prst="roundRect">
            <a:avLst>
              <a:gd name="adj" fmla="val 63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887932" y="2529194"/>
            <a:ext cx="358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Precipitation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of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oil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soluble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antimicrobial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substances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grpSp>
        <p:nvGrpSpPr>
          <p:cNvPr id="68" name="Gruppieren 67"/>
          <p:cNvGrpSpPr/>
          <p:nvPr/>
        </p:nvGrpSpPr>
        <p:grpSpPr>
          <a:xfrm>
            <a:off x="5112060" y="4208782"/>
            <a:ext cx="703563" cy="204145"/>
            <a:chOff x="7488324" y="944724"/>
            <a:chExt cx="1017754" cy="180020"/>
          </a:xfrm>
        </p:grpSpPr>
        <p:sp>
          <p:nvSpPr>
            <p:cNvPr id="69" name="Abgerundetes Rechteck 68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 rot="1929850">
            <a:off x="5630729" y="3955589"/>
            <a:ext cx="703563" cy="204145"/>
            <a:chOff x="7488324" y="944724"/>
            <a:chExt cx="1017754" cy="180020"/>
          </a:xfrm>
        </p:grpSpPr>
        <p:sp>
          <p:nvSpPr>
            <p:cNvPr id="72" name="Abgerundetes Rechteck 71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grpSp>
        <p:nvGrpSpPr>
          <p:cNvPr id="74" name="Gruppieren 73"/>
          <p:cNvGrpSpPr/>
          <p:nvPr/>
        </p:nvGrpSpPr>
        <p:grpSpPr>
          <a:xfrm rot="20468690">
            <a:off x="5173056" y="3513536"/>
            <a:ext cx="703563" cy="204145"/>
            <a:chOff x="7488324" y="944724"/>
            <a:chExt cx="1017754" cy="180020"/>
          </a:xfrm>
        </p:grpSpPr>
        <p:sp>
          <p:nvSpPr>
            <p:cNvPr id="75" name="Abgerundetes Rechteck 74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  <p:sp>
        <p:nvSpPr>
          <p:cNvPr id="77" name="Sechseck 76"/>
          <p:cNvSpPr>
            <a:spLocks noChangeAspect="1"/>
          </p:cNvSpPr>
          <p:nvPr/>
        </p:nvSpPr>
        <p:spPr>
          <a:xfrm rot="16200000">
            <a:off x="5148088" y="5625268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78" name="Sechseck 77"/>
          <p:cNvSpPr>
            <a:spLocks noChangeAspect="1"/>
          </p:cNvSpPr>
          <p:nvPr/>
        </p:nvSpPr>
        <p:spPr>
          <a:xfrm rot="16200000">
            <a:off x="5616140" y="5553213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79" name="Sechseck 78"/>
          <p:cNvSpPr>
            <a:spLocks noChangeAspect="1"/>
          </p:cNvSpPr>
          <p:nvPr/>
        </p:nvSpPr>
        <p:spPr>
          <a:xfrm rot="16200000">
            <a:off x="6084192" y="5589217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80" name="Sechseck 79"/>
          <p:cNvSpPr>
            <a:spLocks noChangeAspect="1"/>
          </p:cNvSpPr>
          <p:nvPr/>
        </p:nvSpPr>
        <p:spPr>
          <a:xfrm rot="16200000">
            <a:off x="6552244" y="5553213"/>
            <a:ext cx="432000" cy="432048"/>
          </a:xfrm>
          <a:prstGeom prst="hexagon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grpSp>
        <p:nvGrpSpPr>
          <p:cNvPr id="81" name="Gruppieren 80"/>
          <p:cNvGrpSpPr/>
          <p:nvPr/>
        </p:nvGrpSpPr>
        <p:grpSpPr>
          <a:xfrm rot="9463692">
            <a:off x="5889090" y="4431292"/>
            <a:ext cx="703563" cy="204145"/>
            <a:chOff x="7488324" y="944724"/>
            <a:chExt cx="1017754" cy="180020"/>
          </a:xfrm>
        </p:grpSpPr>
        <p:sp>
          <p:nvSpPr>
            <p:cNvPr id="82" name="Abgerundetes Rechteck 81"/>
            <p:cNvSpPr/>
            <p:nvPr/>
          </p:nvSpPr>
          <p:spPr>
            <a:xfrm>
              <a:off x="7488324" y="944724"/>
              <a:ext cx="656049" cy="180020"/>
            </a:xfrm>
            <a:prstGeom prst="roundRect">
              <a:avLst>
                <a:gd name="adj" fmla="val 50000"/>
              </a:avLst>
            </a:prstGeom>
            <a:solidFill>
              <a:srgbClr val="A7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8108288" y="944724"/>
              <a:ext cx="397790" cy="108590"/>
            </a:xfrm>
            <a:custGeom>
              <a:avLst/>
              <a:gdLst>
                <a:gd name="connsiteX0" fmla="*/ 0 w 397790"/>
                <a:gd name="connsiteY0" fmla="*/ 108590 h 108590"/>
                <a:gd name="connsiteX1" fmla="*/ 154983 w 397790"/>
                <a:gd name="connsiteY1" fmla="*/ 102 h 108590"/>
                <a:gd name="connsiteX2" fmla="*/ 268637 w 397790"/>
                <a:gd name="connsiteY2" fmla="*/ 87926 h 108590"/>
                <a:gd name="connsiteX3" fmla="*/ 397790 w 397790"/>
                <a:gd name="connsiteY3" fmla="*/ 41431 h 1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90" h="108590">
                  <a:moveTo>
                    <a:pt x="0" y="108590"/>
                  </a:moveTo>
                  <a:cubicBezTo>
                    <a:pt x="55105" y="56068"/>
                    <a:pt x="110210" y="3546"/>
                    <a:pt x="154983" y="102"/>
                  </a:cubicBezTo>
                  <a:cubicBezTo>
                    <a:pt x="199756" y="-3342"/>
                    <a:pt x="228169" y="81038"/>
                    <a:pt x="268637" y="87926"/>
                  </a:cubicBezTo>
                  <a:cubicBezTo>
                    <a:pt x="309105" y="94814"/>
                    <a:pt x="353447" y="68122"/>
                    <a:pt x="397790" y="41431"/>
                  </a:cubicBezTo>
                </a:path>
              </a:pathLst>
            </a:custGeom>
            <a:noFill/>
            <a:ln>
              <a:solidFill>
                <a:srgbClr val="A70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93E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3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>
          <a:xfrm>
            <a:off x="503237" y="1736812"/>
            <a:ext cx="8137525" cy="4105275"/>
          </a:xfrm>
        </p:spPr>
        <p:txBody>
          <a:bodyPr/>
          <a:lstStyle/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err="1">
                <a:cs typeface="Arial" charset="0"/>
              </a:rPr>
              <a:t>Cosphatec</a:t>
            </a:r>
            <a:r>
              <a:rPr lang="en-US" dirty="0">
                <a:cs typeface="Arial" charset="0"/>
              </a:rPr>
              <a:t> GmbH: Who we are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Cosmetic trends Europe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Challenge of preservation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sz="3000" b="1" dirty="0" err="1" smtClean="0">
                <a:solidFill>
                  <a:srgbClr val="7EB3BB"/>
                </a:solidFill>
                <a:cs typeface="Arial" charset="0"/>
              </a:rPr>
              <a:t>Cosphaderm</a:t>
            </a:r>
            <a:r>
              <a:rPr lang="en-US" sz="3000" b="1" dirty="0" smtClean="0">
                <a:solidFill>
                  <a:srgbClr val="7EB3BB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7EB3BB"/>
                </a:solidFill>
                <a:cs typeface="Arial" charset="0"/>
              </a:rPr>
              <a:t>Multifunctionals</a:t>
            </a:r>
            <a:endParaRPr lang="en-US" sz="3000" b="1" dirty="0">
              <a:solidFill>
                <a:srgbClr val="7EB3BB"/>
              </a:solidFill>
              <a:cs typeface="Arial" charset="0"/>
            </a:endParaRPr>
          </a:p>
          <a:p>
            <a:pPr lvl="1">
              <a:spcAft>
                <a:spcPts val="1600"/>
              </a:spcAft>
              <a:buClr>
                <a:schemeClr val="accent4"/>
              </a:buClr>
            </a:pPr>
            <a:endParaRPr lang="en-US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Categories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preservatives</a:t>
            </a:r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 rot="5400000">
            <a:off x="1673788" y="2204892"/>
            <a:ext cx="5040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rot="5400000">
            <a:off x="6948264" y="3356992"/>
            <a:ext cx="18002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rot="5400000">
            <a:off x="4058708" y="3366228"/>
            <a:ext cx="18002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rot="5400000">
            <a:off x="5364208" y="3104844"/>
            <a:ext cx="21600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4968376" y="2466128"/>
            <a:ext cx="28800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rot="5400000">
            <a:off x="251520" y="3366228"/>
            <a:ext cx="18002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rot="5400000">
            <a:off x="1763688" y="3366228"/>
            <a:ext cx="18002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247964" y="1664804"/>
            <a:ext cx="4284000" cy="4596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3860" y="1672588"/>
            <a:ext cx="2844000" cy="4596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60132" y="2700623"/>
            <a:ext cx="133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257200" y="2700623"/>
            <a:ext cx="133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2784" y="2700623"/>
            <a:ext cx="133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015716" y="2700623"/>
            <a:ext cx="133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200292" y="2700623"/>
            <a:ext cx="133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200292" y="4122312"/>
            <a:ext cx="1332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742600" y="4122312"/>
            <a:ext cx="1332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248904" y="4122312"/>
            <a:ext cx="1332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015716" y="4122312"/>
            <a:ext cx="1332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2784" y="4122312"/>
            <a:ext cx="1332000" cy="13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93E44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3860" y="2916233"/>
            <a:ext cx="134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harsh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</a:p>
          <a:p>
            <a:pPr algn="ctr"/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chemicals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15716" y="2924944"/>
            <a:ext cx="133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softer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chemicals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57200" y="1717756"/>
            <a:ext cx="42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393E44"/>
                </a:solidFill>
                <a:latin typeface="Bliss 2 Light" panose="02000506030000020004" pitchFamily="50" charset="0"/>
              </a:rPr>
              <a:t>Alternative </a:t>
            </a:r>
            <a:r>
              <a:rPr lang="de-DE" dirty="0" err="1" smtClean="0">
                <a:solidFill>
                  <a:srgbClr val="393E44"/>
                </a:solidFill>
                <a:latin typeface="Bliss 2 Light" panose="02000506030000020004" pitchFamily="50" charset="0"/>
              </a:rPr>
              <a:t>preservatives</a:t>
            </a:r>
            <a:r>
              <a:rPr lang="de-DE" dirty="0">
                <a:solidFill>
                  <a:srgbClr val="393E44"/>
                </a:solidFill>
                <a:latin typeface="Bliss 2 Light" panose="02000506030000020004" pitchFamily="50" charset="0"/>
              </a:rPr>
              <a:t>: </a:t>
            </a:r>
            <a:r>
              <a:rPr lang="de-DE" dirty="0" err="1" smtClean="0">
                <a:solidFill>
                  <a:srgbClr val="393E44"/>
                </a:solidFill>
                <a:latin typeface="Bliss 2 Light" panose="02000506030000020004" pitchFamily="50" charset="0"/>
              </a:rPr>
              <a:t>Multifunctionals</a:t>
            </a:r>
            <a:endParaRPr lang="de-DE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03860" y="1691516"/>
            <a:ext cx="284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393E44"/>
                </a:solidFill>
                <a:latin typeface="Bliss 2 Light" panose="02000506030000020004" pitchFamily="50" charset="0"/>
              </a:rPr>
              <a:t>Listed</a:t>
            </a:r>
            <a:r>
              <a:rPr lang="de-DE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preservatives</a:t>
            </a:r>
            <a:endParaRPr lang="de-DE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266436" y="2916233"/>
            <a:ext cx="131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synthetic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products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760132" y="2783250"/>
            <a:ext cx="133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nature-identical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pPr algn="ctr"/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products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217824" y="2814027"/>
            <a:ext cx="131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393E44"/>
                </a:solidFill>
                <a:latin typeface="Bliss 2 Light" panose="02000506030000020004" pitchFamily="50" charset="0"/>
              </a:rPr>
              <a:t>natural</a:t>
            </a:r>
            <a:r>
              <a:rPr lang="de-DE" sz="1600" dirty="0" smtClean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 smtClean="0">
                <a:solidFill>
                  <a:srgbClr val="393E44"/>
                </a:solidFill>
                <a:latin typeface="Bliss 2 Light" panose="02000506030000020004" pitchFamily="50" charset="0"/>
              </a:rPr>
              <a:t>products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12784" y="4163540"/>
            <a:ext cx="133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Parabens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MIT</a:t>
            </a: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Trioclosan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Formaldehyde</a:t>
            </a: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 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seperators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979712" y="4329100"/>
            <a:ext cx="143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Phenoxyethanol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Benzyl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alcohol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Benzoic</a:t>
            </a:r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acid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66436" y="4221088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 smtClean="0">
                <a:solidFill>
                  <a:srgbClr val="393E44"/>
                </a:solidFill>
                <a:latin typeface="Bliss 2 Light" panose="02000506030000020004" pitchFamily="50" charset="0"/>
              </a:rPr>
              <a:t>Glycols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 smtClean="0">
                <a:solidFill>
                  <a:srgbClr val="393E44"/>
                </a:solidFill>
                <a:latin typeface="Bliss 2 Light" panose="02000506030000020004" pitchFamily="50" charset="0"/>
              </a:rPr>
              <a:t>Diols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742600" y="42210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Organic</a:t>
            </a:r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acids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Diols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217824" y="4275093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Organic</a:t>
            </a:r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acids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Diols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Extracts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·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Organic</a:t>
            </a:r>
            <a:r>
              <a:rPr lang="de-DE" sz="14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4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esters</a:t>
            </a:r>
            <a:endParaRPr lang="de-DE" sz="14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cxnSp>
        <p:nvCxnSpPr>
          <p:cNvPr id="35" name="Gerader Verbinder 34"/>
          <p:cNvCxnSpPr/>
          <p:nvPr/>
        </p:nvCxnSpPr>
        <p:spPr>
          <a:xfrm>
            <a:off x="1151620" y="2466128"/>
            <a:ext cx="1512000" cy="0"/>
          </a:xfrm>
          <a:prstGeom prst="line">
            <a:avLst/>
          </a:prstGeom>
          <a:ln w="25400">
            <a:solidFill>
              <a:srgbClr val="CF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>
          <a:xfrm>
            <a:off x="503237" y="1736812"/>
            <a:ext cx="8137525" cy="4105275"/>
          </a:xfrm>
        </p:spPr>
        <p:txBody>
          <a:bodyPr/>
          <a:lstStyle/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sz="3000" b="1" dirty="0" err="1" smtClean="0">
                <a:solidFill>
                  <a:srgbClr val="7EB3BB"/>
                </a:solidFill>
                <a:cs typeface="Arial" charset="0"/>
              </a:rPr>
              <a:t>Cosphatec</a:t>
            </a:r>
            <a:r>
              <a:rPr lang="en-US" sz="3000" b="1" dirty="0" smtClean="0">
                <a:solidFill>
                  <a:srgbClr val="7EB3BB"/>
                </a:solidFill>
                <a:cs typeface="Arial" charset="0"/>
              </a:rPr>
              <a:t> GmbH: Who we are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Cosmetic trends Europe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Challenge of preservation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err="1" smtClean="0">
                <a:cs typeface="Arial" charset="0"/>
              </a:rPr>
              <a:t>Cosphaderm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Multifunctionals</a:t>
            </a:r>
            <a:endParaRPr lang="en-US" dirty="0" smtClean="0">
              <a:cs typeface="Arial" charset="0"/>
            </a:endParaRPr>
          </a:p>
          <a:p>
            <a:pPr lvl="1">
              <a:spcAft>
                <a:spcPts val="1600"/>
              </a:spcAft>
              <a:buClr>
                <a:schemeClr val="accent4"/>
              </a:buClr>
            </a:pPr>
            <a:endParaRPr lang="en-US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>
          <a:xfrm>
            <a:off x="503237" y="1736812"/>
            <a:ext cx="8137525" cy="4105275"/>
          </a:xfrm>
        </p:spPr>
        <p:txBody>
          <a:bodyPr/>
          <a:lstStyle/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>
                <a:cs typeface="Arial" charset="0"/>
              </a:rPr>
              <a:t>High antimicrobial </a:t>
            </a:r>
            <a:r>
              <a:rPr lang="en-US" dirty="0" smtClean="0">
                <a:cs typeface="Arial" charset="0"/>
              </a:rPr>
              <a:t>activity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Less negative side effects</a:t>
            </a:r>
            <a:endParaRPr lang="en-US" dirty="0">
              <a:cs typeface="Arial" charset="0"/>
            </a:endParaRP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Several </a:t>
            </a:r>
            <a:r>
              <a:rPr lang="en-US" dirty="0">
                <a:cs typeface="Arial" charset="0"/>
              </a:rPr>
              <a:t>properties to boost </a:t>
            </a:r>
            <a:r>
              <a:rPr lang="en-US" dirty="0" smtClean="0">
                <a:cs typeface="Arial" charset="0"/>
              </a:rPr>
              <a:t>formulations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Non GMO, no </a:t>
            </a:r>
            <a:r>
              <a:rPr lang="en-US" dirty="0">
                <a:cs typeface="Arial" charset="0"/>
              </a:rPr>
              <a:t>allergenic </a:t>
            </a:r>
            <a:r>
              <a:rPr lang="en-US" dirty="0" smtClean="0">
                <a:cs typeface="Arial" charset="0"/>
              </a:rPr>
              <a:t>potential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Used </a:t>
            </a:r>
            <a:r>
              <a:rPr lang="en-US" dirty="0">
                <a:cs typeface="Arial" charset="0"/>
              </a:rPr>
              <a:t>to replace harsh chemicals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Not </a:t>
            </a:r>
            <a:r>
              <a:rPr lang="en-US" dirty="0">
                <a:cs typeface="Arial" charset="0"/>
              </a:rPr>
              <a:t>listed in the EU Cosmetics </a:t>
            </a:r>
            <a:r>
              <a:rPr lang="en-US" dirty="0" smtClean="0">
                <a:cs typeface="Arial" charset="0"/>
              </a:rPr>
              <a:t>Regulation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smtClean="0">
                <a:cs typeface="Arial" charset="0"/>
              </a:rPr>
              <a:t>Certified natural </a:t>
            </a:r>
            <a:r>
              <a:rPr lang="en-US" dirty="0" smtClean="0">
                <a:cs typeface="Arial" charset="0"/>
              </a:rPr>
              <a:t>versions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Multifunctionals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8" y="1664805"/>
            <a:ext cx="8137525" cy="4356584"/>
          </a:xfrm>
        </p:spPr>
        <p:txBody>
          <a:bodyPr/>
          <a:lstStyle/>
          <a:p>
            <a:r>
              <a:rPr lang="de-DE" sz="2000" dirty="0" smtClean="0"/>
              <a:t>Most </a:t>
            </a:r>
            <a:r>
              <a:rPr lang="de-DE" sz="2000" dirty="0" err="1"/>
              <a:t>commonly</a:t>
            </a:r>
            <a:r>
              <a:rPr lang="de-DE" sz="2000" dirty="0"/>
              <a:t> </a:t>
            </a:r>
            <a:r>
              <a:rPr lang="de-DE" sz="2000" dirty="0" err="1" smtClean="0"/>
              <a:t>used</a:t>
            </a:r>
            <a:endParaRPr lang="de-DE" sz="2000" dirty="0" smtClean="0"/>
          </a:p>
          <a:p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efficient</a:t>
            </a:r>
            <a:r>
              <a:rPr lang="de-DE" sz="2000" dirty="0" smtClean="0"/>
              <a:t>: Low </a:t>
            </a:r>
            <a:r>
              <a:rPr lang="de-DE" sz="2000" dirty="0" err="1" smtClean="0"/>
              <a:t>cost</a:t>
            </a:r>
            <a:r>
              <a:rPr lang="de-DE" sz="2000" dirty="0" smtClean="0"/>
              <a:t> </a:t>
            </a:r>
            <a:r>
              <a:rPr lang="de-DE" sz="2000" dirty="0" smtClean="0"/>
              <a:t>alternative</a:t>
            </a:r>
          </a:p>
          <a:p>
            <a:endParaRPr lang="de-DE" sz="2000" dirty="0" smtClean="0"/>
          </a:p>
          <a:p>
            <a:r>
              <a:rPr lang="de-DE" sz="2000" dirty="0"/>
              <a:t>Recommended pH </a:t>
            </a:r>
            <a:r>
              <a:rPr lang="de-DE" sz="2000" dirty="0" err="1" smtClean="0"/>
              <a:t>value</a:t>
            </a:r>
            <a:r>
              <a:rPr lang="de-DE" sz="2000" smtClean="0"/>
              <a:t>: 5.0</a:t>
            </a:r>
            <a:endParaRPr lang="de-DE" sz="2000" dirty="0" smtClean="0"/>
          </a:p>
          <a:p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acids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311860" y="4037666"/>
            <a:ext cx="1756839" cy="165974"/>
            <a:chOff x="3476546" y="5141331"/>
            <a:chExt cx="1756839" cy="165974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3491880" y="5193196"/>
              <a:ext cx="1728192" cy="0"/>
            </a:xfrm>
            <a:prstGeom prst="line">
              <a:avLst/>
            </a:prstGeom>
            <a:ln w="1905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 rot="2100000">
              <a:off x="5053385" y="5141331"/>
              <a:ext cx="180000" cy="0"/>
            </a:xfrm>
            <a:prstGeom prst="line">
              <a:avLst/>
            </a:prstGeom>
            <a:ln w="1905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3491880" y="5255684"/>
              <a:ext cx="1728192" cy="0"/>
            </a:xfrm>
            <a:prstGeom prst="line">
              <a:avLst/>
            </a:prstGeom>
            <a:ln w="1905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rot="2100000">
              <a:off x="3476546" y="5307305"/>
              <a:ext cx="180000" cy="0"/>
            </a:xfrm>
            <a:prstGeom prst="line">
              <a:avLst/>
            </a:prstGeom>
            <a:ln w="1905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2002572" y="3916305"/>
            <a:ext cx="83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Acid</a:t>
            </a:r>
            <a:endParaRPr lang="de-DE" sz="20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99054" y="3912093"/>
            <a:ext cx="83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393E44"/>
                </a:solidFill>
                <a:latin typeface="Bliss 2 Light" panose="02000506030000020004" pitchFamily="50" charset="0"/>
              </a:rPr>
              <a:t>Salt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75584" y="3626934"/>
            <a:ext cx="151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393E44"/>
                </a:solidFill>
                <a:latin typeface="Bliss 2 Light" panose="02000506030000020004" pitchFamily="50" charset="0"/>
              </a:rPr>
              <a:t>at </a:t>
            </a:r>
            <a:r>
              <a:rPr lang="de-DE" sz="20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pk</a:t>
            </a:r>
            <a:r>
              <a:rPr lang="de-DE" sz="2000" baseline="-250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</a:t>
            </a:r>
            <a:r>
              <a:rPr lang="de-DE" sz="2000" baseline="-250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2000" dirty="0">
                <a:solidFill>
                  <a:srgbClr val="393E44"/>
                </a:solidFill>
                <a:latin typeface="Bliss 2 Light" panose="02000506030000020004" pitchFamily="50" charset="0"/>
              </a:rPr>
              <a:t>50:50</a:t>
            </a:r>
            <a:endParaRPr lang="de-DE" sz="2000" baseline="-250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51620" y="468623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Strong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antimicrobial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efficiency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Low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water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solubility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86315" y="4686234"/>
            <a:ext cx="279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No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antimicrobial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efficiency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High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water</a:t>
            </a:r>
            <a:r>
              <a:rPr lang="de-DE" sz="16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6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solubility</a:t>
            </a:r>
            <a:endParaRPr lang="de-DE" sz="1600" dirty="0">
              <a:solidFill>
                <a:srgbClr val="393E44"/>
              </a:solidFill>
              <a:latin typeface="Bliss 2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Mainly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in: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acids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78946"/>
              </p:ext>
            </p:extLst>
          </p:nvPr>
        </p:nvGraphicFramePr>
        <p:xfrm>
          <a:off x="287523" y="1860361"/>
          <a:ext cx="860495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8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8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21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Cosphaderm</a:t>
                      </a:r>
                      <a:r>
                        <a:rPr lang="de-DE" b="0" baseline="3000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®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INCI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Efficient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against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pkA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Acid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content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endParaRPr lang="de-DE" b="0" dirty="0" smtClean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5.0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Acid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content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endParaRPr lang="de-DE" b="0" dirty="0" smtClean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5.5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LA-T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Levulinic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Acid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Bacteria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23 %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8.5 %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p-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Anisic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Acid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Yeast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</a:t>
                      </a:r>
                      <a:r>
                        <a:rPr lang="de-DE" b="0" baseline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Moulds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23 %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8.5 %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pAS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natural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p-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Anisic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Acid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Yeast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</a:t>
                      </a:r>
                      <a:r>
                        <a:rPr lang="de-DE" b="0" baseline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Moulds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23 %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8.5 %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15F776B3-319B-40B1-9E6D-CEFAE139F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9772" y="5325868"/>
            <a:ext cx="614112" cy="41080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611E8754-C4ED-4310-9A7E-5893D422B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8480" y="5185246"/>
            <a:ext cx="251888" cy="5466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D084AFC9-B149-4287-98B3-303DDDAF3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3903" y="4919802"/>
            <a:ext cx="366852" cy="8121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F1F90E6F-0169-407A-A16C-C8A956FAF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3797" y="5128377"/>
            <a:ext cx="938632" cy="6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9" y="1520789"/>
            <a:ext cx="7921189" cy="450060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Challenge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 smtClean="0"/>
              <a:t>results</a:t>
            </a:r>
            <a:r>
              <a:rPr lang="de-DE" sz="2000" dirty="0" smtClean="0"/>
              <a:t>: </a:t>
            </a:r>
          </a:p>
          <a:p>
            <a:pPr marL="0" indent="0">
              <a:buNone/>
            </a:pPr>
            <a:r>
              <a:rPr lang="de-DE" sz="2000" dirty="0" err="1" smtClean="0"/>
              <a:t>Levulinic</a:t>
            </a:r>
            <a:r>
              <a:rPr lang="de-DE" sz="2000" dirty="0" smtClean="0"/>
              <a:t> </a:t>
            </a:r>
            <a:r>
              <a:rPr lang="de-DE" sz="2000" dirty="0" err="1" smtClean="0"/>
              <a:t>Acid</a:t>
            </a:r>
            <a:r>
              <a:rPr lang="de-DE" sz="2000" dirty="0" smtClean="0"/>
              <a:t> + p-</a:t>
            </a:r>
            <a:r>
              <a:rPr lang="de-DE" sz="2000" dirty="0" err="1" smtClean="0"/>
              <a:t>Anisic</a:t>
            </a:r>
            <a:r>
              <a:rPr lang="de-DE" sz="2000" dirty="0" smtClean="0"/>
              <a:t> </a:t>
            </a:r>
            <a:r>
              <a:rPr lang="de-DE" sz="2000" dirty="0" err="1" smtClean="0"/>
              <a:t>Acid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Cosphaderm</a:t>
            </a:r>
            <a:r>
              <a:rPr lang="de-DE" sz="4400" baseline="30000" dirty="0"/>
              <a:t>®</a:t>
            </a:r>
            <a:r>
              <a:rPr lang="de-DE" sz="4400" dirty="0"/>
              <a:t> </a:t>
            </a:r>
            <a:r>
              <a:rPr lang="de-DE" sz="4400" dirty="0" err="1"/>
              <a:t>Organic</a:t>
            </a:r>
            <a:r>
              <a:rPr lang="de-DE" sz="4400" dirty="0"/>
              <a:t> </a:t>
            </a:r>
            <a:r>
              <a:rPr lang="de-DE" sz="4400" dirty="0" err="1"/>
              <a:t>acids</a:t>
            </a:r>
            <a:endParaRPr lang="de-DE" sz="4400" dirty="0"/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A187FCC0-3CCA-495E-BE78-7F24E3173DCC}"/>
              </a:ext>
            </a:extLst>
          </p:cNvPr>
          <p:cNvGrpSpPr/>
          <p:nvPr/>
        </p:nvGrpSpPr>
        <p:grpSpPr>
          <a:xfrm>
            <a:off x="-36820" y="2492898"/>
            <a:ext cx="4730596" cy="3899159"/>
            <a:chOff x="410181" y="3977082"/>
            <a:chExt cx="3765775" cy="263282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181" y="4541128"/>
              <a:ext cx="3668836" cy="2068775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53730" y="3977082"/>
              <a:ext cx="3622226" cy="564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0.8 % Cosphaderm</a:t>
              </a:r>
              <a:r>
                <a:rPr lang="de-DE" sz="15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LA-T </a:t>
              </a:r>
              <a:endParaRPr lang="de-DE" sz="15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5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+ 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0.2 % Cosphaderm® </a:t>
              </a:r>
              <a:r>
                <a:rPr lang="de-DE" sz="15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pAS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5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natural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/ </a:t>
              </a:r>
              <a:r>
                <a:rPr lang="de-DE" sz="15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AS</a:t>
              </a:r>
            </a:p>
            <a:p>
              <a:r>
                <a:rPr lang="de-DE" sz="15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baby</a:t>
              </a:r>
              <a:r>
                <a:rPr lang="de-DE" sz="15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5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cream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at pH 5.5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86C896C5-223D-4F92-9A5C-D6E42D199970}"/>
              </a:ext>
            </a:extLst>
          </p:cNvPr>
          <p:cNvGrpSpPr/>
          <p:nvPr/>
        </p:nvGrpSpPr>
        <p:grpSpPr>
          <a:xfrm>
            <a:off x="4139952" y="2492898"/>
            <a:ext cx="4654102" cy="3899159"/>
            <a:chOff x="4576935" y="3993164"/>
            <a:chExt cx="3715047" cy="267000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935" y="4481240"/>
              <a:ext cx="3708755" cy="218193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019598" y="3993164"/>
              <a:ext cx="3272384" cy="53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1.2 % Cosphaderm</a:t>
              </a:r>
              <a:r>
                <a:rPr lang="de-DE" sz="15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LA-T </a:t>
              </a:r>
              <a:endParaRPr lang="de-DE" sz="15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5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+ 0.2 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% Cosphaderm® </a:t>
              </a:r>
              <a:r>
                <a:rPr lang="de-DE" sz="15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pAS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5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natural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/AS </a:t>
              </a:r>
              <a:endParaRPr lang="de-DE" sz="15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5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Shampoo </a:t>
              </a:r>
              <a:r>
                <a:rPr lang="de-DE" sz="15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at pH 5.5</a:t>
              </a: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05C6B6A3-66EA-4520-9C0F-CAB26722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9" y="6457373"/>
            <a:ext cx="2779572" cy="1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7" y="1484784"/>
            <a:ext cx="8137525" cy="4105275"/>
          </a:xfrm>
        </p:spPr>
        <p:txBody>
          <a:bodyPr/>
          <a:lstStyle/>
          <a:p>
            <a:r>
              <a:rPr lang="en-US" sz="2000" dirty="0" smtClean="0"/>
              <a:t>pH </a:t>
            </a:r>
            <a:r>
              <a:rPr lang="en-US" sz="2000" dirty="0"/>
              <a:t>independent </a:t>
            </a:r>
            <a:r>
              <a:rPr lang="en-US" sz="2000" dirty="0" smtClean="0"/>
              <a:t>efficient </a:t>
            </a:r>
            <a:endParaRPr lang="en-US" sz="2000" dirty="0"/>
          </a:p>
          <a:p>
            <a:r>
              <a:rPr lang="en-US" sz="2000" dirty="0"/>
              <a:t>Soluble in water and oil</a:t>
            </a:r>
          </a:p>
          <a:p>
            <a:r>
              <a:rPr lang="en-US" sz="2000" dirty="0"/>
              <a:t>Moisturizing effect</a:t>
            </a:r>
          </a:p>
          <a:p>
            <a:r>
              <a:rPr lang="en-US" sz="2000" dirty="0" smtClean="0"/>
              <a:t>Reduce </a:t>
            </a:r>
            <a:r>
              <a:rPr lang="en-US" sz="2000" dirty="0"/>
              <a:t>the particle size of emulsions</a:t>
            </a:r>
          </a:p>
          <a:p>
            <a:r>
              <a:rPr lang="en-US" sz="2000" dirty="0"/>
              <a:t>Penetration enhancer</a:t>
            </a:r>
          </a:p>
          <a:p>
            <a:r>
              <a:rPr lang="en-US" sz="2000" dirty="0" smtClean="0"/>
              <a:t>Increase </a:t>
            </a:r>
            <a:r>
              <a:rPr lang="en-US" sz="2000" dirty="0"/>
              <a:t>the water resistance of sun filters</a:t>
            </a:r>
          </a:p>
          <a:p>
            <a:endParaRPr lang="de-DE" sz="2000" dirty="0"/>
          </a:p>
          <a:p>
            <a:r>
              <a:rPr lang="de-DE" sz="2000" dirty="0" err="1"/>
              <a:t>Mainly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in: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Diols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15F776B3-319B-40B1-9E6D-CEFAE139F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3859" y="5325868"/>
            <a:ext cx="614112" cy="41080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611E8754-C4ED-4310-9A7E-5893D422B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2567" y="5185246"/>
            <a:ext cx="251888" cy="5466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D084AFC9-B149-4287-98B3-303DDDAF3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7990" y="4919802"/>
            <a:ext cx="366852" cy="8121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F1F90E6F-0169-407A-A16C-C8A956FAF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884" y="5128377"/>
            <a:ext cx="938632" cy="6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Diols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32740"/>
              </p:ext>
            </p:extLst>
          </p:nvPr>
        </p:nvGraphicFramePr>
        <p:xfrm>
          <a:off x="575556" y="2528900"/>
          <a:ext cx="7884876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Cosphaderm</a:t>
                      </a:r>
                      <a:r>
                        <a:rPr lang="de-DE" b="0" baseline="3000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®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INCI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350" b="0" i="0" u="none" strike="noStrike" dirty="0" err="1" smtClean="0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Antimicrobial</a:t>
                      </a:r>
                      <a:r>
                        <a:rPr lang="de-DE" sz="1350" b="0" i="0" u="none" strike="noStrike" dirty="0" smtClean="0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i="0" u="none" strike="noStrike" dirty="0" err="1" smtClean="0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efficiency</a:t>
                      </a:r>
                      <a:endParaRPr lang="de-DE" sz="1350" b="0" i="0" u="none" strike="noStrike" dirty="0">
                        <a:solidFill>
                          <a:srgbClr val="393E44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Source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Water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endParaRPr lang="de-DE" b="0" dirty="0" smtClean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solubility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Propanediol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natural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Propanediol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350" b="0" i="0" u="none" strike="noStrike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Booster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Natural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Clear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Pentiol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natural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Pentylene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endParaRPr lang="de-DE" b="0" dirty="0" smtClean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350" b="0" i="0" u="none" strike="noStrike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Natural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Clear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Pentiol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GL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Pentylene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endParaRPr lang="de-DE" b="0" dirty="0" smtClean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350" b="0" i="0" u="none" strike="noStrike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Synthetic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Clear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Hexiol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1,2-Hexanediol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350" b="0" i="0" u="none" strike="noStrike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Very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Synthetic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Clear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Octiol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Caprylyl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350" b="0" i="0" u="none" strike="noStrike" dirty="0" err="1">
                          <a:solidFill>
                            <a:srgbClr val="393E44"/>
                          </a:solidFill>
                          <a:effectLst/>
                          <a:latin typeface="Bliss 2 Light" panose="02000506030000020004" pitchFamily="50" charset="0"/>
                        </a:rPr>
                        <a:t>Excellent</a:t>
                      </a:r>
                      <a:endParaRPr lang="de-DE" sz="1350" b="0" i="0" u="none" strike="noStrike" dirty="0">
                        <a:solidFill>
                          <a:srgbClr val="393E44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Synthetic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Limited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9" y="1916115"/>
            <a:ext cx="3587775" cy="41052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/>
              <a:t>Challenge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Cosphaderm</a:t>
            </a:r>
            <a:r>
              <a:rPr lang="de-DE" sz="2000" baseline="30000" dirty="0"/>
              <a:t>®</a:t>
            </a:r>
            <a:r>
              <a:rPr lang="de-DE" sz="2000" dirty="0"/>
              <a:t> </a:t>
            </a:r>
            <a:r>
              <a:rPr lang="de-DE" sz="2000" dirty="0" err="1"/>
              <a:t>Diols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Cosphaderm</a:t>
            </a:r>
            <a:r>
              <a:rPr lang="de-DE" sz="4400" baseline="30000" dirty="0"/>
              <a:t>®</a:t>
            </a:r>
            <a:r>
              <a:rPr lang="de-DE" sz="4400" dirty="0"/>
              <a:t> </a:t>
            </a:r>
            <a:r>
              <a:rPr lang="de-DE" sz="4400" dirty="0" err="1" smtClean="0"/>
              <a:t>Diols</a:t>
            </a:r>
            <a:endParaRPr lang="de-DE" sz="44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="" xmlns:a16="http://schemas.microsoft.com/office/drawing/2014/main" id="{7FB9B2F8-D86E-4FE1-876A-BA661BC6B5A3}"/>
              </a:ext>
            </a:extLst>
          </p:cNvPr>
          <p:cNvGrpSpPr/>
          <p:nvPr/>
        </p:nvGrpSpPr>
        <p:grpSpPr>
          <a:xfrm>
            <a:off x="4572000" y="3097007"/>
            <a:ext cx="4140459" cy="3423447"/>
            <a:chOff x="5904529" y="3259887"/>
            <a:chExt cx="3420000" cy="2711800"/>
          </a:xfrm>
        </p:grpSpPr>
        <p:sp>
          <p:nvSpPr>
            <p:cNvPr id="7" name="Textfeld 6"/>
            <p:cNvSpPr txBox="1"/>
            <p:nvPr/>
          </p:nvSpPr>
          <p:spPr>
            <a:xfrm>
              <a:off x="5983678" y="3259887"/>
              <a:ext cx="3212490" cy="51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0.5 %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Octiol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endPara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+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1 %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Pentiol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GL</a:t>
              </a:r>
            </a:p>
            <a:p>
              <a:r>
                <a:rPr lang="de-DE" sz="12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conditioner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at pH 4.0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529" y="3844263"/>
              <a:ext cx="3420000" cy="2127424"/>
            </a:xfrm>
            <a:prstGeom prst="rect">
              <a:avLst/>
            </a:prstGeom>
          </p:spPr>
        </p:pic>
      </p:grp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8F30AF41-C800-4DBC-BEA5-9B2369196706}"/>
              </a:ext>
            </a:extLst>
          </p:cNvPr>
          <p:cNvGrpSpPr/>
          <p:nvPr/>
        </p:nvGrpSpPr>
        <p:grpSpPr>
          <a:xfrm>
            <a:off x="513540" y="3103290"/>
            <a:ext cx="3954705" cy="3418158"/>
            <a:chOff x="-180528" y="3327100"/>
            <a:chExt cx="3420000" cy="267973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0528" y="3877616"/>
              <a:ext cx="3420000" cy="2129216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-27698" y="3327100"/>
              <a:ext cx="3267170" cy="5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0.6 %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Hexiol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endPara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+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0.4 %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Octiol</a:t>
              </a:r>
              <a:endPara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2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daycream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at pH 5.5</a:t>
              </a: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1ABE5095-571C-487C-9221-0D8458B5D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9" y="6457373"/>
            <a:ext cx="2779572" cy="1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8" y="1448781"/>
            <a:ext cx="8137525" cy="4572608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Strong efficiency against yeasts and molds</a:t>
            </a:r>
          </a:p>
          <a:p>
            <a:pPr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Anti-inflammatory</a:t>
            </a:r>
            <a:endParaRPr lang="en-US" sz="2000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Anti-acne</a:t>
            </a:r>
            <a:endParaRPr lang="en-US" sz="2000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en-US" sz="2000" dirty="0" err="1">
                <a:cs typeface="Arial" charset="0"/>
              </a:rPr>
              <a:t>Anticariogen</a:t>
            </a:r>
            <a:endParaRPr lang="en-US" sz="2000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en-US" sz="2000" dirty="0" err="1">
                <a:cs typeface="Arial" charset="0"/>
              </a:rPr>
              <a:t>Antioxidative</a:t>
            </a:r>
            <a:r>
              <a:rPr lang="en-US" sz="2000" dirty="0">
                <a:cs typeface="Arial" charset="0"/>
              </a:rPr>
              <a:t> efficiency</a:t>
            </a:r>
          </a:p>
          <a:p>
            <a:pPr>
              <a:buClr>
                <a:schemeClr val="accent4"/>
              </a:buClr>
            </a:pPr>
            <a:r>
              <a:rPr lang="en-US" sz="2000" dirty="0">
                <a:cs typeface="Arial" charset="0"/>
              </a:rPr>
              <a:t>Soluble in oil, alcohol, diols and esters</a:t>
            </a:r>
          </a:p>
          <a:p>
            <a:pPr>
              <a:buClr>
                <a:schemeClr val="accent4"/>
              </a:buClr>
            </a:pPr>
            <a:r>
              <a:rPr lang="en-US" sz="2000" dirty="0">
                <a:cs typeface="Arial" charset="0"/>
              </a:rPr>
              <a:t>pH independent </a:t>
            </a:r>
            <a:r>
              <a:rPr lang="en-US" sz="2000" dirty="0" smtClean="0">
                <a:cs typeface="Arial" charset="0"/>
              </a:rPr>
              <a:t>efficient</a:t>
            </a:r>
          </a:p>
          <a:p>
            <a:pPr>
              <a:buClr>
                <a:schemeClr val="accent4"/>
              </a:buClr>
            </a:pPr>
            <a:r>
              <a:rPr lang="en-US" sz="2000" dirty="0">
                <a:cs typeface="Arial" charset="0"/>
              </a:rPr>
              <a:t>INCI: Magnolia Officinalis Bark Extract </a:t>
            </a:r>
          </a:p>
          <a:p>
            <a:pPr>
              <a:buClr>
                <a:schemeClr val="accent4"/>
              </a:buClr>
            </a:pPr>
            <a:endParaRPr lang="en-US" sz="2000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en-US" sz="2000" dirty="0">
                <a:cs typeface="Arial" charset="0"/>
              </a:rPr>
              <a:t>Mainly used in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Magnolia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</a:t>
            </a:r>
            <a:r>
              <a:rPr lang="de-DE" dirty="0" smtClean="0"/>
              <a:t>98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1F68577-89D1-4E43-BCD0-1771D5F55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4" y="5553236"/>
            <a:ext cx="614112" cy="4108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FCC0CCB-283A-424E-B54A-3238E7C2F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1099" y="5147170"/>
            <a:ext cx="366852" cy="8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Challenge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 smtClean="0"/>
              <a:t>results</a:t>
            </a: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Magnolia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98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3588" y="2849869"/>
            <a:ext cx="335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0.1 % Cosphaderm</a:t>
            </a:r>
            <a:r>
              <a:rPr lang="de-DE" sz="1200" baseline="30000" dirty="0">
                <a:solidFill>
                  <a:srgbClr val="393E44"/>
                </a:solidFill>
              </a:rPr>
              <a:t>®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Magnolia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Extract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98 </a:t>
            </a:r>
            <a:endParaRPr lang="de-DE" sz="1200" dirty="0" smtClean="0">
              <a:solidFill>
                <a:srgbClr val="393E44"/>
              </a:solidFill>
              <a:latin typeface="Bliss 2 Light" panose="02000506030000020004" pitchFamily="50" charset="0"/>
            </a:endParaRPr>
          </a:p>
          <a:p>
            <a:r>
              <a: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rPr>
              <a:t>+ 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0.5 % Cosphaderm</a:t>
            </a:r>
            <a:r>
              <a:rPr lang="de-DE" sz="1200" baseline="30000" dirty="0">
                <a:solidFill>
                  <a:srgbClr val="393E44"/>
                </a:solidFill>
              </a:rPr>
              <a:t>®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rPr>
              <a:t>GMCY</a:t>
            </a:r>
          </a:p>
          <a:p>
            <a:r>
              <a: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rPr>
              <a:t>O/W </a:t>
            </a:r>
            <a:r>
              <a:rPr lang="de-DE" sz="12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emulsion</a:t>
            </a:r>
            <a:r>
              <a:rPr lang="de-DE" sz="1200" dirty="0">
                <a:solidFill>
                  <a:srgbClr val="393E44"/>
                </a:solidFill>
                <a:latin typeface="Bliss 2 Light" panose="02000506030000020004" pitchFamily="50" charset="0"/>
              </a:rPr>
              <a:t> at pH 4.5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2" y="3609020"/>
            <a:ext cx="3759571" cy="2736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EED81AA7-865A-43D1-B772-8D7FB31F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9" y="6457373"/>
            <a:ext cx="2779572" cy="1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Anti-</a:t>
            </a:r>
            <a:r>
              <a:rPr lang="de-DE" dirty="0" err="1"/>
              <a:t>acne</a:t>
            </a:r>
            <a:r>
              <a:rPr lang="de-DE" dirty="0"/>
              <a:t> </a:t>
            </a:r>
            <a:r>
              <a:rPr lang="de-DE" dirty="0" err="1" smtClean="0"/>
              <a:t>effect</a:t>
            </a:r>
            <a:endParaRPr lang="de-DE" dirty="0" smtClean="0"/>
          </a:p>
          <a:p>
            <a:r>
              <a:rPr lang="de-DE" sz="2000" dirty="0" smtClean="0"/>
              <a:t>0.0045 % </a:t>
            </a:r>
            <a:r>
              <a:rPr lang="de-DE" sz="2000" dirty="0" err="1" smtClean="0"/>
              <a:t>Magnolol</a:t>
            </a:r>
            <a:r>
              <a:rPr lang="de-DE" sz="2000" dirty="0" smtClean="0"/>
              <a:t> </a:t>
            </a:r>
            <a:r>
              <a:rPr lang="de-DE" sz="2000" dirty="0" err="1" smtClean="0"/>
              <a:t>kills</a:t>
            </a:r>
            <a:r>
              <a:rPr lang="de-DE" sz="2000" dirty="0" smtClean="0"/>
              <a:t> </a:t>
            </a:r>
            <a:r>
              <a:rPr lang="de-DE" sz="2000" i="1" dirty="0" err="1" smtClean="0"/>
              <a:t>acnes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bacteria</a:t>
            </a:r>
            <a:r>
              <a:rPr lang="de-DE" sz="2000" i="1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10 </a:t>
            </a:r>
            <a:r>
              <a:rPr lang="de-DE" sz="2000" dirty="0" err="1" smtClean="0"/>
              <a:t>minutes</a:t>
            </a:r>
            <a:endParaRPr lang="de-DE" sz="2000" dirty="0" smtClean="0"/>
          </a:p>
          <a:p>
            <a:r>
              <a:rPr lang="de-DE" sz="2000" dirty="0" smtClean="0"/>
              <a:t>0.0020 </a:t>
            </a:r>
            <a:r>
              <a:rPr lang="de-DE" sz="2000" dirty="0"/>
              <a:t>% </a:t>
            </a:r>
            <a:r>
              <a:rPr lang="de-DE" sz="2000" dirty="0" err="1"/>
              <a:t>Honokiol</a:t>
            </a:r>
            <a:r>
              <a:rPr lang="de-DE" sz="2000" dirty="0"/>
              <a:t> </a:t>
            </a:r>
            <a:r>
              <a:rPr lang="de-DE" sz="2000" dirty="0" err="1"/>
              <a:t>kills</a:t>
            </a:r>
            <a:r>
              <a:rPr lang="de-DE" sz="2000" dirty="0"/>
              <a:t> </a:t>
            </a:r>
            <a:r>
              <a:rPr lang="de-DE" sz="2000" i="1" dirty="0" err="1" smtClean="0"/>
              <a:t>acnes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bacteria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within</a:t>
            </a:r>
            <a:r>
              <a:rPr lang="de-DE" sz="2000" i="1" dirty="0" smtClean="0"/>
              <a:t> </a:t>
            </a:r>
            <a:r>
              <a:rPr lang="de-DE" sz="2000" dirty="0" smtClean="0"/>
              <a:t>10 </a:t>
            </a:r>
            <a:r>
              <a:rPr lang="de-DE" sz="2000" dirty="0" err="1" smtClean="0"/>
              <a:t>minutes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Propionibacterium</a:t>
            </a:r>
            <a:r>
              <a:rPr lang="de-DE" sz="2000" i="1" dirty="0"/>
              <a:t> </a:t>
            </a:r>
            <a:r>
              <a:rPr lang="de-DE" sz="2000" i="1" dirty="0" err="1"/>
              <a:t>acnes</a:t>
            </a:r>
            <a:r>
              <a:rPr lang="de-DE" sz="2000" i="1" dirty="0"/>
              <a:t> </a:t>
            </a:r>
            <a:r>
              <a:rPr lang="de-DE" sz="2000" dirty="0"/>
              <a:t>		= 0.0003-0.0009 %</a:t>
            </a:r>
          </a:p>
          <a:p>
            <a:r>
              <a:rPr lang="de-DE" sz="2000" dirty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Propionibacterium</a:t>
            </a:r>
            <a:r>
              <a:rPr lang="de-DE" sz="2000" i="1" dirty="0"/>
              <a:t> granulosum </a:t>
            </a:r>
            <a:r>
              <a:rPr lang="de-DE" sz="2000" dirty="0"/>
              <a:t>		= 0.0077 %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Magnolia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98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6366810"/>
            <a:ext cx="709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Park J., Lee J., Jung E., Park Y., Kim K., Park B., Jung K., Park E., Kim J.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and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Park D. (2004): In vitro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antibacterial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and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anti-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inflammatory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effects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of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honikiol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and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magnolol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against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Propionicaterium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sp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.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Eur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J </a:t>
            </a:r>
            <a:r>
              <a:rPr lang="de-DE" sz="800" dirty="0" err="1">
                <a:solidFill>
                  <a:srgbClr val="393E44"/>
                </a:solidFill>
                <a:latin typeface="Bliss 2 Light" panose="02000506030000020004" pitchFamily="50" charset="0"/>
              </a:rPr>
              <a:t>Pharmacol</a:t>
            </a:r>
            <a:r>
              <a:rPr lang="de-DE" sz="800" dirty="0">
                <a:solidFill>
                  <a:srgbClr val="393E44"/>
                </a:solidFill>
                <a:latin typeface="Bliss 2 Light" panose="02000506030000020004" pitchFamily="50" charset="0"/>
              </a:rPr>
              <a:t> 496:189-195.</a:t>
            </a:r>
          </a:p>
        </p:txBody>
      </p:sp>
    </p:spTree>
    <p:extLst>
      <p:ext uri="{BB962C8B-B14F-4D97-AF65-F5344CB8AC3E}">
        <p14:creationId xmlns:p14="http://schemas.microsoft.com/office/powerpoint/2010/main" val="7026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>
          <a:xfrm>
            <a:off x="503238" y="1916113"/>
            <a:ext cx="8317234" cy="4285195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>
                <a:cs typeface="Arial" charset="0"/>
              </a:rPr>
              <a:t>Founded: 2005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>
                <a:cs typeface="Arial" charset="0"/>
              </a:rPr>
              <a:t>Office, lab and warehouse in </a:t>
            </a:r>
            <a:r>
              <a:rPr lang="en-US" dirty="0" smtClean="0">
                <a:cs typeface="Arial" charset="0"/>
              </a:rPr>
              <a:t>Hamburg, Germany</a:t>
            </a:r>
            <a:endParaRPr lang="en-US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en-US" dirty="0">
                <a:cs typeface="Arial" charset="0"/>
              </a:rPr>
              <a:t>Subsidiary: </a:t>
            </a:r>
            <a:r>
              <a:rPr lang="en-US" dirty="0" smtClean="0">
                <a:cs typeface="Arial" charset="0"/>
              </a:rPr>
              <a:t>Shanghai, China</a:t>
            </a:r>
            <a:endParaRPr lang="en-US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Production site: Hannover, Germany</a:t>
            </a:r>
            <a:endParaRPr lang="en-US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Cosphatec GmbH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4807530"/>
            <a:ext cx="1872520" cy="1249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92" y="4824274"/>
            <a:ext cx="2380126" cy="1197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824274"/>
            <a:ext cx="1796688" cy="119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6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Anti-</a:t>
            </a:r>
            <a:r>
              <a:rPr lang="de-DE" dirty="0" err="1" smtClean="0"/>
              <a:t>cariogenic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anti-</a:t>
            </a:r>
            <a:r>
              <a:rPr lang="de-DE" dirty="0" err="1"/>
              <a:t>paradontitis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oral care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smtClean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Streptococcus</a:t>
            </a:r>
            <a:r>
              <a:rPr lang="de-DE" sz="2000" i="1" dirty="0"/>
              <a:t> </a:t>
            </a:r>
            <a:r>
              <a:rPr lang="de-DE" sz="2000" i="1" dirty="0" err="1"/>
              <a:t>mutans</a:t>
            </a:r>
            <a:r>
              <a:rPr lang="de-DE" sz="2000" dirty="0"/>
              <a:t>		= 0.0098 %</a:t>
            </a:r>
          </a:p>
          <a:p>
            <a:r>
              <a:rPr lang="de-DE" sz="2000" dirty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Streptococcus</a:t>
            </a:r>
            <a:r>
              <a:rPr lang="de-DE" sz="2000" i="1" dirty="0"/>
              <a:t> </a:t>
            </a:r>
            <a:r>
              <a:rPr lang="de-DE" sz="2000" i="1" dirty="0" err="1"/>
              <a:t>oralis</a:t>
            </a:r>
            <a:r>
              <a:rPr lang="de-DE" sz="2000" dirty="0"/>
              <a:t>		= 0.0098 %</a:t>
            </a:r>
          </a:p>
          <a:p>
            <a:r>
              <a:rPr lang="de-DE" sz="2000" dirty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Actinobacillus</a:t>
            </a:r>
            <a:r>
              <a:rPr lang="de-DE" sz="2000" dirty="0"/>
              <a:t>			= 0.025 %</a:t>
            </a:r>
          </a:p>
          <a:p>
            <a:r>
              <a:rPr lang="de-DE" sz="2000" dirty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Fusobacterium</a:t>
            </a:r>
            <a:r>
              <a:rPr lang="de-DE" sz="2000" i="1" dirty="0"/>
              <a:t> </a:t>
            </a:r>
            <a:r>
              <a:rPr lang="de-DE" sz="2000" i="1" dirty="0" err="1"/>
              <a:t>nucleatum</a:t>
            </a:r>
            <a:r>
              <a:rPr lang="de-DE" sz="2000" i="1" dirty="0"/>
              <a:t>	</a:t>
            </a:r>
            <a:r>
              <a:rPr lang="de-DE" sz="2000" dirty="0"/>
              <a:t>= 0.031 %</a:t>
            </a:r>
          </a:p>
          <a:p>
            <a:r>
              <a:rPr lang="de-DE" sz="2000" dirty="0"/>
              <a:t>MIC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i="1" dirty="0" err="1"/>
              <a:t>Porphyromonas</a:t>
            </a:r>
            <a:r>
              <a:rPr lang="de-DE" sz="2000" i="1" dirty="0"/>
              <a:t> </a:t>
            </a:r>
            <a:r>
              <a:rPr lang="de-DE" sz="2000" i="1" dirty="0" err="1" smtClean="0"/>
              <a:t>gingivalis</a:t>
            </a:r>
            <a:r>
              <a:rPr lang="de-DE" sz="2000" i="1" dirty="0" smtClean="0"/>
              <a:t>	</a:t>
            </a:r>
            <a:r>
              <a:rPr lang="de-DE" sz="2000" dirty="0"/>
              <a:t>	= 0.008 %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Magnolia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98</a:t>
            </a:r>
          </a:p>
        </p:txBody>
      </p:sp>
    </p:spTree>
    <p:extLst>
      <p:ext uri="{BB962C8B-B14F-4D97-AF65-F5344CB8AC3E}">
        <p14:creationId xmlns:p14="http://schemas.microsoft.com/office/powerpoint/2010/main" val="22117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Mixtures </a:t>
            </a:r>
            <a:r>
              <a:rPr lang="en-US" sz="2000" dirty="0">
                <a:cs typeface="Arial" charset="0"/>
              </a:rPr>
              <a:t>of several products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>
                <a:cs typeface="Arial" charset="0"/>
              </a:rPr>
              <a:t>Increased efficiency caused by synergetic </a:t>
            </a:r>
            <a:r>
              <a:rPr lang="en-US" sz="2000" dirty="0" smtClean="0">
                <a:cs typeface="Arial" charset="0"/>
              </a:rPr>
              <a:t>effects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Efficient against bacteria, yeasts and </a:t>
            </a:r>
            <a:r>
              <a:rPr lang="en-US" sz="2000" dirty="0" err="1" smtClean="0">
                <a:cs typeface="Arial" charset="0"/>
              </a:rPr>
              <a:t>moulds</a:t>
            </a:r>
            <a:endParaRPr lang="en-US" sz="2000" dirty="0"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>
                <a:cs typeface="Arial" charset="0"/>
              </a:rPr>
              <a:t>Very user </a:t>
            </a:r>
            <a:r>
              <a:rPr lang="en-US" sz="2000" dirty="0" smtClean="0">
                <a:cs typeface="Arial" charset="0"/>
              </a:rPr>
              <a:t>friendly to handle</a:t>
            </a:r>
            <a:endParaRPr lang="en-US" sz="2000" dirty="0">
              <a:cs typeface="Arial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Blends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2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smtClean="0"/>
              <a:t>Natural </a:t>
            </a:r>
            <a:r>
              <a:rPr lang="de-DE" dirty="0" err="1" smtClean="0"/>
              <a:t>Blends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91809"/>
              </p:ext>
            </p:extLst>
          </p:nvPr>
        </p:nvGraphicFramePr>
        <p:xfrm>
          <a:off x="575556" y="2564904"/>
          <a:ext cx="7992888" cy="173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Cosphaderm</a:t>
                      </a:r>
                      <a:r>
                        <a:rPr lang="de-DE" sz="1400" b="0" baseline="3000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®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Ingredients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Water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soluble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limitation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MultiMEG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Glyceryl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Caprylate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Pentylene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Magnolia Officinalis Bark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Extract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No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3.0 – 7.0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TOM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Pentylene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Glyceryl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Caprylate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Glyceryl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Undecylenate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No</a:t>
                      </a:r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but </a:t>
                      </a:r>
                      <a:r>
                        <a:rPr lang="de-DE" b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dispersible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3.0 – 7.0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GeMix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Glyceryl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Caprylate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Glyceryl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Undecylenate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No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but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dispersible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3.0 – 7.0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9" y="1916113"/>
            <a:ext cx="3542976" cy="41052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/>
              <a:t>Challenge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 smtClean="0"/>
              <a:t>results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smtClean="0"/>
              <a:t>Natural </a:t>
            </a:r>
            <a:r>
              <a:rPr lang="de-DE" dirty="0" err="1"/>
              <a:t>B</a:t>
            </a:r>
            <a:r>
              <a:rPr lang="de-DE" dirty="0" err="1" smtClean="0"/>
              <a:t>lends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DC6DB9E0-FC58-46F5-8E08-3EBBAAFA6215}"/>
              </a:ext>
            </a:extLst>
          </p:cNvPr>
          <p:cNvGrpSpPr/>
          <p:nvPr/>
        </p:nvGrpSpPr>
        <p:grpSpPr>
          <a:xfrm>
            <a:off x="323527" y="2871491"/>
            <a:ext cx="4235759" cy="3502127"/>
            <a:chOff x="-144524" y="3235503"/>
            <a:chExt cx="3420000" cy="2664697"/>
          </a:xfrm>
        </p:grpSpPr>
        <p:sp>
          <p:nvSpPr>
            <p:cNvPr id="8" name="Textfeld 7"/>
            <p:cNvSpPr txBox="1"/>
            <p:nvPr/>
          </p:nvSpPr>
          <p:spPr>
            <a:xfrm>
              <a:off x="-51089" y="3235503"/>
              <a:ext cx="3233129" cy="35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1.5 %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MultiMEG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endPara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2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body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lotion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at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pH 7.0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4524" y="3775655"/>
              <a:ext cx="3420000" cy="2124545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981CC1D4-90AE-4403-BDCA-436AA2239C7D}"/>
              </a:ext>
            </a:extLst>
          </p:cNvPr>
          <p:cNvGrpSpPr/>
          <p:nvPr/>
        </p:nvGrpSpPr>
        <p:grpSpPr>
          <a:xfrm>
            <a:off x="4416628" y="2873390"/>
            <a:ext cx="4446463" cy="3603381"/>
            <a:chOff x="2862001" y="3332343"/>
            <a:chExt cx="3425096" cy="2612392"/>
          </a:xfrm>
        </p:grpSpPr>
        <p:sp>
          <p:nvSpPr>
            <p:cNvPr id="10" name="Textfeld 9"/>
            <p:cNvSpPr txBox="1"/>
            <p:nvPr/>
          </p:nvSpPr>
          <p:spPr>
            <a:xfrm>
              <a:off x="3021181" y="3332343"/>
              <a:ext cx="3265916" cy="33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2.0 %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TOM</a:t>
              </a:r>
            </a:p>
            <a:p>
              <a:r>
                <a:rPr lang="de-DE" sz="12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hydrogel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at pH 5.5</a:t>
              </a: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2001" y="3818400"/>
              <a:ext cx="3420000" cy="2126335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B5646791-0B87-4632-965E-0FF81954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9" y="6457373"/>
            <a:ext cx="2779572" cy="1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 smtClean="0"/>
              <a:t>Blends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958"/>
              </p:ext>
            </p:extLst>
          </p:nvPr>
        </p:nvGraphicFramePr>
        <p:xfrm>
          <a:off x="575556" y="2564904"/>
          <a:ext cx="7992888" cy="130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Cosphaderm</a:t>
                      </a:r>
                      <a:r>
                        <a:rPr lang="de-DE" b="0" baseline="3000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®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Ingredients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Water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soluble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limitation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POP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Propanediol</a:t>
                      </a:r>
                      <a:r>
                        <a:rPr lang="de-DE" b="0" baseline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b="0" baseline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Caprylyl</a:t>
                      </a:r>
                      <a:r>
                        <a:rPr lang="de-DE" b="0" baseline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r>
                        <a:rPr lang="de-DE" b="0" baseline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 </a:t>
                      </a:r>
                      <a:r>
                        <a:rPr lang="de-DE" b="0" baseline="0" dirty="0" err="1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Phenylpropanol</a:t>
                      </a:r>
                      <a:endParaRPr lang="de-DE" b="0" baseline="0" dirty="0" smtClean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3.0-7.0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Dicapo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Caprylyl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Glyceryl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Caprylate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Dipropylene</a:t>
                      </a:r>
                      <a:r>
                        <a:rPr lang="de-DE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Glycol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No</a:t>
                      </a:r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but </a:t>
                      </a:r>
                      <a:r>
                        <a:rPr lang="de-DE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dispersible</a:t>
                      </a:r>
                      <a:endParaRPr lang="de-DE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3.0-7.0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9" y="1916113"/>
            <a:ext cx="3780730" cy="41052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/>
              <a:t>Challenge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 smtClean="0"/>
              <a:t>results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Synthetic</a:t>
            </a:r>
            <a:r>
              <a:rPr lang="de-DE" dirty="0" smtClean="0"/>
              <a:t> </a:t>
            </a:r>
            <a:r>
              <a:rPr lang="de-DE" dirty="0" err="1" smtClean="0"/>
              <a:t>Blends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5CEFFD04-C7BC-4187-96F8-DA9EFE934D6C}"/>
              </a:ext>
            </a:extLst>
          </p:cNvPr>
          <p:cNvGrpSpPr/>
          <p:nvPr/>
        </p:nvGrpSpPr>
        <p:grpSpPr>
          <a:xfrm>
            <a:off x="611560" y="2528901"/>
            <a:ext cx="5580620" cy="4022893"/>
            <a:chOff x="-160639" y="3391309"/>
            <a:chExt cx="4554548" cy="334692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0639" y="3902668"/>
              <a:ext cx="4554548" cy="2835561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0" y="3391309"/>
              <a:ext cx="3780730" cy="384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0.7 % Cosphaderm</a:t>
              </a:r>
              <a:r>
                <a:rPr lang="de-DE" sz="1200" baseline="300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®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err="1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Dicapo</a:t>
              </a:r>
              <a:endParaRPr lang="de-DE" sz="1200" dirty="0" smtClean="0">
                <a:solidFill>
                  <a:srgbClr val="393E44"/>
                </a:solidFill>
                <a:latin typeface="Bliss 2 Light" panose="02000506030000020004" pitchFamily="50" charset="0"/>
              </a:endParaRPr>
            </a:p>
            <a:p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O/W </a:t>
              </a:r>
              <a:r>
                <a:rPr lang="de-DE" sz="1200" dirty="0" err="1">
                  <a:solidFill>
                    <a:srgbClr val="393E44"/>
                  </a:solidFill>
                  <a:latin typeface="Bliss 2 Light" panose="02000506030000020004" pitchFamily="50" charset="0"/>
                </a:rPr>
                <a:t>emulsion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 </a:t>
              </a:r>
              <a:r>
                <a:rPr lang="de-DE" sz="1200" dirty="0" smtClean="0">
                  <a:solidFill>
                    <a:srgbClr val="393E44"/>
                  </a:solidFill>
                  <a:latin typeface="Bliss 2 Light" panose="02000506030000020004" pitchFamily="50" charset="0"/>
                </a:rPr>
                <a:t>at </a:t>
              </a:r>
              <a:r>
                <a:rPr lang="de-DE" sz="1200" dirty="0">
                  <a:solidFill>
                    <a:srgbClr val="393E44"/>
                  </a:solidFill>
                  <a:latin typeface="Bliss 2 Light" panose="02000506030000020004" pitchFamily="50" charset="0"/>
                </a:rPr>
                <a:t>pH 6.0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E012CEF2-A2A6-4FE5-AE6A-2763E657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9" y="6457373"/>
            <a:ext cx="2779572" cy="1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Mixtures </a:t>
            </a:r>
            <a:r>
              <a:rPr lang="en-US" sz="2000" dirty="0">
                <a:cs typeface="Arial" charset="0"/>
              </a:rPr>
              <a:t>of </a:t>
            </a:r>
            <a:r>
              <a:rPr lang="en-US" sz="2000" dirty="0" smtClean="0">
                <a:cs typeface="Arial" charset="0"/>
              </a:rPr>
              <a:t>listed and non-listed preservatives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Start with alternative preservatives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Lower </a:t>
            </a:r>
            <a:r>
              <a:rPr lang="en-US" sz="2000" dirty="0">
                <a:cs typeface="Arial" charset="0"/>
              </a:rPr>
              <a:t>the percentage of listed preservatives</a:t>
            </a:r>
            <a:endParaRPr lang="de-DE" sz="2000" dirty="0"/>
          </a:p>
          <a:p>
            <a:pPr marL="0" indent="0">
              <a:spcAft>
                <a:spcPts val="600"/>
              </a:spcAft>
              <a:buClr>
                <a:schemeClr val="accent4"/>
              </a:buClr>
              <a:buNone/>
            </a:pPr>
            <a:endParaRPr lang="en-US" sz="2000" dirty="0"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000" dirty="0" smtClean="0">
                <a:cs typeface="Arial" charset="0"/>
              </a:rPr>
              <a:t>Efficient against bacteria, yeasts and </a:t>
            </a:r>
            <a:r>
              <a:rPr lang="en-US" sz="2000" dirty="0" err="1" smtClean="0">
                <a:cs typeface="Arial" charset="0"/>
              </a:rPr>
              <a:t>moulds</a:t>
            </a:r>
            <a:endParaRPr lang="en-US" sz="2000" dirty="0">
              <a:cs typeface="Arial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Preservative</a:t>
            </a:r>
            <a:r>
              <a:rPr lang="de-DE" dirty="0" smtClean="0"/>
              <a:t> </a:t>
            </a:r>
            <a:r>
              <a:rPr lang="de-DE" dirty="0" err="1" smtClean="0"/>
              <a:t>Blends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9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Cosphaderm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Preservative</a:t>
            </a:r>
            <a:r>
              <a:rPr lang="de-DE" dirty="0" smtClean="0"/>
              <a:t> </a:t>
            </a:r>
            <a:r>
              <a:rPr lang="de-DE" dirty="0" err="1"/>
              <a:t>Blends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06742"/>
              </p:ext>
            </p:extLst>
          </p:nvPr>
        </p:nvGraphicFramePr>
        <p:xfrm>
          <a:off x="575556" y="2564904"/>
          <a:ext cx="7992888" cy="165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Cosphagard</a:t>
                      </a:r>
                      <a:r>
                        <a:rPr lang="de-DE" sz="1400" baseline="3000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®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Ingredients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Water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soluble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</a:t>
                      </a:r>
                      <a:r>
                        <a:rPr lang="de-DE" sz="1350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limitation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824"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Pretec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Phenoxyethanol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Benzyl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Alcohol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Phenylpropanol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No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but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dispersible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Without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limitation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Presol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Phenoxyethanol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Benzyl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Alcohol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Phenethyl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Alcohol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Without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limitation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r>
                        <a:rPr lang="de-DE" sz="1350" b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Precare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Aqua, </a:t>
                      </a:r>
                      <a:r>
                        <a:rPr lang="de-DE" sz="1350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Sodium</a:t>
                      </a:r>
                      <a:r>
                        <a:rPr lang="de-DE" sz="1350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Levulinate</a:t>
                      </a:r>
                      <a:r>
                        <a:rPr lang="de-DE" sz="1350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, </a:t>
                      </a:r>
                      <a:r>
                        <a:rPr lang="de-DE" sz="1350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Sodium</a:t>
                      </a:r>
                      <a:r>
                        <a:rPr lang="de-DE" sz="1350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baseline="0" dirty="0" err="1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Benzoate</a:t>
                      </a:r>
                      <a:endParaRPr lang="de-DE" sz="1350" b="0" dirty="0">
                        <a:solidFill>
                          <a:srgbClr val="393E44"/>
                        </a:solidFill>
                        <a:latin typeface="Bliss 2 Light" panose="0200050603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Max</a:t>
                      </a:r>
                      <a:r>
                        <a:rPr lang="de-DE" sz="1350" b="0" baseline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 </a:t>
                      </a:r>
                      <a:r>
                        <a:rPr lang="de-DE" sz="1350" b="0" dirty="0">
                          <a:solidFill>
                            <a:srgbClr val="393E44"/>
                          </a:solidFill>
                          <a:latin typeface="Bliss 2 Light" panose="02000506030000020004" pitchFamily="50" charset="0"/>
                        </a:rPr>
                        <a:t>pH 6.0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3238" y="1520789"/>
            <a:ext cx="8137525" cy="4500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Information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sz="2000" dirty="0"/>
              <a:t>Type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formulation</a:t>
            </a:r>
            <a:endParaRPr lang="de-DE" sz="2000" dirty="0"/>
          </a:p>
          <a:p>
            <a:r>
              <a:rPr lang="de-DE" sz="2000" dirty="0"/>
              <a:t>Final pH-</a:t>
            </a:r>
            <a:r>
              <a:rPr lang="de-DE" sz="2000" dirty="0" err="1"/>
              <a:t>value</a:t>
            </a:r>
            <a:endParaRPr lang="de-DE" sz="2000" dirty="0"/>
          </a:p>
          <a:p>
            <a:r>
              <a:rPr lang="de-DE" sz="2000" dirty="0" err="1" smtClean="0"/>
              <a:t>Certification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natural</a:t>
            </a:r>
            <a:r>
              <a:rPr lang="de-DE" sz="2000" dirty="0" smtClean="0"/>
              <a:t> </a:t>
            </a:r>
            <a:r>
              <a:rPr lang="de-DE" sz="2000" dirty="0" err="1" smtClean="0"/>
              <a:t>cosmetics</a:t>
            </a:r>
            <a:r>
              <a:rPr lang="de-DE" sz="2000" dirty="0" smtClean="0"/>
              <a:t> </a:t>
            </a:r>
            <a:endParaRPr lang="de-DE" sz="2000" dirty="0"/>
          </a:p>
          <a:p>
            <a:r>
              <a:rPr lang="de-DE" sz="2000" dirty="0" smtClean="0"/>
              <a:t>Preference: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/>
              <a:t>ingredients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blends</a:t>
            </a:r>
            <a:endParaRPr lang="de-DE" sz="2000" dirty="0"/>
          </a:p>
          <a:p>
            <a:r>
              <a:rPr lang="de-DE" sz="2000" dirty="0" err="1" smtClean="0"/>
              <a:t>Raw</a:t>
            </a:r>
            <a:r>
              <a:rPr lang="de-DE" sz="2000" dirty="0" smtClean="0"/>
              <a:t> </a:t>
            </a:r>
            <a:r>
              <a:rPr lang="de-DE" sz="2000" dirty="0"/>
              <a:t>material </a:t>
            </a:r>
            <a:r>
              <a:rPr lang="de-DE" sz="2000" dirty="0" err="1" smtClean="0"/>
              <a:t>replacement</a:t>
            </a:r>
            <a:endParaRPr lang="de-DE" sz="2000" dirty="0" smtClean="0"/>
          </a:p>
          <a:p>
            <a:r>
              <a:rPr lang="de-DE" sz="2000" dirty="0" smtClean="0"/>
              <a:t>INCI List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6EC142A-ECD0-4B05-A164-E3348D475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F8C06821-2717-4E75-AF43-1AF84347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7971"/>
            <a:ext cx="8137525" cy="1042057"/>
          </a:xfrm>
        </p:spPr>
        <p:txBody>
          <a:bodyPr/>
          <a:lstStyle/>
          <a:p>
            <a:pPr algn="r"/>
            <a:r>
              <a:rPr lang="de-DE" dirty="0" err="1">
                <a:solidFill>
                  <a:schemeClr val="bg1"/>
                </a:solidFill>
              </a:rPr>
              <a:t>Thank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39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>
                <a:cs typeface="Arial" charset="0"/>
              </a:rPr>
              <a:t>Core Business</a:t>
            </a:r>
          </a:p>
          <a:p>
            <a:pPr marL="342900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en-US" dirty="0">
                <a:cs typeface="Arial" charset="0"/>
              </a:rPr>
              <a:t>Development, production and trade of raw materials</a:t>
            </a:r>
          </a:p>
          <a:p>
            <a:pPr marL="342900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en-US" dirty="0">
                <a:cs typeface="Arial" charset="0"/>
              </a:rPr>
              <a:t>Focus: Natural alternative preservatives</a:t>
            </a:r>
          </a:p>
          <a:p>
            <a:pPr marL="342900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en-US" dirty="0">
                <a:cs typeface="Arial" charset="0"/>
              </a:rPr>
              <a:t>Trademark: </a:t>
            </a:r>
            <a:r>
              <a:rPr lang="en-US" dirty="0" err="1">
                <a:cs typeface="Arial" charset="0"/>
              </a:rPr>
              <a:t>Cosphaderm</a:t>
            </a:r>
            <a:r>
              <a:rPr lang="en-US" baseline="30000" dirty="0">
                <a:cs typeface="Arial" charset="0"/>
              </a:rPr>
              <a:t>® </a:t>
            </a:r>
            <a:r>
              <a:rPr lang="en-US" dirty="0">
                <a:cs typeface="Arial" charset="0"/>
              </a:rPr>
              <a:t>and </a:t>
            </a:r>
            <a:r>
              <a:rPr lang="en-US" dirty="0" err="1">
                <a:cs typeface="Arial" charset="0"/>
              </a:rPr>
              <a:t>Cosphagard</a:t>
            </a:r>
            <a:r>
              <a:rPr lang="en-US" baseline="30000" dirty="0">
                <a:cs typeface="Arial" charset="0"/>
              </a:rPr>
              <a:t>®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Cosphatec GmbH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cs typeface="Arial" charset="0"/>
              </a:rPr>
              <a:t>Expertise</a:t>
            </a:r>
          </a:p>
          <a:p>
            <a:pPr marL="0" indent="0">
              <a:spcAft>
                <a:spcPts val="600"/>
              </a:spcAft>
              <a:buNone/>
            </a:pPr>
            <a:endParaRPr lang="en-US" sz="500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Technical </a:t>
            </a:r>
            <a:r>
              <a:rPr lang="de-DE" dirty="0" err="1" smtClean="0">
                <a:cs typeface="Arial" charset="0"/>
              </a:rPr>
              <a:t>support</a:t>
            </a:r>
            <a:endParaRPr lang="de-DE" dirty="0" smtClean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err="1" smtClean="0">
                <a:cs typeface="Arial" charset="0"/>
              </a:rPr>
              <a:t>Regulatory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support</a:t>
            </a:r>
            <a:endParaRPr lang="en-US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Free </a:t>
            </a:r>
            <a:r>
              <a:rPr lang="de-DE" dirty="0" err="1" smtClean="0">
                <a:cs typeface="Arial" charset="0"/>
              </a:rPr>
              <a:t>challenge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testing</a:t>
            </a:r>
            <a:endParaRPr lang="de-DE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>
                <a:cs typeface="Arial" charset="0"/>
              </a:rPr>
              <a:t>Frame </a:t>
            </a:r>
            <a:r>
              <a:rPr lang="de-DE" dirty="0" err="1" smtClean="0">
                <a:cs typeface="Arial" charset="0"/>
              </a:rPr>
              <a:t>formulations</a:t>
            </a:r>
            <a:endParaRPr lang="de-DE" dirty="0" smtClean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Individual </a:t>
            </a:r>
            <a:r>
              <a:rPr lang="de-DE" dirty="0" err="1" smtClean="0">
                <a:cs typeface="Arial" charset="0"/>
              </a:rPr>
              <a:t>preservation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strategies</a:t>
            </a:r>
            <a:endParaRPr lang="de-DE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Cosphatec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0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 rtlCol="0">
            <a:noAutofit/>
          </a:bodyPr>
          <a:lstStyle/>
          <a:p>
            <a:pPr marL="446088" indent="-446088">
              <a:buClr>
                <a:schemeClr val="accent4"/>
              </a:buClr>
              <a:defRPr/>
            </a:pPr>
            <a:r>
              <a:rPr lang="en-US" dirty="0">
                <a:cs typeface="Arial" pitchFamily="34" charset="0"/>
              </a:rPr>
              <a:t>Natural cosmetics labels</a:t>
            </a:r>
          </a:p>
          <a:p>
            <a:pPr marL="446088" indent="-446088">
              <a:buClr>
                <a:schemeClr val="accent4"/>
              </a:buClr>
              <a:defRPr/>
            </a:pPr>
            <a:r>
              <a:rPr lang="en-US" dirty="0">
                <a:cs typeface="Arial" pitchFamily="34" charset="0"/>
              </a:rPr>
              <a:t>RSPO Mass Balance</a:t>
            </a:r>
          </a:p>
          <a:p>
            <a:pPr marL="446088" indent="-446088">
              <a:buClr>
                <a:schemeClr val="accent4"/>
              </a:buClr>
              <a:defRPr/>
            </a:pPr>
            <a:r>
              <a:rPr lang="en-US" dirty="0">
                <a:cs typeface="Arial" pitchFamily="34" charset="0"/>
              </a:rPr>
              <a:t>Organic, Vegan, Kosher, </a:t>
            </a:r>
            <a:r>
              <a:rPr lang="en-US" dirty="0" smtClean="0">
                <a:cs typeface="Arial" pitchFamily="34" charset="0"/>
              </a:rPr>
              <a:t>Halal</a:t>
            </a:r>
          </a:p>
          <a:p>
            <a:pPr marL="0" indent="0">
              <a:buClr>
                <a:schemeClr val="accent4"/>
              </a:buClr>
              <a:buNone/>
              <a:defRPr/>
            </a:pPr>
            <a:endParaRPr lang="en-US" dirty="0">
              <a:cs typeface="Arial" pitchFamily="34" charset="0"/>
            </a:endParaRPr>
          </a:p>
          <a:p>
            <a:pPr marL="0" indent="0">
              <a:buClr>
                <a:schemeClr val="accent4"/>
              </a:buClr>
              <a:buNone/>
              <a:defRPr/>
            </a:pPr>
            <a:endParaRPr lang="en-US" dirty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2500" dirty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Certifications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="" xmlns:a16="http://schemas.microsoft.com/office/drawing/2014/main" id="{9F1D6A38-41C0-4BCB-8F63-11E0337D337C}"/>
              </a:ext>
            </a:extLst>
          </p:cNvPr>
          <p:cNvGrpSpPr/>
          <p:nvPr/>
        </p:nvGrpSpPr>
        <p:grpSpPr>
          <a:xfrm>
            <a:off x="1259668" y="4149080"/>
            <a:ext cx="5997799" cy="2054322"/>
            <a:chOff x="1259668" y="4149080"/>
            <a:chExt cx="5997799" cy="2054322"/>
          </a:xfrm>
        </p:grpSpPr>
        <p:pic>
          <p:nvPicPr>
            <p:cNvPr id="27652" name="Inhaltsplatzhalt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3391" y="4149080"/>
              <a:ext cx="782214" cy="78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Grafik 7" descr="BDIH image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565" y="4149080"/>
              <a:ext cx="849795" cy="78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X:\Marketing-NEU\LOGOS\ECOCERTund Cosmos neu_4.12.13\MAT_PREM_COSMETICS_Q_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610" y="4158327"/>
              <a:ext cx="978329" cy="763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X:\Marketing-NEU\LOGOS\ECOCERTund Cosmos neu_4.12.13\MAT_PREM_COSMOS_APPROVED_Q_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945" y="4167583"/>
              <a:ext cx="954614" cy="745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68" y="5291887"/>
              <a:ext cx="880496" cy="707699"/>
            </a:xfrm>
            <a:prstGeom prst="rect">
              <a:avLst/>
            </a:prstGeom>
          </p:spPr>
        </p:pic>
        <p:grpSp>
          <p:nvGrpSpPr>
            <p:cNvPr id="13" name="Gruppieren 12">
              <a:extLst>
                <a:ext uri="{FF2B5EF4-FFF2-40B4-BE49-F238E27FC236}">
                  <a16:creationId xmlns="" xmlns:a16="http://schemas.microsoft.com/office/drawing/2014/main" id="{E3B685DE-EDD5-48A8-AEA0-E2ECDEF5EF7F}"/>
                </a:ext>
              </a:extLst>
            </p:cNvPr>
            <p:cNvGrpSpPr/>
            <p:nvPr/>
          </p:nvGrpSpPr>
          <p:grpSpPr>
            <a:xfrm>
              <a:off x="2723416" y="5220455"/>
              <a:ext cx="755335" cy="982947"/>
              <a:chOff x="2574830" y="5224279"/>
              <a:chExt cx="755335" cy="982947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3586" y="5224279"/>
                <a:ext cx="718070" cy="874740"/>
              </a:xfrm>
              <a:prstGeom prst="rect">
                <a:avLst/>
              </a:prstGeom>
            </p:spPr>
          </p:pic>
          <p:sp>
            <p:nvSpPr>
              <p:cNvPr id="10" name="Rechteck 9">
                <a:extLst>
                  <a:ext uri="{FF2B5EF4-FFF2-40B4-BE49-F238E27FC236}">
                    <a16:creationId xmlns="" xmlns:a16="http://schemas.microsoft.com/office/drawing/2014/main" id="{033AAD5D-A5DB-4C78-BE9B-819F037B831D}"/>
                  </a:ext>
                </a:extLst>
              </p:cNvPr>
              <p:cNvSpPr/>
              <p:nvPr/>
            </p:nvSpPr>
            <p:spPr>
              <a:xfrm>
                <a:off x="2574830" y="6022560"/>
                <a:ext cx="755335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" dirty="0">
                    <a:solidFill>
                      <a:srgbClr val="393E44"/>
                    </a:solidFill>
                    <a:latin typeface="Bliss 2 Light" panose="02000506030000020004" pitchFamily="50" charset="0"/>
                  </a:rPr>
                  <a:t>9-1769-16-100-00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="" xmlns:a16="http://schemas.microsoft.com/office/drawing/2014/main" id="{B7373C49-1F97-4EFE-8361-25D6FE61DB54}"/>
                </a:ext>
              </a:extLst>
            </p:cNvPr>
            <p:cNvGrpSpPr/>
            <p:nvPr/>
          </p:nvGrpSpPr>
          <p:grpSpPr>
            <a:xfrm>
              <a:off x="4032167" y="5354558"/>
              <a:ext cx="767883" cy="692032"/>
              <a:chOff x="3954792" y="5388624"/>
              <a:chExt cx="767883" cy="692032"/>
            </a:xfrm>
          </p:grpSpPr>
          <p:pic>
            <p:nvPicPr>
              <p:cNvPr id="8" name="Grafik 7">
                <a:extLst>
                  <a:ext uri="{FF2B5EF4-FFF2-40B4-BE49-F238E27FC236}">
                    <a16:creationId xmlns="" xmlns:a16="http://schemas.microsoft.com/office/drawing/2014/main" id="{49E8D8C8-C483-4266-A279-813C0417A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4792" y="5388624"/>
                <a:ext cx="767883" cy="51422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="" xmlns:a16="http://schemas.microsoft.com/office/drawing/2014/main" id="{2F1729B9-E1BE-4435-A50A-8E1B275FEC1A}"/>
                  </a:ext>
                </a:extLst>
              </p:cNvPr>
              <p:cNvSpPr/>
              <p:nvPr/>
            </p:nvSpPr>
            <p:spPr>
              <a:xfrm>
                <a:off x="4001140" y="5880601"/>
                <a:ext cx="675185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700" dirty="0">
                    <a:solidFill>
                      <a:srgbClr val="393E44"/>
                    </a:solidFill>
                    <a:latin typeface="Bliss 2 Light" panose="02000506030000020004" pitchFamily="50" charset="0"/>
                  </a:rPr>
                  <a:t>DE-ÖKO-005</a:t>
                </a:r>
              </a:p>
            </p:txBody>
          </p:sp>
        </p:grpSp>
        <p:pic>
          <p:nvPicPr>
            <p:cNvPr id="15" name="Grafik 14">
              <a:extLst>
                <a:ext uri="{FF2B5EF4-FFF2-40B4-BE49-F238E27FC236}">
                  <a16:creationId xmlns="" xmlns:a16="http://schemas.microsoft.com/office/drawing/2014/main" id="{EC2AD77B-9F7F-4942-B472-7B60A697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75252" y="5214291"/>
              <a:ext cx="782215" cy="78221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="" xmlns:a16="http://schemas.microsoft.com/office/drawing/2014/main" id="{9DFBF8CE-E148-4910-96AF-5D501F87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755" y="5143996"/>
              <a:ext cx="758810" cy="87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7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cs typeface="Arial" charset="0"/>
              </a:rPr>
              <a:t>Product groups</a:t>
            </a:r>
            <a:endParaRPr lang="en-US" dirty="0"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500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b="1" dirty="0" smtClean="0">
                <a:cs typeface="Arial" charset="0"/>
              </a:rPr>
              <a:t>Alternative </a:t>
            </a:r>
            <a:r>
              <a:rPr lang="de-DE" b="1" dirty="0" err="1" smtClean="0">
                <a:cs typeface="Arial" charset="0"/>
              </a:rPr>
              <a:t>preservatives</a:t>
            </a:r>
            <a:r>
              <a:rPr lang="de-DE" b="1" dirty="0" smtClean="0">
                <a:cs typeface="Arial" charset="0"/>
              </a:rPr>
              <a:t>: </a:t>
            </a:r>
            <a:r>
              <a:rPr lang="de-DE" b="1" dirty="0" err="1" smtClean="0">
                <a:cs typeface="Arial" charset="0"/>
              </a:rPr>
              <a:t>Multifunctionals</a:t>
            </a:r>
            <a:endParaRPr lang="en-US" b="1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Natural </a:t>
            </a:r>
            <a:r>
              <a:rPr lang="de-DE" dirty="0" err="1" smtClean="0">
                <a:cs typeface="Arial" charset="0"/>
              </a:rPr>
              <a:t>Antioxidants</a:t>
            </a:r>
            <a:endParaRPr lang="de-DE" dirty="0" smtClean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Natural </a:t>
            </a:r>
            <a:r>
              <a:rPr lang="de-DE" dirty="0" err="1" smtClean="0">
                <a:cs typeface="Arial" charset="0"/>
              </a:rPr>
              <a:t>Emulsifiers</a:t>
            </a:r>
            <a:endParaRPr lang="de-DE" dirty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Natural </a:t>
            </a:r>
            <a:r>
              <a:rPr lang="de-DE" dirty="0" err="1" smtClean="0">
                <a:cs typeface="Arial" charset="0"/>
              </a:rPr>
              <a:t>Thickening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 smtClean="0">
                <a:cs typeface="Arial" charset="0"/>
              </a:rPr>
              <a:t>Agents</a:t>
            </a:r>
            <a:endParaRPr lang="de-DE" dirty="0" smtClean="0">
              <a:cs typeface="Arial" charset="0"/>
            </a:endParaRPr>
          </a:p>
          <a:p>
            <a:pPr>
              <a:buClr>
                <a:schemeClr val="accent4"/>
              </a:buClr>
            </a:pPr>
            <a:r>
              <a:rPr lang="de-DE" dirty="0" smtClean="0">
                <a:cs typeface="Arial" charset="0"/>
              </a:rPr>
              <a:t>Natural </a:t>
            </a:r>
            <a:r>
              <a:rPr lang="de-DE" dirty="0" err="1" smtClean="0">
                <a:cs typeface="Arial" charset="0"/>
              </a:rPr>
              <a:t>Actives</a:t>
            </a:r>
            <a:endParaRPr lang="de-DE" dirty="0" smtClean="0">
              <a:cs typeface="Arial" charset="0"/>
            </a:endParaRPr>
          </a:p>
          <a:p>
            <a:pPr>
              <a:buClr>
                <a:schemeClr val="accent4"/>
              </a:buClr>
            </a:pPr>
            <a:endParaRPr lang="de-DE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Cosphatec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77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nhaltsplatzhalter 2"/>
          <p:cNvSpPr>
            <a:spLocks noGrp="1"/>
          </p:cNvSpPr>
          <p:nvPr>
            <p:ph idx="13"/>
          </p:nvPr>
        </p:nvSpPr>
        <p:spPr>
          <a:xfrm>
            <a:off x="503237" y="1736812"/>
            <a:ext cx="8137525" cy="4105275"/>
          </a:xfrm>
        </p:spPr>
        <p:txBody>
          <a:bodyPr/>
          <a:lstStyle/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err="1">
                <a:cs typeface="Arial" charset="0"/>
              </a:rPr>
              <a:t>Cosphatec</a:t>
            </a:r>
            <a:r>
              <a:rPr lang="en-US" dirty="0">
                <a:cs typeface="Arial" charset="0"/>
              </a:rPr>
              <a:t> GmbH: Who we are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sz="3000" b="1" dirty="0">
                <a:solidFill>
                  <a:srgbClr val="7EB3BB"/>
                </a:solidFill>
                <a:cs typeface="Arial" charset="0"/>
              </a:rPr>
              <a:t>Cosmetic trends Europe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smtClean="0">
                <a:cs typeface="Arial" charset="0"/>
              </a:rPr>
              <a:t>Challenge of preservation</a:t>
            </a:r>
          </a:p>
          <a:p>
            <a:pPr>
              <a:spcAft>
                <a:spcPts val="1600"/>
              </a:spcAft>
              <a:buClr>
                <a:schemeClr val="accent4"/>
              </a:buClr>
            </a:pPr>
            <a:r>
              <a:rPr lang="en-US" dirty="0" err="1" smtClean="0">
                <a:cs typeface="Arial" charset="0"/>
              </a:rPr>
              <a:t>Cosphaderm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Multifunctionals</a:t>
            </a:r>
            <a:endParaRPr lang="en-US" dirty="0" smtClean="0">
              <a:cs typeface="Arial" charset="0"/>
            </a:endParaRPr>
          </a:p>
          <a:p>
            <a:pPr lvl="1">
              <a:spcAft>
                <a:spcPts val="1600"/>
              </a:spcAft>
              <a:buClr>
                <a:schemeClr val="accent4"/>
              </a:buClr>
            </a:pPr>
            <a:endParaRPr lang="en-US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298450"/>
            <a:ext cx="8137525" cy="1042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cs typeface="Arial" pitchFamily="34" charset="0"/>
              </a:rPr>
              <a:t>Cosmetics: Trends </a:t>
            </a:r>
            <a:r>
              <a:rPr lang="en-US" sz="4400" dirty="0" smtClean="0">
                <a:cs typeface="Arial" pitchFamily="34" charset="0"/>
              </a:rPr>
              <a:t>Europe</a:t>
            </a:r>
            <a:endParaRPr lang="en-US" sz="4400" dirty="0">
              <a:cs typeface="Arial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2EF4534B-D07A-4AD3-A78D-3713B116B2F8}"/>
              </a:ext>
            </a:extLst>
          </p:cNvPr>
          <p:cNvSpPr/>
          <p:nvPr/>
        </p:nvSpPr>
        <p:spPr>
          <a:xfrm>
            <a:off x="5036857" y="3140968"/>
            <a:ext cx="1191327" cy="1198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Bliss 2 Light" panose="02000506030000020004" pitchFamily="50" charset="0"/>
              </a:rPr>
              <a:t>Certifications</a:t>
            </a:r>
            <a:endParaRPr lang="en-GB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8B70A055-3DA6-4D1B-92B3-F09E89AA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7144" y="3133649"/>
            <a:ext cx="1896365" cy="1904512"/>
          </a:xfrm>
          <a:prstGeom prst="ellipse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xmlns="" id="{B17F3809-FF86-495A-95D4-7E858F0D0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798" t="7675" r="8845" b="4021"/>
          <a:stretch/>
        </p:blipFill>
        <p:spPr>
          <a:xfrm>
            <a:off x="2398625" y="2215714"/>
            <a:ext cx="1780247" cy="1740038"/>
          </a:xfrm>
          <a:prstGeom prst="ellipse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49A32CA1-58BD-44A1-9977-84A2669CF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756" t="9323" r="9633" b="5221"/>
          <a:stretch/>
        </p:blipFill>
        <p:spPr>
          <a:xfrm>
            <a:off x="1011861" y="1583795"/>
            <a:ext cx="1751652" cy="1754488"/>
          </a:xfrm>
          <a:prstGeom prst="ellipse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8DF6277D-1940-4AC5-B163-E4FA51D30D27}"/>
              </a:ext>
            </a:extLst>
          </p:cNvPr>
          <p:cNvSpPr/>
          <p:nvPr/>
        </p:nvSpPr>
        <p:spPr>
          <a:xfrm>
            <a:off x="6192178" y="3131324"/>
            <a:ext cx="1191327" cy="1198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Bliss 2 Light" panose="02000506030000020004" pitchFamily="50" charset="0"/>
              </a:rPr>
              <a:t>Preservative</a:t>
            </a:r>
            <a:endParaRPr lang="de-DE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Bliss 2 Light" panose="02000506030000020004" pitchFamily="50" charset="0"/>
              </a:rPr>
              <a:t>free</a:t>
            </a:r>
            <a:endParaRPr lang="en-GB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8A3BD42B-DBEA-46CB-833D-4C2B1C90EEAA}"/>
              </a:ext>
            </a:extLst>
          </p:cNvPr>
          <p:cNvSpPr/>
          <p:nvPr/>
        </p:nvSpPr>
        <p:spPr>
          <a:xfrm>
            <a:off x="5033605" y="4293096"/>
            <a:ext cx="1191327" cy="1198362"/>
          </a:xfrm>
          <a:prstGeom prst="ellipse">
            <a:avLst/>
          </a:prstGeom>
          <a:solidFill>
            <a:srgbClr val="7E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chemeClr val="tx1"/>
                </a:solidFill>
                <a:latin typeface="Bliss 2 Light" panose="02000506030000020004" pitchFamily="50" charset="0"/>
              </a:rPr>
              <a:t>Silicone 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Bliss 2 Light" panose="02000506030000020004" pitchFamily="50" charset="0"/>
              </a:rPr>
              <a:t>free</a:t>
            </a:r>
            <a:endParaRPr lang="en-GB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2C0B1202-4588-41E9-8B64-9521DCF30B5F}"/>
              </a:ext>
            </a:extLst>
          </p:cNvPr>
          <p:cNvSpPr/>
          <p:nvPr/>
        </p:nvSpPr>
        <p:spPr>
          <a:xfrm>
            <a:off x="6197142" y="4293096"/>
            <a:ext cx="1191327" cy="11983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Bliss 2 Light" panose="02000506030000020004" pitchFamily="50" charset="0"/>
              </a:rPr>
              <a:t>Anti-</a:t>
            </a:r>
            <a:r>
              <a:rPr lang="en-GB" sz="1200" dirty="0" err="1" smtClean="0">
                <a:solidFill>
                  <a:schemeClr val="tx1"/>
                </a:solidFill>
                <a:latin typeface="Bliss 2 Light" panose="02000506030000020004" pitchFamily="50" charset="0"/>
              </a:rPr>
              <a:t>polution</a:t>
            </a:r>
            <a:endParaRPr lang="en-GB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72F8B0CD-F487-4AAE-A007-C9122B157760}"/>
              </a:ext>
            </a:extLst>
          </p:cNvPr>
          <p:cNvSpPr/>
          <p:nvPr/>
        </p:nvSpPr>
        <p:spPr>
          <a:xfrm>
            <a:off x="7344307" y="4293096"/>
            <a:ext cx="1191327" cy="1198362"/>
          </a:xfrm>
          <a:prstGeom prst="ellipse">
            <a:avLst/>
          </a:prstGeom>
          <a:solidFill>
            <a:srgbClr val="B8C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Bliss 2 Light" panose="02000506030000020004" pitchFamily="50" charset="0"/>
              </a:rPr>
              <a:t>Trust </a:t>
            </a:r>
          </a:p>
          <a:p>
            <a:pPr algn="ctr"/>
            <a:r>
              <a:rPr lang="de-DE" sz="12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and</a:t>
            </a:r>
            <a:endParaRPr lang="de-DE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  <a:p>
            <a:pPr algn="ctr"/>
            <a:r>
              <a:rPr lang="de-DE" sz="12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customer</a:t>
            </a:r>
            <a:r>
              <a:rPr lang="de-DE" sz="12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beliefs</a:t>
            </a:r>
            <a:endParaRPr lang="en-GB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DDB93922-EB12-4147-A904-127B82F2EE1A}"/>
              </a:ext>
            </a:extLst>
          </p:cNvPr>
          <p:cNvSpPr/>
          <p:nvPr/>
        </p:nvSpPr>
        <p:spPr>
          <a:xfrm>
            <a:off x="7344308" y="3131324"/>
            <a:ext cx="1191327" cy="1198362"/>
          </a:xfrm>
          <a:prstGeom prst="ellipse">
            <a:avLst/>
          </a:prstGeom>
          <a:solidFill>
            <a:srgbClr val="A2B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liss 2 Light" panose="02000506030000020004" pitchFamily="50" charset="0"/>
              </a:rPr>
              <a:t>Transparency</a:t>
            </a:r>
            <a:endParaRPr lang="en-GB" sz="12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  <p:bldP spid="17" grpId="0" animBg="1"/>
      <p:bldP spid="18" grpId="0" animBg="1"/>
      <p:bldP spid="19" grpId="0" animBg="1"/>
      <p:bldP spid="13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Cosphatec">
      <a:dk1>
        <a:sysClr val="windowText" lastClr="000000"/>
      </a:dk1>
      <a:lt1>
        <a:sysClr val="window" lastClr="FFFFFF"/>
      </a:lt1>
      <a:dk2>
        <a:srgbClr val="093075"/>
      </a:dk2>
      <a:lt2>
        <a:srgbClr val="B1D1EB"/>
      </a:lt2>
      <a:accent1>
        <a:srgbClr val="113873"/>
      </a:accent1>
      <a:accent2>
        <a:srgbClr val="A70240"/>
      </a:accent2>
      <a:accent3>
        <a:srgbClr val="CFDADC"/>
      </a:accent3>
      <a:accent4>
        <a:srgbClr val="393E44"/>
      </a:accent4>
      <a:accent5>
        <a:srgbClr val="9F9FCA"/>
      </a:accent5>
      <a:accent6>
        <a:srgbClr val="9B0057"/>
      </a:accent6>
      <a:hlink>
        <a:srgbClr val="FFFFFF"/>
      </a:hlink>
      <a:folHlink>
        <a:srgbClr val="ADCCC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Cosphatec">
      <a:dk1>
        <a:sysClr val="windowText" lastClr="000000"/>
      </a:dk1>
      <a:lt1>
        <a:sysClr val="window" lastClr="FFFFFF"/>
      </a:lt1>
      <a:dk2>
        <a:srgbClr val="093075"/>
      </a:dk2>
      <a:lt2>
        <a:srgbClr val="B1D1EB"/>
      </a:lt2>
      <a:accent1>
        <a:srgbClr val="113873"/>
      </a:accent1>
      <a:accent2>
        <a:srgbClr val="A70240"/>
      </a:accent2>
      <a:accent3>
        <a:srgbClr val="CFDADC"/>
      </a:accent3>
      <a:accent4>
        <a:srgbClr val="393E44"/>
      </a:accent4>
      <a:accent5>
        <a:srgbClr val="9F9FCA"/>
      </a:accent5>
      <a:accent6>
        <a:srgbClr val="9B0057"/>
      </a:accent6>
      <a:hlink>
        <a:srgbClr val="FFFFFF"/>
      </a:hlink>
      <a:folHlink>
        <a:srgbClr val="ADCCC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1167</Words>
  <Application>Microsoft Office PowerPoint</Application>
  <PresentationFormat>Bildschirmpräsentation (4:3)</PresentationFormat>
  <Paragraphs>439</Paragraphs>
  <Slides>39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8" baseType="lpstr">
      <vt:lpstr>Aharoni</vt:lpstr>
      <vt:lpstr>Angsana New</vt:lpstr>
      <vt:lpstr>Arial</vt:lpstr>
      <vt:lpstr>Bliss 2 Light</vt:lpstr>
      <vt:lpstr>Bliss 2 Regular</vt:lpstr>
      <vt:lpstr>Calibri</vt:lpstr>
      <vt:lpstr>Symbol</vt:lpstr>
      <vt:lpstr>Benutzerdefiniertes Design</vt:lpstr>
      <vt:lpstr>1_Benutzerdefiniertes Design</vt:lpstr>
      <vt:lpstr>the natural way  of alternative  preservation  InterCHARM 2018</vt:lpstr>
      <vt:lpstr>Agenda</vt:lpstr>
      <vt:lpstr>Cosphatec GmbH</vt:lpstr>
      <vt:lpstr>Cosphatec GmbH</vt:lpstr>
      <vt:lpstr>Cosphatec GmbH</vt:lpstr>
      <vt:lpstr>Certifications</vt:lpstr>
      <vt:lpstr>Cosphatec GmbH</vt:lpstr>
      <vt:lpstr>Agenda</vt:lpstr>
      <vt:lpstr>Cosmetics: Trends Europe</vt:lpstr>
      <vt:lpstr>Cosmetics: Transparency</vt:lpstr>
      <vt:lpstr>Cosmetics: „Free“ claims </vt:lpstr>
      <vt:lpstr>Conclusion</vt:lpstr>
      <vt:lpstr>Agenda</vt:lpstr>
      <vt:lpstr>The right way of preservation</vt:lpstr>
      <vt:lpstr>Challenge of preservation</vt:lpstr>
      <vt:lpstr>Challenge of preservation</vt:lpstr>
      <vt:lpstr>Challenge of preservation</vt:lpstr>
      <vt:lpstr>Agenda</vt:lpstr>
      <vt:lpstr>Categories of preservatives</vt:lpstr>
      <vt:lpstr>Cosphaderm® Multifunctionals</vt:lpstr>
      <vt:lpstr>Cosphaderm® Organic acids</vt:lpstr>
      <vt:lpstr>Cosphaderm® Organic acids</vt:lpstr>
      <vt:lpstr>Cosphaderm® Organic acids</vt:lpstr>
      <vt:lpstr>Cosphaderm® Diols</vt:lpstr>
      <vt:lpstr>Cosphaderm® Diols</vt:lpstr>
      <vt:lpstr>Cosphaderm® Diols</vt:lpstr>
      <vt:lpstr>Cosphaderm® Magnolia Extract 98</vt:lpstr>
      <vt:lpstr>Cosphaderm® Magnolia Extract 98</vt:lpstr>
      <vt:lpstr>Cosphaderm® Magnolia Extract 98</vt:lpstr>
      <vt:lpstr>Cosphaderm® Magnolia Extract 98</vt:lpstr>
      <vt:lpstr>Cosphaderm® Blends</vt:lpstr>
      <vt:lpstr>Cosphaderm® Natural Blends</vt:lpstr>
      <vt:lpstr>Cosphaderm® Natural Blends</vt:lpstr>
      <vt:lpstr>Cosphaderm® Synthetic Blends</vt:lpstr>
      <vt:lpstr>Cosphaderm® Synthetic Blends</vt:lpstr>
      <vt:lpstr>Cosphaderm® Preservative Blends</vt:lpstr>
      <vt:lpstr>Cosphaderm® Preservative Blends</vt:lpstr>
      <vt:lpstr>Let us help you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Dirk Brauns</dc:creator>
  <cp:lastModifiedBy>Tessmann, Jorit</cp:lastModifiedBy>
  <cp:revision>1550</cp:revision>
  <cp:lastPrinted>2018-06-14T09:07:59Z</cp:lastPrinted>
  <dcterms:created xsi:type="dcterms:W3CDTF">2009-11-02T08:17:26Z</dcterms:created>
  <dcterms:modified xsi:type="dcterms:W3CDTF">2018-09-18T06:00:31Z</dcterms:modified>
</cp:coreProperties>
</file>