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5" r:id="rId1"/>
    <p:sldMasterId id="2147483788" r:id="rId2"/>
  </p:sldMasterIdLst>
  <p:notesMasterIdLst>
    <p:notesMasterId r:id="rId28"/>
  </p:notesMasterIdLst>
  <p:handoutMasterIdLst>
    <p:handoutMasterId r:id="rId29"/>
  </p:handoutMasterIdLst>
  <p:sldIdLst>
    <p:sldId id="787" r:id="rId3"/>
    <p:sldId id="820" r:id="rId4"/>
    <p:sldId id="808" r:id="rId5"/>
    <p:sldId id="809" r:id="rId6"/>
    <p:sldId id="810" r:id="rId7"/>
    <p:sldId id="811" r:id="rId8"/>
    <p:sldId id="812" r:id="rId9"/>
    <p:sldId id="813" r:id="rId10"/>
    <p:sldId id="814" r:id="rId11"/>
    <p:sldId id="815" r:id="rId12"/>
    <p:sldId id="816" r:id="rId13"/>
    <p:sldId id="817" r:id="rId14"/>
    <p:sldId id="818" r:id="rId15"/>
    <p:sldId id="774" r:id="rId16"/>
    <p:sldId id="822" r:id="rId17"/>
    <p:sldId id="823" r:id="rId18"/>
    <p:sldId id="758" r:id="rId19"/>
    <p:sldId id="800" r:id="rId20"/>
    <p:sldId id="819" r:id="rId21"/>
    <p:sldId id="801" r:id="rId22"/>
    <p:sldId id="802" r:id="rId23"/>
    <p:sldId id="803" r:id="rId24"/>
    <p:sldId id="805" r:id="rId25"/>
    <p:sldId id="806" r:id="rId26"/>
    <p:sldId id="821" r:id="rId27"/>
  </p:sldIdLst>
  <p:sldSz cx="10693400" cy="7561263"/>
  <p:notesSz cx="6797675" cy="9926638"/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2">
          <p15:clr>
            <a:srgbClr val="A4A3A4"/>
          </p15:clr>
        </p15:guide>
        <p15:guide id="2" orient="horz" pos="1014">
          <p15:clr>
            <a:srgbClr val="A4A3A4"/>
          </p15:clr>
        </p15:guide>
        <p15:guide id="3" pos="411">
          <p15:clr>
            <a:srgbClr val="A4A3A4"/>
          </p15:clr>
        </p15:guide>
        <p15:guide id="4" pos="63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0000"/>
    <a:srgbClr val="E5EEFF"/>
    <a:srgbClr val="B7D7F0"/>
    <a:srgbClr val="D3EAFC"/>
    <a:srgbClr val="D3E5F2"/>
    <a:srgbClr val="B0D1E7"/>
    <a:srgbClr val="BCD8EB"/>
    <a:srgbClr val="E6EEFF"/>
    <a:srgbClr val="B8D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24" autoAdjust="0"/>
    <p:restoredTop sz="94343" autoAdjust="0"/>
  </p:normalViewPr>
  <p:slideViewPr>
    <p:cSldViewPr snapToGrid="0" snapToObjects="1" showGuides="1">
      <p:cViewPr varScale="1">
        <p:scale>
          <a:sx n="66" d="100"/>
          <a:sy n="66" d="100"/>
        </p:scale>
        <p:origin x="1488" y="108"/>
      </p:cViewPr>
      <p:guideLst>
        <p:guide orient="horz" pos="4172"/>
        <p:guide orient="horz" pos="1014"/>
        <p:guide pos="411"/>
        <p:guide pos="6326"/>
      </p:guideLst>
    </p:cSldViewPr>
  </p:slideViewPr>
  <p:outlineViewPr>
    <p:cViewPr>
      <p:scale>
        <a:sx n="33" d="100"/>
        <a:sy n="33" d="100"/>
      </p:scale>
      <p:origin x="0" y="2586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0"/>
    </p:cViewPr>
  </p:sorterViewPr>
  <p:notesViewPr>
    <p:cSldViewPr snapToGrid="0" snapToObjects="1">
      <p:cViewPr varScale="1">
        <p:scale>
          <a:sx n="55" d="100"/>
          <a:sy n="55" d="100"/>
        </p:scale>
        <p:origin x="-2803" y="-67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706" tIns="45853" rIns="91706" bIns="45853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706" tIns="45853" rIns="91706" bIns="45853" rtlCol="0"/>
          <a:lstStyle>
            <a:lvl1pPr algn="r">
              <a:defRPr sz="1200"/>
            </a:lvl1pPr>
          </a:lstStyle>
          <a:p>
            <a:fld id="{B286194C-0C26-42E6-A7F6-AF66F4884D50}" type="datetimeFigureOut">
              <a:rPr lang="en-US" smtClean="0">
                <a:latin typeface="Arial" pitchFamily="34" charset="0"/>
              </a:rPr>
              <a:t>9/14/2018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706" tIns="45853" rIns="91706" bIns="45853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706" tIns="45853" rIns="91706" bIns="45853" rtlCol="0" anchor="b"/>
          <a:lstStyle>
            <a:lvl1pPr algn="r">
              <a:defRPr sz="1200"/>
            </a:lvl1pPr>
          </a:lstStyle>
          <a:p>
            <a:fld id="{AD9677C3-EA12-4933-9D3A-8FD5EF406CA4}" type="slidenum">
              <a:rPr lang="en-US" smtClean="0">
                <a:latin typeface="Arial" pitchFamily="34" charset="0"/>
              </a:r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0367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706" tIns="45853" rIns="91706" bIns="45853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706" tIns="45853" rIns="91706" bIns="45853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7ED4581-E804-4442-8F4D-197417F436FB}" type="datetimeFigureOut">
              <a:rPr lang="de-DE" smtClean="0"/>
              <a:pPr/>
              <a:t>14.09.2018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6" tIns="45853" rIns="91706" bIns="4585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706" tIns="45853" rIns="91706" bIns="45853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706" tIns="45853" rIns="91706" bIns="45853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706" tIns="45853" rIns="91706" bIns="45853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3F05E3C-A148-4669-9307-9458DB6716A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47031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9569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63F9356-0436-4D37-9E6E-605DEB522AAB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5E3C-A148-4669-9307-9458DB6716AA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5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72CBF3-3E64-464F-9FCE-55F76DA21FAF}" type="datetime1">
              <a:rPr lang="en-US" smtClean="0">
                <a:solidFill>
                  <a:prstClr val="black"/>
                </a:solidFill>
              </a:rPr>
              <a:pPr/>
              <a:t>9/17/2018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5E3C-A148-4669-9307-9458DB6716A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3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E7FA61-D232-45EA-BDD6-911E0076F187}" type="datetime1">
              <a:rPr lang="de-DE" smtClean="0"/>
              <a:t>16.09.2018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nastya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5E3C-A148-4669-9307-9458DB6716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3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711B91-3114-4DFE-92E4-F6C90D32E8E4}" type="datetime1">
              <a:rPr lang="en-US" smtClean="0"/>
              <a:t>9/14/2018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5E3C-A148-4669-9307-9458DB6716A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2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72CBF3-3E64-464F-9FCE-55F76DA21FAF}" type="datetime1">
              <a:rPr lang="en-US" smtClean="0">
                <a:solidFill>
                  <a:prstClr val="black"/>
                </a:solidFill>
              </a:rPr>
              <a:pPr/>
              <a:t>9/17/2018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5E3C-A148-4669-9307-9458DB6716A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8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PPT_Tite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29"/>
            <a:ext cx="10693400" cy="7560605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6422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think-cell Folie" r:id="rId5" imgW="6350000" imgH="6350000" progId="">
                  <p:embed/>
                </p:oleObj>
              </mc:Choice>
              <mc:Fallback>
                <p:oleObj name="think-cell Foli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pieren 22"/>
          <p:cNvGrpSpPr/>
          <p:nvPr userDrawn="1"/>
        </p:nvGrpSpPr>
        <p:grpSpPr bwMode="gray">
          <a:xfrm>
            <a:off x="-11908" y="4862999"/>
            <a:ext cx="10711742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5338"/>
              <a:endParaRPr lang="en-US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 defTabSz="995338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>
                <a:solidFill>
                  <a:srgbClr val="313131">
                    <a:lumMod val="65000"/>
                    <a:lumOff val="35000"/>
                  </a:srgb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61" y="5029202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8400" cy="5486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95338"/>
            <a:r>
              <a:rPr lang="en-US" sz="1400" dirty="0">
                <a:solidFill>
                  <a:srgbClr val="FFFFFF"/>
                </a:solidFill>
              </a:rPr>
              <a:t>CREATING TOMORROW`S SOLUTIONS</a:t>
            </a:r>
          </a:p>
        </p:txBody>
      </p:sp>
      <p:grpSp>
        <p:nvGrpSpPr>
          <p:cNvPr id="12" name="Gruppieren 11"/>
          <p:cNvGrpSpPr>
            <a:grpSpLocks noChangeAspect="1"/>
          </p:cNvGrpSpPr>
          <p:nvPr userDrawn="1"/>
        </p:nvGrpSpPr>
        <p:grpSpPr bwMode="gray">
          <a:xfrm>
            <a:off x="519116" y="391034"/>
            <a:ext cx="1616655" cy="360000"/>
            <a:chOff x="4386264" y="3568700"/>
            <a:chExt cx="1917700" cy="427038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5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6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2" tIns="0" rIns="0" bIns="107962" anchor="b"/>
          <a:lstStyle>
            <a:lvl1pPr marL="342779" indent="-342779" algn="r" defTabSz="1042688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258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779" lvl="0" indent="-342779" algn="r" defTabSz="1042688" eaLnBrk="0" fontAlgn="auto" hangingPunct="0">
              <a:spcBef>
                <a:spcPts val="0"/>
              </a:spcBef>
              <a:spcAft>
                <a:spcPts val="0"/>
              </a:spcAft>
              <a:tabLst>
                <a:tab pos="187258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599" y="1544638"/>
            <a:ext cx="9388801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2"/>
            <a:ext cx="9388801" cy="79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 (Germ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60" y="1234535"/>
            <a:ext cx="10690267" cy="52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 userDrawn="1"/>
        </p:nvSpPr>
        <p:spPr bwMode="gray">
          <a:xfrm>
            <a:off x="0" y="6759583"/>
            <a:ext cx="10693400" cy="33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62" tIns="107962" rIns="107962" bIns="107962" rtlCol="0" anchor="t"/>
          <a:lstStyle/>
          <a:p>
            <a:pPr algn="ctr" defTabSz="995338">
              <a:spcBef>
                <a:spcPts val="400"/>
              </a:spcBef>
              <a:spcAft>
                <a:spcPts val="400"/>
              </a:spcAft>
            </a:pPr>
            <a:endParaRPr lang="en-US" sz="1800" dirty="0" err="1">
              <a:solidFill>
                <a:srgbClr val="31313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52461" y="6643830"/>
            <a:ext cx="93900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95338">
              <a:spcBef>
                <a:spcPts val="800"/>
              </a:spcBef>
              <a:spcAft>
                <a:spcPts val="800"/>
              </a:spcAft>
              <a:buSzPct val="90000"/>
            </a:pPr>
            <a: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  <a:t>Die Inhalte dieser Präsentation sprechen Frauen und Männer gleichermaßen an. </a:t>
            </a:r>
            <a:b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</a:br>
            <a: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  <a:t>Zur besseren Lesbarkeit wird nur die männliche Sprachform (z.B. Kunde, Mitarbeiter) verwendet.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 bwMode="gray">
          <a:xfrm>
            <a:off x="652462" y="194402"/>
            <a:ext cx="9388801" cy="7991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10" name="Bild 9" descr="PPT_Rückseite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23963"/>
            <a:ext cx="10693400" cy="5292725"/>
          </a:xfrm>
          <a:prstGeom prst="rect">
            <a:avLst/>
          </a:prstGeom>
        </p:spPr>
      </p:pic>
      <p:pic>
        <p:nvPicPr>
          <p:cNvPr id="9" name="Bild 8" descr="PPT_Rückseit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223963"/>
            <a:ext cx="10693400" cy="52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Slide (Germ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60" y="1234535"/>
            <a:ext cx="10690267" cy="52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 userDrawn="1"/>
        </p:nvSpPr>
        <p:spPr bwMode="gray">
          <a:xfrm>
            <a:off x="0" y="6759583"/>
            <a:ext cx="10693400" cy="33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62" tIns="107962" rIns="107962" bIns="107962" rtlCol="0" anchor="t"/>
          <a:lstStyle/>
          <a:p>
            <a:pPr algn="ctr" defTabSz="995338">
              <a:spcBef>
                <a:spcPts val="400"/>
              </a:spcBef>
              <a:spcAft>
                <a:spcPts val="400"/>
              </a:spcAft>
            </a:pPr>
            <a:endParaRPr lang="en-US" sz="1800" dirty="0" err="1">
              <a:solidFill>
                <a:srgbClr val="31313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52461" y="6643830"/>
            <a:ext cx="93900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95338">
              <a:spcBef>
                <a:spcPts val="800"/>
              </a:spcBef>
              <a:spcAft>
                <a:spcPts val="800"/>
              </a:spcAft>
              <a:buSzPct val="90000"/>
            </a:pPr>
            <a: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  <a:t>Die Inhalte dieser Präsentation sprechen Frauen und Männer gleichermaßen an. </a:t>
            </a:r>
            <a:b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</a:br>
            <a: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  <a:t>Zur besseren Lesbarkeit wird nur die männliche Sprachform (z.B. Kunde, Mitarbeiter) verwendet.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 bwMode="gray">
          <a:xfrm>
            <a:off x="652462" y="194402"/>
            <a:ext cx="9388801" cy="7991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10" name="Bild 9" descr="PPT_Rückseite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23963"/>
            <a:ext cx="10693400" cy="5292725"/>
          </a:xfrm>
          <a:prstGeom prst="rect">
            <a:avLst/>
          </a:prstGeom>
        </p:spPr>
      </p:pic>
      <p:pic>
        <p:nvPicPr>
          <p:cNvPr id="9" name="Bild 8" descr="PPT_Rückseite4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223963"/>
            <a:ext cx="10693400" cy="52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 Slide (Germ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60" y="1234535"/>
            <a:ext cx="10690267" cy="52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 userDrawn="1"/>
        </p:nvSpPr>
        <p:spPr bwMode="gray">
          <a:xfrm>
            <a:off x="0" y="6759583"/>
            <a:ext cx="10693400" cy="33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62" tIns="107962" rIns="107962" bIns="107962" rtlCol="0" anchor="t"/>
          <a:lstStyle/>
          <a:p>
            <a:pPr algn="ctr" defTabSz="995338">
              <a:spcBef>
                <a:spcPts val="400"/>
              </a:spcBef>
              <a:spcAft>
                <a:spcPts val="400"/>
              </a:spcAft>
            </a:pPr>
            <a:endParaRPr lang="en-US" sz="1800" dirty="0" err="1">
              <a:solidFill>
                <a:srgbClr val="31313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52461" y="6643830"/>
            <a:ext cx="93900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95338">
              <a:spcBef>
                <a:spcPts val="800"/>
              </a:spcBef>
              <a:spcAft>
                <a:spcPts val="800"/>
              </a:spcAft>
              <a:buSzPct val="90000"/>
            </a:pPr>
            <a: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  <a:t>Die Inhalte dieser Präsentation sprechen Frauen und Männer gleichermaßen an. </a:t>
            </a:r>
            <a:b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</a:br>
            <a: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  <a:t>Zur besseren Lesbarkeit wird nur die männliche Sprachform (z.B. Kunde, Mitarbeiter) verwendet.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 bwMode="gray">
          <a:xfrm>
            <a:off x="652462" y="194402"/>
            <a:ext cx="9388801" cy="7991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10" name="Bild 9" descr="PPT_Rückseite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23963"/>
            <a:ext cx="10693400" cy="5292725"/>
          </a:xfrm>
          <a:prstGeom prst="rect">
            <a:avLst/>
          </a:prstGeom>
        </p:spPr>
      </p:pic>
      <p:pic>
        <p:nvPicPr>
          <p:cNvPr id="9" name="Bild 8" descr="PPT_Rückseite5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223963"/>
            <a:ext cx="10693400" cy="52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nal Slide (Germ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60" y="1234535"/>
            <a:ext cx="10690267" cy="52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 userDrawn="1"/>
        </p:nvSpPr>
        <p:spPr bwMode="gray">
          <a:xfrm>
            <a:off x="0" y="6759583"/>
            <a:ext cx="10693400" cy="33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62" tIns="107962" rIns="107962" bIns="107962" rtlCol="0" anchor="t"/>
          <a:lstStyle/>
          <a:p>
            <a:pPr algn="ctr" defTabSz="995338">
              <a:spcBef>
                <a:spcPts val="400"/>
              </a:spcBef>
              <a:spcAft>
                <a:spcPts val="400"/>
              </a:spcAft>
            </a:pPr>
            <a:endParaRPr lang="en-US" sz="1800" dirty="0" err="1">
              <a:solidFill>
                <a:srgbClr val="31313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52461" y="6643830"/>
            <a:ext cx="93900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95338">
              <a:spcBef>
                <a:spcPts val="800"/>
              </a:spcBef>
              <a:spcAft>
                <a:spcPts val="800"/>
              </a:spcAft>
              <a:buSzPct val="90000"/>
            </a:pPr>
            <a: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  <a:t>Die Inhalte dieser Präsentation sprechen Frauen und Männer gleichermaßen an. </a:t>
            </a:r>
            <a:b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</a:br>
            <a:r>
              <a:rPr lang="de-DE" sz="1000" dirty="0">
                <a:solidFill>
                  <a:srgbClr val="313131">
                    <a:lumMod val="50000"/>
                  </a:srgbClr>
                </a:solidFill>
                <a:cs typeface="Arial" pitchFamily="34" charset="0"/>
              </a:rPr>
              <a:t>Zur besseren Lesbarkeit wird nur die männliche Sprachform (z.B. Kunde, Mitarbeiter) verwendet.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 bwMode="gray">
          <a:xfrm>
            <a:off x="652462" y="194402"/>
            <a:ext cx="9388801" cy="7991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10" name="Bild 9" descr="PPT_Rückseite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23963"/>
            <a:ext cx="10693400" cy="5292725"/>
          </a:xfrm>
          <a:prstGeom prst="rect">
            <a:avLst/>
          </a:prstGeom>
        </p:spPr>
      </p:pic>
      <p:pic>
        <p:nvPicPr>
          <p:cNvPr id="9" name="Bild 8" descr="PPT_Rückseite6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223962"/>
            <a:ext cx="10693400" cy="52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6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1544400"/>
            <a:ext cx="9388800" cy="5079600"/>
          </a:xfrm>
        </p:spPr>
        <p:txBody>
          <a:bodyPr lIns="108000" tIns="324000" rIns="108000"/>
          <a:lstStyle>
            <a:lvl1pPr marL="342900" indent="-342900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900" indent="-342900">
              <a:spcBef>
                <a:spcPts val="2000"/>
              </a:spcBef>
              <a:spcAft>
                <a:spcPts val="2000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3pPr>
            <a:lvl4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4pPr>
            <a:lvl5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5pPr>
            <a:lvl6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6pPr>
            <a:lvl7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7pPr>
            <a:lvl8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8pPr>
            <a:lvl9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652462" y="1545133"/>
            <a:ext cx="0" cy="5077917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4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12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1544400"/>
            <a:ext cx="9388799" cy="5079600"/>
          </a:xfrm>
        </p:spPr>
        <p:txBody>
          <a:bodyPr lIns="108000" rIns="108000"/>
          <a:lstStyle>
            <a:lvl1pPr marL="342900" indent="-3429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000" indent="-34290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42000" indent="-339725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3pPr>
            <a:lvl4pPr marL="342000" indent="-3302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4pPr>
            <a:lvl5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5pPr>
            <a:lvl6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6pPr>
            <a:lvl7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7pPr>
            <a:lvl8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8pPr>
            <a:lvl9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652462" y="1545133"/>
            <a:ext cx="0" cy="5077917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7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600" y="1544638"/>
            <a:ext cx="93888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7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PPT_Titel5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29"/>
            <a:ext cx="10693400" cy="7560605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1299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think-cell Folie" r:id="rId5" imgW="6350000" imgH="6350000" progId="">
                  <p:embed/>
                </p:oleObj>
              </mc:Choice>
              <mc:Fallback>
                <p:oleObj name="think-cell Foli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ieren 22"/>
          <p:cNvGrpSpPr/>
          <p:nvPr userDrawn="1"/>
        </p:nvGrpSpPr>
        <p:grpSpPr bwMode="gray">
          <a:xfrm>
            <a:off x="-11908" y="4862999"/>
            <a:ext cx="10711742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5338"/>
              <a:endParaRPr lang="en-US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 defTabSz="995338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>
                <a:solidFill>
                  <a:srgbClr val="313131">
                    <a:lumMod val="65000"/>
                    <a:lumOff val="35000"/>
                  </a:srgb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61" y="5029202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8400" cy="5486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95338"/>
            <a:r>
              <a:rPr lang="en-US" sz="1400" dirty="0">
                <a:solidFill>
                  <a:srgbClr val="FFFFFF"/>
                </a:solidFill>
              </a:rPr>
              <a:t>CREATING TOMORROW`S SOLUTIONS</a:t>
            </a:r>
          </a:p>
        </p:txBody>
      </p:sp>
      <p:grpSp>
        <p:nvGrpSpPr>
          <p:cNvPr id="4" name="Gruppieren 11"/>
          <p:cNvGrpSpPr>
            <a:grpSpLocks noChangeAspect="1"/>
          </p:cNvGrpSpPr>
          <p:nvPr userDrawn="1"/>
        </p:nvGrpSpPr>
        <p:grpSpPr bwMode="gray">
          <a:xfrm>
            <a:off x="519116" y="391034"/>
            <a:ext cx="1616655" cy="360000"/>
            <a:chOff x="4386264" y="3568700"/>
            <a:chExt cx="1917700" cy="427038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3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651600" y="1543050"/>
            <a:ext cx="9388800" cy="4345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6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cxnSp>
        <p:nvCxnSpPr>
          <p:cNvPr id="16" name="Gerade Verbindung 15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6321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4731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257801" y="1598400"/>
            <a:ext cx="4782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pic>
        <p:nvPicPr>
          <p:cNvPr id="8" name="Picture 2" descr="C:\Users\zeilerros\Desktop\Neuer Ordner\Must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598400"/>
            <a:ext cx="3069527" cy="27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5349600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31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ey)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98399"/>
            <a:ext cx="4557600" cy="429023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399"/>
            <a:ext cx="4557600" cy="429023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4446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2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2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44100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30400" y="5859225"/>
            <a:ext cx="44100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40248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40248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0" name="Gerade Verbindung 9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008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ey) with 2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2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98399"/>
            <a:ext cx="4557600" cy="3982463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399"/>
            <a:ext cx="4557600" cy="3982463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4557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482800" y="5859225"/>
            <a:ext cx="4557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5078413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0" y="1543050"/>
            <a:ext cx="2793600" cy="5079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5079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3697846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 userDrawn="1"/>
        </p:nvCxnSpPr>
        <p:spPr bwMode="gray">
          <a:xfrm>
            <a:off x="6995014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17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10681494" cy="7548086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1908" y="4862996"/>
            <a:ext cx="10711741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59" y="5029200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7781" cy="548640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CREATING TOMORROW`S SOLUTIONS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 bwMode="gray">
          <a:xfrm>
            <a:off x="625794" y="391034"/>
            <a:ext cx="1616655" cy="360000"/>
            <a:chOff x="4386264" y="3568700"/>
            <a:chExt cx="1917700" cy="427038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77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9665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1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0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2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3697846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 userDrawn="1"/>
        </p:nvCxnSpPr>
        <p:spPr bwMode="gray">
          <a:xfrm>
            <a:off x="6995014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376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ey)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66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with 3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949631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246800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4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2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5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369784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 userDrawn="1"/>
        </p:nvCxnSpPr>
        <p:spPr bwMode="gray">
          <a:xfrm>
            <a:off x="699501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97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ey) with 3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875831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099200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43050"/>
            <a:ext cx="9388800" cy="2285995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 hasCustomPrompt="1"/>
          </p:nvPr>
        </p:nvSpPr>
        <p:spPr bwMode="gray">
          <a:xfrm>
            <a:off x="650875" y="4331288"/>
            <a:ext cx="93888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666750" indent="0">
              <a:buNone/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3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ey,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651599" y="1598397"/>
            <a:ext cx="93888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Inhaltsplatzhalter 6"/>
          <p:cNvSpPr>
            <a:spLocks noGrp="1"/>
          </p:cNvSpPr>
          <p:nvPr>
            <p:ph sz="quarter" idx="15" hasCustomPrompt="1"/>
          </p:nvPr>
        </p:nvSpPr>
        <p:spPr bwMode="gray">
          <a:xfrm>
            <a:off x="650875" y="4247999"/>
            <a:ext cx="93888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8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to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7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5349600" y="4397375"/>
            <a:ext cx="0" cy="221979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sz="quarter" idx="13" hasCustomPrompt="1"/>
          </p:nvPr>
        </p:nvSpPr>
        <p:spPr bwMode="gray">
          <a:xfrm>
            <a:off x="651600" y="1543050"/>
            <a:ext cx="9388475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5630400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5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ey, to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5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651599" y="1598399"/>
            <a:ext cx="93888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799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12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20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cxnSp>
        <p:nvCxnSpPr>
          <p:cNvPr id="5" name="Gerade Verbindung 4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17" hasCustomPrompt="1"/>
          </p:nvPr>
        </p:nvSpPr>
        <p:spPr bwMode="gray">
          <a:xfrm>
            <a:off x="5630400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sz="quarter" idx="18" hasCustomPrompt="1"/>
          </p:nvPr>
        </p:nvSpPr>
        <p:spPr bwMode="gray">
          <a:xfrm>
            <a:off x="652463" y="1544400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19" hasCustomPrompt="1"/>
          </p:nvPr>
        </p:nvSpPr>
        <p:spPr bwMode="gray">
          <a:xfrm>
            <a:off x="5630400" y="1544400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0" name="Gerade Verbindung 19"/>
          <p:cNvCxnSpPr/>
          <p:nvPr userDrawn="1"/>
        </p:nvCxnSpPr>
        <p:spPr bwMode="gray">
          <a:xfrm>
            <a:off x="5346431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55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10696772" cy="7558882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1908" y="4862996"/>
            <a:ext cx="10711741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59" y="5029200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7781" cy="548640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CREATING TOMORROW`S SOLUTIONS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 bwMode="gray">
          <a:xfrm>
            <a:off x="625794" y="391034"/>
            <a:ext cx="1616655" cy="360000"/>
            <a:chOff x="4386264" y="3568700"/>
            <a:chExt cx="1917700" cy="427038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5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7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799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Inhaltsplatzhalter 10"/>
          <p:cNvSpPr>
            <a:spLocks noGrp="1"/>
          </p:cNvSpPr>
          <p:nvPr>
            <p:ph sz="quarter" idx="15" hasCustomPrompt="1"/>
          </p:nvPr>
        </p:nvSpPr>
        <p:spPr bwMode="gray">
          <a:xfrm>
            <a:off x="5482799" y="1598399"/>
            <a:ext cx="45576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651599" y="1598399"/>
            <a:ext cx="45576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3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1601788"/>
            <a:ext cx="44100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44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22"/>
          </p:nvPr>
        </p:nvSpPr>
        <p:spPr bwMode="gray">
          <a:xfrm>
            <a:off x="652462" y="4266000"/>
            <a:ext cx="4410000" cy="23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1601789"/>
            <a:ext cx="4410000" cy="23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117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1" y="1601788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2"/>
          </p:nvPr>
        </p:nvSpPr>
        <p:spPr bwMode="gray">
          <a:xfrm>
            <a:off x="3950061" y="1601260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7247662" y="1600732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369784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 userDrawn="1"/>
        </p:nvCxnSpPr>
        <p:spPr bwMode="gray">
          <a:xfrm>
            <a:off x="699501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19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652461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7" name="Bildplatzhalter 3"/>
          <p:cNvSpPr>
            <a:spLocks noGrp="1"/>
          </p:cNvSpPr>
          <p:nvPr>
            <p:ph type="pic" sz="quarter" idx="24"/>
          </p:nvPr>
        </p:nvSpPr>
        <p:spPr bwMode="gray">
          <a:xfrm>
            <a:off x="3949630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8" name="Bildplatzhalter 3"/>
          <p:cNvSpPr>
            <a:spLocks noGrp="1"/>
          </p:cNvSpPr>
          <p:nvPr>
            <p:ph type="pic" sz="quarter" idx="25"/>
          </p:nvPr>
        </p:nvSpPr>
        <p:spPr bwMode="gray">
          <a:xfrm>
            <a:off x="7246800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/>
          </p:nvPr>
        </p:nvSpPr>
        <p:spPr bwMode="gray">
          <a:xfrm>
            <a:off x="652461" y="1544638"/>
            <a:ext cx="2793600" cy="639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8"/>
          </p:nvPr>
        </p:nvSpPr>
        <p:spPr bwMode="gray">
          <a:xfrm>
            <a:off x="3949630" y="1544638"/>
            <a:ext cx="2793600" cy="6397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9"/>
          </p:nvPr>
        </p:nvSpPr>
        <p:spPr bwMode="gray">
          <a:xfrm>
            <a:off x="7246800" y="1544638"/>
            <a:ext cx="2793600" cy="641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1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3697846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 userDrawn="1"/>
        </p:nvCxnSpPr>
        <p:spPr bwMode="gray">
          <a:xfrm>
            <a:off x="6995014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3949630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quarter" idx="31" hasCustomPrompt="1"/>
          </p:nvPr>
        </p:nvSpPr>
        <p:spPr bwMode="gray">
          <a:xfrm>
            <a:off x="7246800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4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28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2243136"/>
            <a:ext cx="4410000" cy="174126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4"/>
          </p:nvPr>
        </p:nvSpPr>
        <p:spPr bwMode="gray">
          <a:xfrm>
            <a:off x="5630400" y="2243144"/>
            <a:ext cx="4410000" cy="174148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6"/>
          </p:nvPr>
        </p:nvSpPr>
        <p:spPr bwMode="gray">
          <a:xfrm>
            <a:off x="652463" y="1543050"/>
            <a:ext cx="4410000" cy="641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7"/>
          </p:nvPr>
        </p:nvSpPr>
        <p:spPr bwMode="gray">
          <a:xfrm>
            <a:off x="5630400" y="1543050"/>
            <a:ext cx="4410000" cy="641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nhaltsplatzhalter 2"/>
          <p:cNvSpPr>
            <a:spLocks noGrp="1"/>
          </p:cNvSpPr>
          <p:nvPr>
            <p:ph sz="quarter" idx="29" hasCustomPrompt="1"/>
          </p:nvPr>
        </p:nvSpPr>
        <p:spPr bwMode="gray">
          <a:xfrm>
            <a:off x="652461" y="3984625"/>
            <a:ext cx="44100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5630400" y="3984625"/>
            <a:ext cx="44100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5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25005" y="1233488"/>
            <a:ext cx="10718405" cy="567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Rechteck 9"/>
          <p:cNvSpPr/>
          <p:nvPr userDrawn="1"/>
        </p:nvSpPr>
        <p:spPr bwMode="gray">
          <a:xfrm rot="10800000">
            <a:off x="-11908" y="6823471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 bwMode="gray">
          <a:xfrm rot="10800000" flipV="1">
            <a:off x="-158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25005" y="1233488"/>
            <a:ext cx="10718405" cy="567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Rechteck 12"/>
          <p:cNvSpPr/>
          <p:nvPr userDrawn="1"/>
        </p:nvSpPr>
        <p:spPr bwMode="gray">
          <a:xfrm rot="10800000">
            <a:off x="-11908" y="6823471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 bwMode="gray">
          <a:xfrm rot="10800000" flipV="1">
            <a:off x="-158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25005" y="1233488"/>
            <a:ext cx="10718405" cy="567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gray">
          <a:xfrm rot="10800000">
            <a:off x="-11908" y="6823471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58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25005" y="1233488"/>
            <a:ext cx="10718405" cy="567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gray">
          <a:xfrm rot="10800000">
            <a:off x="-11908" y="6823471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58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10696772" cy="7558882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1908" y="4862996"/>
            <a:ext cx="10711741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59" y="5029200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7781" cy="548640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CREATING TOMORROW`S SOLUTIONS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 bwMode="gray">
          <a:xfrm>
            <a:off x="641034" y="391034"/>
            <a:ext cx="1616655" cy="360000"/>
            <a:chOff x="4386264" y="3568700"/>
            <a:chExt cx="1917700" cy="427038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5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25005" y="1233488"/>
            <a:ext cx="10718405" cy="567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gray">
          <a:xfrm rot="10800000">
            <a:off x="-11908" y="6823471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58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25005" y="1233488"/>
            <a:ext cx="10718405" cy="567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gray">
          <a:xfrm rot="10800000">
            <a:off x="-11908" y="6823471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58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light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-25005" y="1233488"/>
            <a:ext cx="10718405" cy="567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gray">
          <a:xfrm rot="10800000">
            <a:off x="-11908" y="6823471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 bwMode="gray">
          <a:xfrm rot="10800000" flipV="1">
            <a:off x="-1589" y="1233489"/>
            <a:ext cx="10693402" cy="86375"/>
          </a:xfrm>
          <a:prstGeom prst="rect">
            <a:avLst/>
          </a:prstGeom>
          <a:gradFill flip="none" rotWithShape="1">
            <a:gsLst>
              <a:gs pos="0">
                <a:srgbClr val="1B1B1B">
                  <a:alpha val="14000"/>
                </a:srgbClr>
              </a:gs>
              <a:gs pos="54000">
                <a:schemeClr val="tx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600" y="1544638"/>
            <a:ext cx="9388800" cy="5080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8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5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iran.X\Desktop\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691812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1908" y="4862996"/>
            <a:ext cx="10711741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59" y="5029200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7781" cy="548640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CREATING TOMORROW`S SOLUTIONS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 bwMode="gray">
          <a:xfrm>
            <a:off x="519114" y="391034"/>
            <a:ext cx="1616655" cy="360000"/>
            <a:chOff x="4386264" y="3568700"/>
            <a:chExt cx="1917700" cy="427038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uppieren 31"/>
          <p:cNvGrpSpPr/>
          <p:nvPr userDrawn="1"/>
        </p:nvGrpSpPr>
        <p:grpSpPr bwMode="gray">
          <a:xfrm>
            <a:off x="8664575" y="6584949"/>
            <a:ext cx="1377950" cy="204788"/>
            <a:chOff x="4659313" y="3679825"/>
            <a:chExt cx="1377950" cy="204788"/>
          </a:xfrm>
        </p:grpSpPr>
        <p:sp>
          <p:nvSpPr>
            <p:cNvPr id="18" name="Freeform 18"/>
            <p:cNvSpPr>
              <a:spLocks/>
            </p:cNvSpPr>
            <p:nvPr userDrawn="1"/>
          </p:nvSpPr>
          <p:spPr bwMode="gray">
            <a:xfrm>
              <a:off x="5170488" y="3679825"/>
              <a:ext cx="866775" cy="204788"/>
            </a:xfrm>
            <a:custGeom>
              <a:avLst/>
              <a:gdLst>
                <a:gd name="T0" fmla="*/ 231 w 231"/>
                <a:gd name="T1" fmla="*/ 48 h 55"/>
                <a:gd name="T2" fmla="*/ 231 w 231"/>
                <a:gd name="T3" fmla="*/ 7 h 55"/>
                <a:gd name="T4" fmla="*/ 224 w 231"/>
                <a:gd name="T5" fmla="*/ 0 h 55"/>
                <a:gd name="T6" fmla="*/ 0 w 231"/>
                <a:gd name="T7" fmla="*/ 0 h 55"/>
                <a:gd name="T8" fmla="*/ 0 w 231"/>
                <a:gd name="T9" fmla="*/ 4 h 55"/>
                <a:gd name="T10" fmla="*/ 224 w 231"/>
                <a:gd name="T11" fmla="*/ 4 h 55"/>
                <a:gd name="T12" fmla="*/ 228 w 231"/>
                <a:gd name="T13" fmla="*/ 7 h 55"/>
                <a:gd name="T14" fmla="*/ 228 w 231"/>
                <a:gd name="T15" fmla="*/ 48 h 55"/>
                <a:gd name="T16" fmla="*/ 224 w 231"/>
                <a:gd name="T17" fmla="*/ 51 h 55"/>
                <a:gd name="T18" fmla="*/ 0 w 231"/>
                <a:gd name="T19" fmla="*/ 51 h 55"/>
                <a:gd name="T20" fmla="*/ 0 w 231"/>
                <a:gd name="T21" fmla="*/ 55 h 55"/>
                <a:gd name="T22" fmla="*/ 224 w 231"/>
                <a:gd name="T23" fmla="*/ 55 h 55"/>
                <a:gd name="T24" fmla="*/ 231 w 231"/>
                <a:gd name="T25" fmla="*/ 48 h 55"/>
                <a:gd name="T26" fmla="*/ 231 w 231"/>
                <a:gd name="T27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55">
                  <a:moveTo>
                    <a:pt x="231" y="48"/>
                  </a:moveTo>
                  <a:cubicBezTo>
                    <a:pt x="231" y="7"/>
                    <a:pt x="231" y="7"/>
                    <a:pt x="231" y="7"/>
                  </a:cubicBezTo>
                  <a:cubicBezTo>
                    <a:pt x="231" y="3"/>
                    <a:pt x="228" y="0"/>
                    <a:pt x="2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4" y="4"/>
                    <a:pt x="224" y="4"/>
                    <a:pt x="224" y="4"/>
                  </a:cubicBezTo>
                  <a:cubicBezTo>
                    <a:pt x="226" y="4"/>
                    <a:pt x="228" y="5"/>
                    <a:pt x="228" y="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50"/>
                    <a:pt x="226" y="51"/>
                    <a:pt x="224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4" y="55"/>
                    <a:pt x="224" y="55"/>
                    <a:pt x="224" y="55"/>
                  </a:cubicBezTo>
                  <a:cubicBezTo>
                    <a:pt x="228" y="55"/>
                    <a:pt x="231" y="52"/>
                    <a:pt x="231" y="48"/>
                  </a:cubicBezTo>
                  <a:cubicBezTo>
                    <a:pt x="231" y="48"/>
                    <a:pt x="231" y="48"/>
                    <a:pt x="231" y="48"/>
                  </a:cubicBezTo>
                  <a:close/>
                </a:path>
              </a:pathLst>
            </a:custGeom>
            <a:solidFill>
              <a:srgbClr val="47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 userDrawn="1"/>
          </p:nvSpPr>
          <p:spPr bwMode="gray">
            <a:xfrm>
              <a:off x="4659313" y="3732213"/>
              <a:ext cx="1328738" cy="104775"/>
            </a:xfrm>
            <a:custGeom>
              <a:avLst/>
              <a:gdLst>
                <a:gd name="T0" fmla="*/ 334 w 354"/>
                <a:gd name="T1" fmla="*/ 0 h 28"/>
                <a:gd name="T2" fmla="*/ 343 w 354"/>
                <a:gd name="T3" fmla="*/ 28 h 28"/>
                <a:gd name="T4" fmla="*/ 299 w 354"/>
                <a:gd name="T5" fmla="*/ 28 h 28"/>
                <a:gd name="T6" fmla="*/ 311 w 354"/>
                <a:gd name="T7" fmla="*/ 28 h 28"/>
                <a:gd name="T8" fmla="*/ 323 w 354"/>
                <a:gd name="T9" fmla="*/ 28 h 28"/>
                <a:gd name="T10" fmla="*/ 313 w 354"/>
                <a:gd name="T11" fmla="*/ 23 h 28"/>
                <a:gd name="T12" fmla="*/ 299 w 354"/>
                <a:gd name="T13" fmla="*/ 28 h 28"/>
                <a:gd name="T14" fmla="*/ 280 w 354"/>
                <a:gd name="T15" fmla="*/ 25 h 28"/>
                <a:gd name="T16" fmla="*/ 280 w 354"/>
                <a:gd name="T17" fmla="*/ 12 h 28"/>
                <a:gd name="T18" fmla="*/ 276 w 354"/>
                <a:gd name="T19" fmla="*/ 0 h 28"/>
                <a:gd name="T20" fmla="*/ 258 w 354"/>
                <a:gd name="T21" fmla="*/ 28 h 28"/>
                <a:gd name="T22" fmla="*/ 249 w 354"/>
                <a:gd name="T23" fmla="*/ 28 h 28"/>
                <a:gd name="T24" fmla="*/ 268 w 354"/>
                <a:gd name="T25" fmla="*/ 14 h 28"/>
                <a:gd name="T26" fmla="*/ 253 w 354"/>
                <a:gd name="T27" fmla="*/ 3 h 28"/>
                <a:gd name="T28" fmla="*/ 239 w 354"/>
                <a:gd name="T29" fmla="*/ 19 h 28"/>
                <a:gd name="T30" fmla="*/ 231 w 354"/>
                <a:gd name="T31" fmla="*/ 0 h 28"/>
                <a:gd name="T32" fmla="*/ 233 w 354"/>
                <a:gd name="T33" fmla="*/ 4 h 28"/>
                <a:gd name="T34" fmla="*/ 233 w 354"/>
                <a:gd name="T35" fmla="*/ 4 h 28"/>
                <a:gd name="T36" fmla="*/ 208 w 354"/>
                <a:gd name="T37" fmla="*/ 28 h 28"/>
                <a:gd name="T38" fmla="*/ 199 w 354"/>
                <a:gd name="T39" fmla="*/ 14 h 28"/>
                <a:gd name="T40" fmla="*/ 220 w 354"/>
                <a:gd name="T41" fmla="*/ 8 h 28"/>
                <a:gd name="T42" fmla="*/ 188 w 354"/>
                <a:gd name="T43" fmla="*/ 19 h 28"/>
                <a:gd name="T44" fmla="*/ 181 w 354"/>
                <a:gd name="T45" fmla="*/ 0 h 28"/>
                <a:gd name="T46" fmla="*/ 183 w 354"/>
                <a:gd name="T47" fmla="*/ 4 h 28"/>
                <a:gd name="T48" fmla="*/ 183 w 354"/>
                <a:gd name="T49" fmla="*/ 4 h 28"/>
                <a:gd name="T50" fmla="*/ 154 w 354"/>
                <a:gd name="T51" fmla="*/ 8 h 28"/>
                <a:gd name="T52" fmla="*/ 136 w 354"/>
                <a:gd name="T53" fmla="*/ 28 h 28"/>
                <a:gd name="T54" fmla="*/ 153 w 354"/>
                <a:gd name="T55" fmla="*/ 21 h 28"/>
                <a:gd name="T56" fmla="*/ 153 w 354"/>
                <a:gd name="T57" fmla="*/ 14 h 28"/>
                <a:gd name="T58" fmla="*/ 136 w 354"/>
                <a:gd name="T59" fmla="*/ 0 h 28"/>
                <a:gd name="T60" fmla="*/ 132 w 354"/>
                <a:gd name="T61" fmla="*/ 28 h 28"/>
                <a:gd name="T62" fmla="*/ 131 w 354"/>
                <a:gd name="T63" fmla="*/ 15 h 28"/>
                <a:gd name="T64" fmla="*/ 132 w 354"/>
                <a:gd name="T65" fmla="*/ 3 h 28"/>
                <a:gd name="T66" fmla="*/ 113 w 354"/>
                <a:gd name="T67" fmla="*/ 28 h 28"/>
                <a:gd name="T68" fmla="*/ 96 w 354"/>
                <a:gd name="T69" fmla="*/ 14 h 28"/>
                <a:gd name="T70" fmla="*/ 110 w 354"/>
                <a:gd name="T71" fmla="*/ 0 h 28"/>
                <a:gd name="T72" fmla="*/ 88 w 354"/>
                <a:gd name="T73" fmla="*/ 0 h 28"/>
                <a:gd name="T74" fmla="*/ 72 w 354"/>
                <a:gd name="T75" fmla="*/ 0 h 28"/>
                <a:gd name="T76" fmla="*/ 80 w 354"/>
                <a:gd name="T77" fmla="*/ 17 h 28"/>
                <a:gd name="T78" fmla="*/ 80 w 354"/>
                <a:gd name="T79" fmla="*/ 8 h 28"/>
                <a:gd name="T80" fmla="*/ 37 w 354"/>
                <a:gd name="T81" fmla="*/ 28 h 28"/>
                <a:gd name="T82" fmla="*/ 59 w 354"/>
                <a:gd name="T83" fmla="*/ 28 h 28"/>
                <a:gd name="T84" fmla="*/ 33 w 354"/>
                <a:gd name="T85" fmla="*/ 28 h 28"/>
                <a:gd name="T86" fmla="*/ 41 w 354"/>
                <a:gd name="T87" fmla="*/ 16 h 28"/>
                <a:gd name="T88" fmla="*/ 31 w 354"/>
                <a:gd name="T89" fmla="*/ 0 h 28"/>
                <a:gd name="T90" fmla="*/ 15 w 354"/>
                <a:gd name="T91" fmla="*/ 0 h 28"/>
                <a:gd name="T92" fmla="*/ 0 w 354"/>
                <a:gd name="T93" fmla="*/ 0 h 28"/>
                <a:gd name="T94" fmla="*/ 17 w 354"/>
                <a:gd name="T95" fmla="*/ 5 h 28"/>
                <a:gd name="T96" fmla="*/ 35 w 354"/>
                <a:gd name="T9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28">
                  <a:moveTo>
                    <a:pt x="354" y="0"/>
                  </a:moveTo>
                  <a:cubicBezTo>
                    <a:pt x="350" y="0"/>
                    <a:pt x="350" y="0"/>
                    <a:pt x="350" y="0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28"/>
                    <a:pt x="340" y="28"/>
                    <a:pt x="340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lose/>
                  <a:moveTo>
                    <a:pt x="299" y="28"/>
                  </a:moveTo>
                  <a:cubicBezTo>
                    <a:pt x="302" y="28"/>
                    <a:pt x="302" y="28"/>
                    <a:pt x="302" y="28"/>
                  </a:cubicBezTo>
                  <a:cubicBezTo>
                    <a:pt x="302" y="5"/>
                    <a:pt x="302" y="5"/>
                    <a:pt x="302" y="5"/>
                  </a:cubicBezTo>
                  <a:cubicBezTo>
                    <a:pt x="302" y="5"/>
                    <a:pt x="302" y="5"/>
                    <a:pt x="302" y="5"/>
                  </a:cubicBezTo>
                  <a:cubicBezTo>
                    <a:pt x="311" y="28"/>
                    <a:pt x="311" y="28"/>
                    <a:pt x="311" y="28"/>
                  </a:cubicBezTo>
                  <a:cubicBezTo>
                    <a:pt x="314" y="28"/>
                    <a:pt x="314" y="28"/>
                    <a:pt x="314" y="28"/>
                  </a:cubicBezTo>
                  <a:cubicBezTo>
                    <a:pt x="323" y="5"/>
                    <a:pt x="323" y="5"/>
                    <a:pt x="323" y="5"/>
                  </a:cubicBezTo>
                  <a:cubicBezTo>
                    <a:pt x="323" y="5"/>
                    <a:pt x="323" y="5"/>
                    <a:pt x="323" y="5"/>
                  </a:cubicBezTo>
                  <a:cubicBezTo>
                    <a:pt x="323" y="28"/>
                    <a:pt x="323" y="28"/>
                    <a:pt x="323" y="28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13" y="23"/>
                    <a:pt x="313" y="23"/>
                    <a:pt x="313" y="2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28"/>
                    <a:pt x="299" y="28"/>
                    <a:pt x="299" y="28"/>
                  </a:cubicBezTo>
                  <a:cubicBezTo>
                    <a:pt x="299" y="28"/>
                    <a:pt x="299" y="28"/>
                    <a:pt x="299" y="28"/>
                  </a:cubicBezTo>
                  <a:close/>
                  <a:moveTo>
                    <a:pt x="276" y="28"/>
                  </a:moveTo>
                  <a:cubicBezTo>
                    <a:pt x="295" y="28"/>
                    <a:pt x="295" y="28"/>
                    <a:pt x="295" y="28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15"/>
                    <a:pt x="280" y="15"/>
                    <a:pt x="280" y="15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2"/>
                    <a:pt x="294" y="12"/>
                    <a:pt x="294" y="12"/>
                  </a:cubicBezTo>
                  <a:cubicBezTo>
                    <a:pt x="280" y="12"/>
                    <a:pt x="280" y="12"/>
                    <a:pt x="280" y="12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95" y="3"/>
                    <a:pt x="295" y="3"/>
                    <a:pt x="295" y="3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lose/>
                  <a:moveTo>
                    <a:pt x="249" y="28"/>
                  </a:moveTo>
                  <a:cubicBezTo>
                    <a:pt x="258" y="28"/>
                    <a:pt x="258" y="28"/>
                    <a:pt x="258" y="28"/>
                  </a:cubicBezTo>
                  <a:cubicBezTo>
                    <a:pt x="268" y="28"/>
                    <a:pt x="272" y="22"/>
                    <a:pt x="272" y="13"/>
                  </a:cubicBezTo>
                  <a:cubicBezTo>
                    <a:pt x="272" y="4"/>
                    <a:pt x="267" y="0"/>
                    <a:pt x="258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28"/>
                    <a:pt x="249" y="28"/>
                    <a:pt x="249" y="28"/>
                  </a:cubicBezTo>
                  <a:cubicBezTo>
                    <a:pt x="249" y="28"/>
                    <a:pt x="249" y="28"/>
                    <a:pt x="249" y="28"/>
                  </a:cubicBezTo>
                  <a:close/>
                  <a:moveTo>
                    <a:pt x="253" y="3"/>
                  </a:moveTo>
                  <a:cubicBezTo>
                    <a:pt x="259" y="3"/>
                    <a:pt x="259" y="3"/>
                    <a:pt x="259" y="3"/>
                  </a:cubicBezTo>
                  <a:cubicBezTo>
                    <a:pt x="265" y="3"/>
                    <a:pt x="268" y="7"/>
                    <a:pt x="268" y="14"/>
                  </a:cubicBezTo>
                  <a:cubicBezTo>
                    <a:pt x="268" y="24"/>
                    <a:pt x="261" y="25"/>
                    <a:pt x="259" y="25"/>
                  </a:cubicBezTo>
                  <a:cubicBezTo>
                    <a:pt x="253" y="25"/>
                    <a:pt x="253" y="25"/>
                    <a:pt x="253" y="25"/>
                  </a:cubicBezTo>
                  <a:cubicBezTo>
                    <a:pt x="253" y="3"/>
                    <a:pt x="253" y="3"/>
                    <a:pt x="253" y="3"/>
                  </a:cubicBezTo>
                  <a:cubicBezTo>
                    <a:pt x="253" y="3"/>
                    <a:pt x="253" y="3"/>
                    <a:pt x="253" y="3"/>
                  </a:cubicBezTo>
                  <a:close/>
                  <a:moveTo>
                    <a:pt x="221" y="28"/>
                  </a:moveTo>
                  <a:cubicBezTo>
                    <a:pt x="224" y="28"/>
                    <a:pt x="224" y="28"/>
                    <a:pt x="224" y="28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6" y="28"/>
                    <a:pt x="246" y="28"/>
                    <a:pt x="246" y="28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28"/>
                    <a:pt x="221" y="28"/>
                    <a:pt x="221" y="28"/>
                  </a:cubicBezTo>
                  <a:close/>
                  <a:moveTo>
                    <a:pt x="233" y="4"/>
                  </a:moveTo>
                  <a:cubicBezTo>
                    <a:pt x="233" y="4"/>
                    <a:pt x="233" y="4"/>
                    <a:pt x="233" y="4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3" y="4"/>
                    <a:pt x="233" y="4"/>
                    <a:pt x="233" y="4"/>
                  </a:cubicBezTo>
                  <a:cubicBezTo>
                    <a:pt x="233" y="4"/>
                    <a:pt x="233" y="4"/>
                    <a:pt x="233" y="4"/>
                  </a:cubicBezTo>
                  <a:close/>
                  <a:moveTo>
                    <a:pt x="220" y="8"/>
                  </a:moveTo>
                  <a:cubicBezTo>
                    <a:pt x="219" y="3"/>
                    <a:pt x="214" y="0"/>
                    <a:pt x="209" y="0"/>
                  </a:cubicBezTo>
                  <a:cubicBezTo>
                    <a:pt x="200" y="0"/>
                    <a:pt x="196" y="6"/>
                    <a:pt x="196" y="14"/>
                  </a:cubicBezTo>
                  <a:cubicBezTo>
                    <a:pt x="196" y="22"/>
                    <a:pt x="200" y="28"/>
                    <a:pt x="208" y="28"/>
                  </a:cubicBezTo>
                  <a:cubicBezTo>
                    <a:pt x="215" y="28"/>
                    <a:pt x="219" y="24"/>
                    <a:pt x="220" y="17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6" y="22"/>
                    <a:pt x="213" y="25"/>
                    <a:pt x="209" y="25"/>
                  </a:cubicBezTo>
                  <a:cubicBezTo>
                    <a:pt x="202" y="25"/>
                    <a:pt x="199" y="20"/>
                    <a:pt x="199" y="14"/>
                  </a:cubicBezTo>
                  <a:cubicBezTo>
                    <a:pt x="199" y="8"/>
                    <a:pt x="202" y="3"/>
                    <a:pt x="209" y="3"/>
                  </a:cubicBezTo>
                  <a:cubicBezTo>
                    <a:pt x="212" y="3"/>
                    <a:pt x="215" y="5"/>
                    <a:pt x="216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lose/>
                  <a:moveTo>
                    <a:pt x="170" y="28"/>
                  </a:moveTo>
                  <a:cubicBezTo>
                    <a:pt x="174" y="28"/>
                    <a:pt x="174" y="28"/>
                    <a:pt x="174" y="28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88" y="19"/>
                    <a:pt x="188" y="19"/>
                    <a:pt x="188" y="19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83" y="4"/>
                  </a:moveTo>
                  <a:cubicBezTo>
                    <a:pt x="183" y="4"/>
                    <a:pt x="183" y="4"/>
                    <a:pt x="183" y="4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3" y="4"/>
                    <a:pt x="183" y="4"/>
                    <a:pt x="183" y="4"/>
                  </a:cubicBezTo>
                  <a:close/>
                  <a:moveTo>
                    <a:pt x="140" y="13"/>
                  </a:moveTo>
                  <a:cubicBezTo>
                    <a:pt x="140" y="3"/>
                    <a:pt x="140" y="3"/>
                    <a:pt x="140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52" y="3"/>
                    <a:pt x="154" y="5"/>
                    <a:pt x="154" y="8"/>
                  </a:cubicBezTo>
                  <a:cubicBezTo>
                    <a:pt x="154" y="12"/>
                    <a:pt x="151" y="13"/>
                    <a:pt x="147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13"/>
                    <a:pt x="140" y="13"/>
                    <a:pt x="140" y="13"/>
                  </a:cubicBezTo>
                  <a:close/>
                  <a:moveTo>
                    <a:pt x="136" y="28"/>
                  </a:moveTo>
                  <a:cubicBezTo>
                    <a:pt x="140" y="28"/>
                    <a:pt x="140" y="28"/>
                    <a:pt x="140" y="2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52" y="16"/>
                    <a:pt x="153" y="18"/>
                    <a:pt x="153" y="21"/>
                  </a:cubicBezTo>
                  <a:cubicBezTo>
                    <a:pt x="154" y="24"/>
                    <a:pt x="153" y="27"/>
                    <a:pt x="154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6"/>
                    <a:pt x="157" y="23"/>
                    <a:pt x="157" y="20"/>
                  </a:cubicBezTo>
                  <a:cubicBezTo>
                    <a:pt x="156" y="17"/>
                    <a:pt x="156" y="15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6" y="13"/>
                    <a:pt x="157" y="11"/>
                    <a:pt x="157" y="7"/>
                  </a:cubicBezTo>
                  <a:cubicBezTo>
                    <a:pt x="157" y="3"/>
                    <a:pt x="154" y="0"/>
                    <a:pt x="14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lose/>
                  <a:moveTo>
                    <a:pt x="113" y="28"/>
                  </a:moveTo>
                  <a:cubicBezTo>
                    <a:pt x="132" y="28"/>
                    <a:pt x="132" y="28"/>
                    <a:pt x="132" y="28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lose/>
                  <a:moveTo>
                    <a:pt x="88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lose/>
                  <a:moveTo>
                    <a:pt x="83" y="8"/>
                  </a:moveTo>
                  <a:cubicBezTo>
                    <a:pt x="82" y="3"/>
                    <a:pt x="78" y="0"/>
                    <a:pt x="72" y="0"/>
                  </a:cubicBezTo>
                  <a:cubicBezTo>
                    <a:pt x="63" y="0"/>
                    <a:pt x="59" y="6"/>
                    <a:pt x="59" y="14"/>
                  </a:cubicBezTo>
                  <a:cubicBezTo>
                    <a:pt x="59" y="22"/>
                    <a:pt x="63" y="28"/>
                    <a:pt x="72" y="28"/>
                  </a:cubicBezTo>
                  <a:cubicBezTo>
                    <a:pt x="79" y="28"/>
                    <a:pt x="83" y="24"/>
                    <a:pt x="83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79" y="22"/>
                    <a:pt x="77" y="25"/>
                    <a:pt x="72" y="25"/>
                  </a:cubicBezTo>
                  <a:cubicBezTo>
                    <a:pt x="65" y="25"/>
                    <a:pt x="63" y="20"/>
                    <a:pt x="63" y="14"/>
                  </a:cubicBezTo>
                  <a:cubicBezTo>
                    <a:pt x="63" y="8"/>
                    <a:pt x="65" y="3"/>
                    <a:pt x="72" y="3"/>
                  </a:cubicBezTo>
                  <a:cubicBezTo>
                    <a:pt x="76" y="3"/>
                    <a:pt x="79" y="5"/>
                    <a:pt x="80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lose/>
                  <a:moveTo>
                    <a:pt x="33" y="28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lose/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lose/>
                  <a:moveTo>
                    <a:pt x="35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47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0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6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1544400"/>
            <a:ext cx="9388800" cy="5079600"/>
          </a:xfrm>
        </p:spPr>
        <p:txBody>
          <a:bodyPr lIns="108000" tIns="324000" rIns="108000"/>
          <a:lstStyle>
            <a:lvl1pPr marL="342900" indent="-342900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900" indent="-342900">
              <a:spcBef>
                <a:spcPts val="2000"/>
              </a:spcBef>
              <a:spcAft>
                <a:spcPts val="2000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3pPr>
            <a:lvl4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4pPr>
            <a:lvl5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5pPr>
            <a:lvl6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6pPr>
            <a:lvl7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7pPr>
            <a:lvl8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8pPr>
            <a:lvl9pPr marL="339725" indent="-339725">
              <a:spcBef>
                <a:spcPts val="2000"/>
              </a:spcBef>
              <a:spcAft>
                <a:spcPts val="2000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652462" y="1545133"/>
            <a:ext cx="0" cy="5077917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12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1544400"/>
            <a:ext cx="9388799" cy="5079600"/>
          </a:xfrm>
        </p:spPr>
        <p:txBody>
          <a:bodyPr lIns="108000" rIns="108000"/>
          <a:lstStyle>
            <a:lvl1pPr marL="342900" indent="-3429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000" indent="-34290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42000" indent="-339725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3pPr>
            <a:lvl4pPr marL="342000" indent="-3302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4pPr>
            <a:lvl5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5pPr>
            <a:lvl6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6pPr>
            <a:lvl7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7pPr>
            <a:lvl8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8pPr>
            <a:lvl9pPr marL="342000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652462" y="1545133"/>
            <a:ext cx="0" cy="5077917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600" y="1544638"/>
            <a:ext cx="93888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0"/>
            <a:ext cx="10699833" cy="7561045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1908" y="4862996"/>
            <a:ext cx="10711741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59" y="5029200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7781" cy="548640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CREATING TOMORROW`S SOLUTIONS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 bwMode="gray">
          <a:xfrm>
            <a:off x="641034" y="391034"/>
            <a:ext cx="1616655" cy="360000"/>
            <a:chOff x="4386264" y="3568700"/>
            <a:chExt cx="1917700" cy="427038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7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1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651600" y="1543050"/>
            <a:ext cx="9388800" cy="4345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7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Gerade Verbindung 15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888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400"/>
            <a:ext cx="4557600" cy="5025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3122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5349600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372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ey)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98399"/>
            <a:ext cx="4557600" cy="429023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399"/>
            <a:ext cx="4557600" cy="429023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42463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2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2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44100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30400" y="5859225"/>
            <a:ext cx="44100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1544638"/>
            <a:ext cx="4410000" cy="40248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40248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0" name="Gerade Verbindung 9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495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ey) with 2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2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98399"/>
            <a:ext cx="4557600" cy="3982463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3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800" y="1598399"/>
            <a:ext cx="4557600" cy="3982463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4557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482800" y="5859225"/>
            <a:ext cx="4557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5078413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0" y="1543050"/>
            <a:ext cx="2793600" cy="5079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5079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3697846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 userDrawn="1"/>
        </p:nvCxnSpPr>
        <p:spPr bwMode="gray">
          <a:xfrm>
            <a:off x="6995014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018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PPT_Titel6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29"/>
            <a:ext cx="10693400" cy="7560605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67803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think-cell Folie" r:id="rId5" imgW="6350000" imgH="6350000" progId="">
                  <p:embed/>
                </p:oleObj>
              </mc:Choice>
              <mc:Fallback>
                <p:oleObj name="think-cell Foli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ieren 22"/>
          <p:cNvGrpSpPr/>
          <p:nvPr userDrawn="1"/>
        </p:nvGrpSpPr>
        <p:grpSpPr bwMode="gray">
          <a:xfrm>
            <a:off x="-11908" y="4862999"/>
            <a:ext cx="10711742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5338"/>
              <a:endParaRPr lang="en-US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 defTabSz="995338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>
                <a:solidFill>
                  <a:srgbClr val="313131">
                    <a:lumMod val="65000"/>
                    <a:lumOff val="35000"/>
                  </a:srgb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61" y="5029202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8400" cy="5486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95338"/>
            <a:r>
              <a:rPr lang="en-US" sz="1400" dirty="0">
                <a:solidFill>
                  <a:srgbClr val="FFFFFF"/>
                </a:solidFill>
              </a:rPr>
              <a:t>CREATING TOMORROW`S SOLUTIONS</a:t>
            </a:r>
          </a:p>
        </p:txBody>
      </p:sp>
      <p:grpSp>
        <p:nvGrpSpPr>
          <p:cNvPr id="4" name="Gruppieren 11"/>
          <p:cNvGrpSpPr>
            <a:grpSpLocks noChangeAspect="1"/>
          </p:cNvGrpSpPr>
          <p:nvPr userDrawn="1"/>
        </p:nvGrpSpPr>
        <p:grpSpPr bwMode="gray">
          <a:xfrm>
            <a:off x="519116" y="391034"/>
            <a:ext cx="1616655" cy="360000"/>
            <a:chOff x="4386264" y="3568700"/>
            <a:chExt cx="1917700" cy="427038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50220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1747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  <p:sp>
        <p:nvSpPr>
          <p:cNvPr id="20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1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0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2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4345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3697846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 userDrawn="1"/>
        </p:nvCxnSpPr>
        <p:spPr bwMode="gray">
          <a:xfrm>
            <a:off x="6995014" y="1609725"/>
            <a:ext cx="0" cy="426561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886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ey)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42912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652463" y="6167001"/>
            <a:ext cx="9390062" cy="453183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7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with 3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949631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246800" y="5859225"/>
            <a:ext cx="27936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4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949632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5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246800" y="1543050"/>
            <a:ext cx="2793600" cy="402451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369784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 userDrawn="1"/>
        </p:nvCxnSpPr>
        <p:spPr bwMode="gray">
          <a:xfrm>
            <a:off x="699501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5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ey) with 3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2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2" hasCustomPrompt="1"/>
          </p:nvPr>
        </p:nvSpPr>
        <p:spPr bwMode="gray">
          <a:xfrm>
            <a:off x="3875831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3" hasCustomPrompt="1"/>
          </p:nvPr>
        </p:nvSpPr>
        <p:spPr bwMode="gray">
          <a:xfrm>
            <a:off x="7099200" y="1598400"/>
            <a:ext cx="2941200" cy="39816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2463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875831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099200" y="5859225"/>
            <a:ext cx="2941200" cy="760959"/>
          </a:xfrm>
          <a:ln>
            <a:solidFill>
              <a:schemeClr val="accent1"/>
            </a:solidFill>
          </a:ln>
        </p:spPr>
        <p:txBody>
          <a:bodyPr wrap="square" lIns="108000" tIns="72000" rIns="108000" bIns="72000" anchor="b" anchorCtr="0">
            <a:spAutoFit/>
          </a:bodyPr>
          <a:lstStyle>
            <a:lvl1pPr marL="28575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200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 bwMode="gray">
          <a:xfrm>
            <a:off x="651600" y="1543050"/>
            <a:ext cx="9388800" cy="2285995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 hasCustomPrompt="1"/>
          </p:nvPr>
        </p:nvSpPr>
        <p:spPr bwMode="gray">
          <a:xfrm>
            <a:off x="650875" y="4331288"/>
            <a:ext cx="93888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marL="666750" indent="0">
              <a:buNone/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2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(grey,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651599" y="1598397"/>
            <a:ext cx="93888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Inhaltsplatzhalter 6"/>
          <p:cNvSpPr>
            <a:spLocks noGrp="1"/>
          </p:cNvSpPr>
          <p:nvPr>
            <p:ph sz="quarter" idx="15" hasCustomPrompt="1"/>
          </p:nvPr>
        </p:nvSpPr>
        <p:spPr bwMode="gray">
          <a:xfrm>
            <a:off x="650875" y="4247999"/>
            <a:ext cx="93888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to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7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cxnSp>
        <p:nvCxnSpPr>
          <p:cNvPr id="13" name="Gerade Verbindung 12"/>
          <p:cNvCxnSpPr/>
          <p:nvPr userDrawn="1"/>
        </p:nvCxnSpPr>
        <p:spPr bwMode="gray">
          <a:xfrm>
            <a:off x="5349600" y="4397375"/>
            <a:ext cx="0" cy="221979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sz="quarter" idx="13" hasCustomPrompt="1"/>
          </p:nvPr>
        </p:nvSpPr>
        <p:spPr bwMode="gray">
          <a:xfrm>
            <a:off x="651600" y="1543050"/>
            <a:ext cx="9388475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5630400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 (grey, to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5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4" hasCustomPrompt="1"/>
          </p:nvPr>
        </p:nvSpPr>
        <p:spPr bwMode="gray">
          <a:xfrm>
            <a:off x="651599" y="1598399"/>
            <a:ext cx="93888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799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2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20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cxnSp>
        <p:nvCxnSpPr>
          <p:cNvPr id="5" name="Gerade Verbindung 4"/>
          <p:cNvCxnSpPr/>
          <p:nvPr userDrawn="1"/>
        </p:nvCxnSpPr>
        <p:spPr bwMode="gray">
          <a:xfrm>
            <a:off x="651600" y="4080830"/>
            <a:ext cx="93888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3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17" hasCustomPrompt="1"/>
          </p:nvPr>
        </p:nvSpPr>
        <p:spPr bwMode="gray">
          <a:xfrm>
            <a:off x="5630400" y="4331288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sz="quarter" idx="18" hasCustomPrompt="1"/>
          </p:nvPr>
        </p:nvSpPr>
        <p:spPr bwMode="gray">
          <a:xfrm>
            <a:off x="652463" y="1544400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19" hasCustomPrompt="1"/>
          </p:nvPr>
        </p:nvSpPr>
        <p:spPr bwMode="gray">
          <a:xfrm>
            <a:off x="5630400" y="1544400"/>
            <a:ext cx="4410000" cy="2286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0" name="Gerade Verbindung 19"/>
          <p:cNvCxnSpPr/>
          <p:nvPr userDrawn="1"/>
        </p:nvCxnSpPr>
        <p:spPr bwMode="gray">
          <a:xfrm>
            <a:off x="5346431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54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PPT_Titel4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29"/>
            <a:ext cx="10693400" cy="7560605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76555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think-cell Folie" r:id="rId5" imgW="6350000" imgH="6350000" progId="">
                  <p:embed/>
                </p:oleObj>
              </mc:Choice>
              <mc:Fallback>
                <p:oleObj name="think-cell Foli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ieren 22"/>
          <p:cNvGrpSpPr/>
          <p:nvPr userDrawn="1"/>
        </p:nvGrpSpPr>
        <p:grpSpPr bwMode="gray">
          <a:xfrm>
            <a:off x="-11908" y="4862999"/>
            <a:ext cx="10711742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5338"/>
              <a:endParaRPr lang="en-US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 defTabSz="995338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>
                <a:solidFill>
                  <a:srgbClr val="313131">
                    <a:lumMod val="65000"/>
                    <a:lumOff val="35000"/>
                  </a:srgb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61" y="5029202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8400" cy="5486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95338"/>
            <a:r>
              <a:rPr lang="en-US" sz="1400" dirty="0">
                <a:solidFill>
                  <a:srgbClr val="FFFFFF"/>
                </a:solidFill>
              </a:rPr>
              <a:t>CREATING TOMORROW`S SOLUTIONS</a:t>
            </a:r>
          </a:p>
        </p:txBody>
      </p:sp>
      <p:grpSp>
        <p:nvGrpSpPr>
          <p:cNvPr id="4" name="Gruppieren 11"/>
          <p:cNvGrpSpPr>
            <a:grpSpLocks noChangeAspect="1"/>
          </p:cNvGrpSpPr>
          <p:nvPr userDrawn="1"/>
        </p:nvGrpSpPr>
        <p:grpSpPr bwMode="gray">
          <a:xfrm>
            <a:off x="519116" y="391034"/>
            <a:ext cx="1616655" cy="360000"/>
            <a:chOff x="4386264" y="3568700"/>
            <a:chExt cx="1917700" cy="427038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5338"/>
              <a:endParaRPr lang="en-US" dirty="0">
                <a:solidFill>
                  <a:srgbClr val="31313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6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7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652462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482799" y="4247999"/>
            <a:ext cx="4557600" cy="2376001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Inhaltsplatzhalter 10"/>
          <p:cNvSpPr>
            <a:spLocks noGrp="1"/>
          </p:cNvSpPr>
          <p:nvPr>
            <p:ph sz="quarter" idx="15" hasCustomPrompt="1"/>
          </p:nvPr>
        </p:nvSpPr>
        <p:spPr bwMode="gray">
          <a:xfrm>
            <a:off x="5482799" y="1598399"/>
            <a:ext cx="45576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6" hasCustomPrompt="1"/>
          </p:nvPr>
        </p:nvSpPr>
        <p:spPr bwMode="gray">
          <a:xfrm>
            <a:off x="651599" y="1598399"/>
            <a:ext cx="4557600" cy="2375999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5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1601788"/>
            <a:ext cx="44100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509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5630400" y="1544638"/>
            <a:ext cx="4410000" cy="508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22"/>
          </p:nvPr>
        </p:nvSpPr>
        <p:spPr bwMode="gray">
          <a:xfrm>
            <a:off x="652462" y="4266000"/>
            <a:ext cx="4410000" cy="23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1601789"/>
            <a:ext cx="4410000" cy="23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10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1" y="1601788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2"/>
          </p:nvPr>
        </p:nvSpPr>
        <p:spPr bwMode="gray">
          <a:xfrm>
            <a:off x="3950061" y="1601260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7247662" y="1600732"/>
            <a:ext cx="2793600" cy="50196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 bwMode="gray">
          <a:xfrm>
            <a:off x="369784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 userDrawn="1"/>
        </p:nvCxnSpPr>
        <p:spPr bwMode="gray">
          <a:xfrm>
            <a:off x="6995017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62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652461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37" name="Bildplatzhalter 3"/>
          <p:cNvSpPr>
            <a:spLocks noGrp="1"/>
          </p:cNvSpPr>
          <p:nvPr>
            <p:ph type="pic" sz="quarter" idx="24"/>
          </p:nvPr>
        </p:nvSpPr>
        <p:spPr bwMode="gray">
          <a:xfrm>
            <a:off x="3949630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38" name="Bildplatzhalter 3"/>
          <p:cNvSpPr>
            <a:spLocks noGrp="1"/>
          </p:cNvSpPr>
          <p:nvPr>
            <p:ph type="pic" sz="quarter" idx="25"/>
          </p:nvPr>
        </p:nvSpPr>
        <p:spPr bwMode="gray">
          <a:xfrm>
            <a:off x="7246800" y="2243137"/>
            <a:ext cx="2793600" cy="174206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/>
          </p:nvPr>
        </p:nvSpPr>
        <p:spPr bwMode="gray">
          <a:xfrm>
            <a:off x="652461" y="1544638"/>
            <a:ext cx="2793600" cy="63976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8"/>
          </p:nvPr>
        </p:nvSpPr>
        <p:spPr bwMode="gray">
          <a:xfrm>
            <a:off x="3949630" y="1544638"/>
            <a:ext cx="2793600" cy="639762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9"/>
          </p:nvPr>
        </p:nvSpPr>
        <p:spPr bwMode="gray">
          <a:xfrm>
            <a:off x="7246800" y="1544638"/>
            <a:ext cx="27936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652461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3697846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 userDrawn="1"/>
        </p:nvCxnSpPr>
        <p:spPr bwMode="gray">
          <a:xfrm>
            <a:off x="6995014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3949630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quarter" idx="31" hasCustomPrompt="1"/>
          </p:nvPr>
        </p:nvSpPr>
        <p:spPr bwMode="gray">
          <a:xfrm>
            <a:off x="7246800" y="3984625"/>
            <a:ext cx="27936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5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28"/>
          </p:nvPr>
        </p:nvSpPr>
        <p:spPr bwMode="gray">
          <a:xfrm>
            <a:off x="650875" y="6624638"/>
            <a:ext cx="9391650" cy="290512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900" indent="-342900" algn="r" defTabSz="104305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900" lvl="0" indent="-342900" algn="r" defTabSz="1043056" eaLnBrk="0" fontAlgn="auto" hangingPunct="0">
              <a:spcBef>
                <a:spcPts val="0"/>
              </a:spcBef>
              <a:spcAft>
                <a:spcPts val="0"/>
              </a:spcAft>
              <a:tabLst>
                <a:tab pos="187325" algn="l"/>
              </a:tabLst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51600" y="194400"/>
            <a:ext cx="9388800" cy="79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1"/>
          </p:nvPr>
        </p:nvSpPr>
        <p:spPr bwMode="gray">
          <a:xfrm>
            <a:off x="652463" y="2243136"/>
            <a:ext cx="4410000" cy="174126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4"/>
          </p:nvPr>
        </p:nvSpPr>
        <p:spPr bwMode="gray">
          <a:xfrm>
            <a:off x="5630400" y="2243144"/>
            <a:ext cx="4410000" cy="174148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6"/>
          </p:nvPr>
        </p:nvSpPr>
        <p:spPr bwMode="gray">
          <a:xfrm>
            <a:off x="652463" y="1543050"/>
            <a:ext cx="44100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7"/>
          </p:nvPr>
        </p:nvSpPr>
        <p:spPr bwMode="gray">
          <a:xfrm>
            <a:off x="5630400" y="1543050"/>
            <a:ext cx="4410000" cy="641350"/>
          </a:xfrm>
        </p:spPr>
        <p:txBody>
          <a:bodyPr/>
          <a:lstStyle/>
          <a:p>
            <a:pPr lvl="0"/>
            <a:endParaRPr lang="en-US" dirty="0" smtClean="0"/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5349600" y="1609725"/>
            <a:ext cx="0" cy="500957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nhaltsplatzhalter 2"/>
          <p:cNvSpPr>
            <a:spLocks noGrp="1"/>
          </p:cNvSpPr>
          <p:nvPr>
            <p:ph sz="quarter" idx="29" hasCustomPrompt="1"/>
          </p:nvPr>
        </p:nvSpPr>
        <p:spPr bwMode="gray">
          <a:xfrm>
            <a:off x="652461" y="3984625"/>
            <a:ext cx="44100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5630400" y="3984625"/>
            <a:ext cx="4410000" cy="2638800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600" indent="-228600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263" indent="-22066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575" indent="-214313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525" indent="-228600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938" indent="-227013">
              <a:defRPr/>
            </a:lvl6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8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651600" y="1544638"/>
            <a:ext cx="9388800" cy="5080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-1"/>
            <a:ext cx="10703009" cy="7546181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1908" y="4862996"/>
            <a:ext cx="10711741" cy="2698267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630259" y="5029200"/>
            <a:ext cx="9424966" cy="1298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630259" y="6519672"/>
            <a:ext cx="6548400" cy="5486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6253436" y="462699"/>
            <a:ext cx="37915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CREATING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TOMORROW`S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SOLUTIONS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2" name="Gruppieren 11"/>
          <p:cNvGrpSpPr>
            <a:grpSpLocks noChangeAspect="1"/>
          </p:cNvGrpSpPr>
          <p:nvPr userDrawn="1"/>
        </p:nvGrpSpPr>
        <p:grpSpPr bwMode="gray">
          <a:xfrm>
            <a:off x="629476" y="391034"/>
            <a:ext cx="1616655" cy="360000"/>
            <a:chOff x="4386264" y="3568700"/>
            <a:chExt cx="1917700" cy="427038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4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52463" y="1544400"/>
            <a:ext cx="9390062" cy="507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endParaRPr lang="en-US" dirty="0" smtClean="0"/>
          </a:p>
          <a:p>
            <a:pPr lvl="0"/>
            <a:endParaRPr lang="en-US" noProof="0" dirty="0" smtClean="0"/>
          </a:p>
        </p:txBody>
      </p:sp>
      <p:cxnSp>
        <p:nvCxnSpPr>
          <p:cNvPr id="42" name="Gerade Verbindung 17"/>
          <p:cNvCxnSpPr/>
          <p:nvPr/>
        </p:nvCxnSpPr>
        <p:spPr bwMode="gray">
          <a:xfrm>
            <a:off x="0" y="1233283"/>
            <a:ext cx="106934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elplatzhalter 47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cxnSp>
        <p:nvCxnSpPr>
          <p:cNvPr id="13" name="Gerade Verbindung 12"/>
          <p:cNvCxnSpPr/>
          <p:nvPr/>
        </p:nvCxnSpPr>
        <p:spPr bwMode="gray">
          <a:xfrm>
            <a:off x="0" y="6910678"/>
            <a:ext cx="10693400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7500" y="6802678"/>
            <a:ext cx="10058399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 bwMode="gray">
          <a:xfrm flipV="1">
            <a:off x="650082" y="-11129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 bwMode="gray">
          <a:xfrm>
            <a:off x="-144524" y="150682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6,03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 bwMode="gray">
          <a:xfrm rot="16200000" flipV="1">
            <a:off x="-58824" y="1561094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gray">
          <a:xfrm>
            <a:off x="704411" y="-9237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13,04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 bwMode="gray">
          <a:xfrm flipV="1">
            <a:off x="10041660" y="-111298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 bwMode="gray">
          <a:xfrm>
            <a:off x="10095989" y="-923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13,04</a:t>
            </a:r>
            <a:endParaRPr lang="en-US" sz="400" dirty="0">
              <a:solidFill>
                <a:schemeClr val="bg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 bwMode="gray">
          <a:xfrm>
            <a:off x="10718738" y="150374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6,03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 bwMode="gray">
          <a:xfrm rot="5400000" flipH="1" flipV="1">
            <a:off x="10757830" y="15588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 bwMode="gray">
          <a:xfrm>
            <a:off x="10718738" y="65162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7,90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 bwMode="gray">
          <a:xfrm rot="5400000" flipH="1" flipV="1">
            <a:off x="10757830" y="6571422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 bwMode="gray">
          <a:xfrm>
            <a:off x="-144523" y="65162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7,90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gray">
          <a:xfrm rot="16200000" flipV="1">
            <a:off x="-58823" y="6570236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2"/>
          <p:cNvSpPr txBox="1">
            <a:spLocks/>
          </p:cNvSpPr>
          <p:nvPr/>
        </p:nvSpPr>
        <p:spPr bwMode="gray">
          <a:xfrm>
            <a:off x="1771179" y="7140330"/>
            <a:ext cx="4488305" cy="2163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schemeClr val="tx1"/>
                </a:solidFill>
              </a:rPr>
              <a:t>BELSIL® in Hair Care</a:t>
            </a:r>
          </a:p>
          <a:p>
            <a:pPr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schemeClr val="tx1"/>
                </a:solidFill>
              </a:rPr>
              <a:t>Dr. G. Beer, 2018</a:t>
            </a:r>
          </a:p>
        </p:txBody>
      </p:sp>
      <p:grpSp>
        <p:nvGrpSpPr>
          <p:cNvPr id="40" name="Gruppieren 39"/>
          <p:cNvGrpSpPr>
            <a:grpSpLocks noChangeAspect="1"/>
          </p:cNvGrpSpPr>
          <p:nvPr/>
        </p:nvGrpSpPr>
        <p:grpSpPr bwMode="gray">
          <a:xfrm>
            <a:off x="642138" y="7130825"/>
            <a:ext cx="969992" cy="216000"/>
            <a:chOff x="4386264" y="3568700"/>
            <a:chExt cx="1917700" cy="427038"/>
          </a:xfrm>
        </p:grpSpPr>
        <p:sp>
          <p:nvSpPr>
            <p:cNvPr id="41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gray">
            <a:xfrm>
              <a:off x="4413252" y="3595688"/>
              <a:ext cx="1863725" cy="374651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Textfeld 4"/>
          <p:cNvSpPr txBox="1"/>
          <p:nvPr/>
        </p:nvSpPr>
        <p:spPr bwMode="gray">
          <a:xfrm>
            <a:off x="9227127" y="7035800"/>
            <a:ext cx="815398" cy="4254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9947F7F-F7C7-4032-9C31-14581D45EA0C}" type="slidenum">
              <a:rPr lang="en-US" sz="1100" b="1" smtClean="0">
                <a:solidFill>
                  <a:schemeClr val="tx1"/>
                </a:solidFill>
              </a:rPr>
              <a:pPr algn="r"/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54" y="7153460"/>
            <a:ext cx="187200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3" r:id="rId2"/>
    <p:sldLayoutId id="2147483874" r:id="rId3"/>
    <p:sldLayoutId id="2147483886" r:id="rId4"/>
    <p:sldLayoutId id="2147483885" r:id="rId5"/>
    <p:sldLayoutId id="2147483746" r:id="rId6"/>
    <p:sldLayoutId id="2147483914" r:id="rId7"/>
    <p:sldLayoutId id="2147483912" r:id="rId8"/>
    <p:sldLayoutId id="2147483747" r:id="rId9"/>
    <p:sldLayoutId id="2147483915" r:id="rId10"/>
    <p:sldLayoutId id="2147483917" r:id="rId11"/>
    <p:sldLayoutId id="2147483919" r:id="rId12"/>
    <p:sldLayoutId id="2147483920" r:id="rId13"/>
    <p:sldLayoutId id="2147483921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900" r:id="rId23"/>
    <p:sldLayoutId id="2147483902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4" r:id="rId52"/>
    <p:sldLayoutId id="2147483785" r:id="rId53"/>
    <p:sldLayoutId id="2147483906" r:id="rId54"/>
    <p:sldLayoutId id="2147483923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95690" rtl="0" eaLnBrk="1" latinLnBrk="0" hangingPunct="1">
        <a:spcBef>
          <a:spcPct val="0"/>
        </a:spcBef>
        <a:buNone/>
        <a:defRPr lang="de-DE" sz="2400" b="1" kern="1200" cap="none" baseline="0" smtClean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95690" rtl="0" eaLnBrk="1" latinLnBrk="0" hangingPunct="1">
        <a:spcBef>
          <a:spcPts val="800"/>
        </a:spcBef>
        <a:spcAft>
          <a:spcPts val="800"/>
        </a:spcAft>
        <a:buFont typeface="Arial" pitchFamily="34" charset="0"/>
        <a:buNone/>
        <a:defRPr sz="2000" b="1" kern="1200" baseline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95690" rtl="0" eaLnBrk="1" latinLnBrk="0" hangingPunct="1">
        <a:spcBef>
          <a:spcPts val="800"/>
        </a:spcBef>
        <a:spcAft>
          <a:spcPts val="600"/>
        </a:spcAft>
        <a:buClr>
          <a:schemeClr val="accent1"/>
        </a:buClr>
        <a:buFont typeface="Wingdings 3" pitchFamily="18" charset="2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25425" indent="-225425" algn="l" defTabSz="99569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44500" indent="-215900" algn="l" defTabSz="80645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58813" indent="-21113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52463" y="1544400"/>
            <a:ext cx="9390062" cy="507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Slide Master Format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endParaRPr lang="en-US" dirty="0" smtClean="0"/>
          </a:p>
          <a:p>
            <a:pPr lvl="0"/>
            <a:endParaRPr lang="en-US" noProof="0" dirty="0" smtClean="0"/>
          </a:p>
        </p:txBody>
      </p:sp>
      <p:cxnSp>
        <p:nvCxnSpPr>
          <p:cNvPr id="42" name="Gerade Verbindung 17"/>
          <p:cNvCxnSpPr/>
          <p:nvPr/>
        </p:nvCxnSpPr>
        <p:spPr bwMode="gray">
          <a:xfrm>
            <a:off x="0" y="1233283"/>
            <a:ext cx="106934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elplatzhalter 47"/>
          <p:cNvSpPr>
            <a:spLocks noGrp="1"/>
          </p:cNvSpPr>
          <p:nvPr>
            <p:ph type="title"/>
          </p:nvPr>
        </p:nvSpPr>
        <p:spPr bwMode="gray">
          <a:xfrm>
            <a:off x="652462" y="194400"/>
            <a:ext cx="9390063" cy="799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cxnSp>
        <p:nvCxnSpPr>
          <p:cNvPr id="13" name="Gerade Verbindung 12"/>
          <p:cNvCxnSpPr/>
          <p:nvPr/>
        </p:nvCxnSpPr>
        <p:spPr bwMode="gray">
          <a:xfrm>
            <a:off x="0" y="6910678"/>
            <a:ext cx="10693400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7500" y="6802678"/>
            <a:ext cx="10058399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 bwMode="gray">
          <a:xfrm flipV="1">
            <a:off x="650082" y="-11129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 bwMode="gray">
          <a:xfrm>
            <a:off x="-144524" y="150682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6,03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 bwMode="gray">
          <a:xfrm rot="16200000" flipV="1">
            <a:off x="-58824" y="1561094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gray">
          <a:xfrm>
            <a:off x="704411" y="-9237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13,04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 bwMode="gray">
          <a:xfrm flipV="1">
            <a:off x="10041660" y="-111298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 bwMode="gray">
          <a:xfrm>
            <a:off x="10095989" y="-923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13,04</a:t>
            </a:r>
            <a:endParaRPr lang="en-US" sz="400" dirty="0">
              <a:solidFill>
                <a:schemeClr val="bg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 bwMode="gray">
          <a:xfrm>
            <a:off x="10718738" y="150374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6,03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 bwMode="gray">
          <a:xfrm rot="5400000" flipH="1" flipV="1">
            <a:off x="10757830" y="15588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 bwMode="gray">
          <a:xfrm>
            <a:off x="10718738" y="65162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7,90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 bwMode="gray">
          <a:xfrm rot="5400000" flipH="1" flipV="1">
            <a:off x="10757830" y="6571422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 bwMode="gray">
          <a:xfrm>
            <a:off x="-144523" y="651628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7,90</a:t>
            </a:r>
            <a:endParaRPr lang="en-US" sz="400" dirty="0">
              <a:solidFill>
                <a:schemeClr val="bg2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gray">
          <a:xfrm rot="16200000" flipV="1">
            <a:off x="-58823" y="6570236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2"/>
          <p:cNvSpPr txBox="1">
            <a:spLocks/>
          </p:cNvSpPr>
          <p:nvPr/>
        </p:nvSpPr>
        <p:spPr bwMode="gray">
          <a:xfrm>
            <a:off x="1771179" y="7140330"/>
            <a:ext cx="4488305" cy="2163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schemeClr val="tx1"/>
                </a:solidFill>
              </a:rPr>
              <a:t>Title of the presentation</a:t>
            </a:r>
          </a:p>
          <a:p>
            <a:pPr>
              <a:lnSpc>
                <a:spcPts val="1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schemeClr val="tx1"/>
                </a:solidFill>
              </a:rPr>
              <a:t>Date</a:t>
            </a:r>
          </a:p>
        </p:txBody>
      </p:sp>
      <p:grpSp>
        <p:nvGrpSpPr>
          <p:cNvPr id="40" name="Gruppieren 39"/>
          <p:cNvGrpSpPr>
            <a:grpSpLocks noChangeAspect="1"/>
          </p:cNvGrpSpPr>
          <p:nvPr/>
        </p:nvGrpSpPr>
        <p:grpSpPr bwMode="gray">
          <a:xfrm>
            <a:off x="651663" y="7130825"/>
            <a:ext cx="969992" cy="216000"/>
            <a:chOff x="4386264" y="3568700"/>
            <a:chExt cx="1917700" cy="427038"/>
          </a:xfrm>
        </p:grpSpPr>
        <p:sp>
          <p:nvSpPr>
            <p:cNvPr id="41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gray">
            <a:xfrm>
              <a:off x="4413252" y="3595688"/>
              <a:ext cx="1863725" cy="374651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Textfeld 4"/>
          <p:cNvSpPr txBox="1"/>
          <p:nvPr/>
        </p:nvSpPr>
        <p:spPr bwMode="gray">
          <a:xfrm>
            <a:off x="9227127" y="7035800"/>
            <a:ext cx="815398" cy="4254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9947F7F-F7C7-4032-9C31-14581D45EA0C}" type="slidenum">
              <a:rPr lang="en-US" sz="1100" b="1" smtClean="0">
                <a:solidFill>
                  <a:schemeClr val="tx1"/>
                </a:solidFill>
              </a:rPr>
              <a:pPr algn="r"/>
              <a:t>‹#›</a:t>
            </a:fld>
            <a:r>
              <a:rPr lang="en-US" sz="1100" b="1" dirty="0" smtClean="0">
                <a:solidFill>
                  <a:schemeClr val="tx1"/>
                </a:solidFill>
              </a:rPr>
              <a:t> of xx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6" name="Gruppieren 15"/>
          <p:cNvGrpSpPr/>
          <p:nvPr/>
        </p:nvGrpSpPr>
        <p:grpSpPr bwMode="gray">
          <a:xfrm>
            <a:off x="7779977" y="7146131"/>
            <a:ext cx="1377950" cy="204788"/>
            <a:chOff x="4659313" y="3679825"/>
            <a:chExt cx="1377950" cy="204788"/>
          </a:xfrm>
        </p:grpSpPr>
        <p:sp>
          <p:nvSpPr>
            <p:cNvPr id="27" name="Freeform 18"/>
            <p:cNvSpPr>
              <a:spLocks/>
            </p:cNvSpPr>
            <p:nvPr userDrawn="1"/>
          </p:nvSpPr>
          <p:spPr bwMode="gray">
            <a:xfrm>
              <a:off x="5170488" y="3679825"/>
              <a:ext cx="866775" cy="204788"/>
            </a:xfrm>
            <a:custGeom>
              <a:avLst/>
              <a:gdLst>
                <a:gd name="T0" fmla="*/ 231 w 231"/>
                <a:gd name="T1" fmla="*/ 48 h 55"/>
                <a:gd name="T2" fmla="*/ 231 w 231"/>
                <a:gd name="T3" fmla="*/ 7 h 55"/>
                <a:gd name="T4" fmla="*/ 224 w 231"/>
                <a:gd name="T5" fmla="*/ 0 h 55"/>
                <a:gd name="T6" fmla="*/ 0 w 231"/>
                <a:gd name="T7" fmla="*/ 0 h 55"/>
                <a:gd name="T8" fmla="*/ 0 w 231"/>
                <a:gd name="T9" fmla="*/ 4 h 55"/>
                <a:gd name="T10" fmla="*/ 224 w 231"/>
                <a:gd name="T11" fmla="*/ 4 h 55"/>
                <a:gd name="T12" fmla="*/ 228 w 231"/>
                <a:gd name="T13" fmla="*/ 7 h 55"/>
                <a:gd name="T14" fmla="*/ 228 w 231"/>
                <a:gd name="T15" fmla="*/ 48 h 55"/>
                <a:gd name="T16" fmla="*/ 224 w 231"/>
                <a:gd name="T17" fmla="*/ 51 h 55"/>
                <a:gd name="T18" fmla="*/ 0 w 231"/>
                <a:gd name="T19" fmla="*/ 51 h 55"/>
                <a:gd name="T20" fmla="*/ 0 w 231"/>
                <a:gd name="T21" fmla="*/ 55 h 55"/>
                <a:gd name="T22" fmla="*/ 224 w 231"/>
                <a:gd name="T23" fmla="*/ 55 h 55"/>
                <a:gd name="T24" fmla="*/ 231 w 231"/>
                <a:gd name="T25" fmla="*/ 48 h 55"/>
                <a:gd name="T26" fmla="*/ 231 w 231"/>
                <a:gd name="T27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55">
                  <a:moveTo>
                    <a:pt x="231" y="48"/>
                  </a:moveTo>
                  <a:cubicBezTo>
                    <a:pt x="231" y="7"/>
                    <a:pt x="231" y="7"/>
                    <a:pt x="231" y="7"/>
                  </a:cubicBezTo>
                  <a:cubicBezTo>
                    <a:pt x="231" y="3"/>
                    <a:pt x="228" y="0"/>
                    <a:pt x="2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4" y="4"/>
                    <a:pt x="224" y="4"/>
                    <a:pt x="224" y="4"/>
                  </a:cubicBezTo>
                  <a:cubicBezTo>
                    <a:pt x="226" y="4"/>
                    <a:pt x="228" y="5"/>
                    <a:pt x="228" y="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50"/>
                    <a:pt x="226" y="51"/>
                    <a:pt x="224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4" y="55"/>
                    <a:pt x="224" y="55"/>
                    <a:pt x="224" y="55"/>
                  </a:cubicBezTo>
                  <a:cubicBezTo>
                    <a:pt x="228" y="55"/>
                    <a:pt x="231" y="52"/>
                    <a:pt x="231" y="48"/>
                  </a:cubicBezTo>
                  <a:cubicBezTo>
                    <a:pt x="231" y="48"/>
                    <a:pt x="231" y="48"/>
                    <a:pt x="231" y="48"/>
                  </a:cubicBezTo>
                  <a:close/>
                </a:path>
              </a:pathLst>
            </a:custGeom>
            <a:solidFill>
              <a:srgbClr val="47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 noEditPoints="1"/>
            </p:cNvSpPr>
            <p:nvPr userDrawn="1"/>
          </p:nvSpPr>
          <p:spPr bwMode="gray">
            <a:xfrm>
              <a:off x="4659313" y="3732213"/>
              <a:ext cx="1328738" cy="104775"/>
            </a:xfrm>
            <a:custGeom>
              <a:avLst/>
              <a:gdLst>
                <a:gd name="T0" fmla="*/ 334 w 354"/>
                <a:gd name="T1" fmla="*/ 0 h 28"/>
                <a:gd name="T2" fmla="*/ 343 w 354"/>
                <a:gd name="T3" fmla="*/ 28 h 28"/>
                <a:gd name="T4" fmla="*/ 299 w 354"/>
                <a:gd name="T5" fmla="*/ 28 h 28"/>
                <a:gd name="T6" fmla="*/ 311 w 354"/>
                <a:gd name="T7" fmla="*/ 28 h 28"/>
                <a:gd name="T8" fmla="*/ 323 w 354"/>
                <a:gd name="T9" fmla="*/ 28 h 28"/>
                <a:gd name="T10" fmla="*/ 313 w 354"/>
                <a:gd name="T11" fmla="*/ 23 h 28"/>
                <a:gd name="T12" fmla="*/ 299 w 354"/>
                <a:gd name="T13" fmla="*/ 28 h 28"/>
                <a:gd name="T14" fmla="*/ 280 w 354"/>
                <a:gd name="T15" fmla="*/ 25 h 28"/>
                <a:gd name="T16" fmla="*/ 280 w 354"/>
                <a:gd name="T17" fmla="*/ 12 h 28"/>
                <a:gd name="T18" fmla="*/ 276 w 354"/>
                <a:gd name="T19" fmla="*/ 0 h 28"/>
                <a:gd name="T20" fmla="*/ 258 w 354"/>
                <a:gd name="T21" fmla="*/ 28 h 28"/>
                <a:gd name="T22" fmla="*/ 249 w 354"/>
                <a:gd name="T23" fmla="*/ 28 h 28"/>
                <a:gd name="T24" fmla="*/ 268 w 354"/>
                <a:gd name="T25" fmla="*/ 14 h 28"/>
                <a:gd name="T26" fmla="*/ 253 w 354"/>
                <a:gd name="T27" fmla="*/ 3 h 28"/>
                <a:gd name="T28" fmla="*/ 239 w 354"/>
                <a:gd name="T29" fmla="*/ 19 h 28"/>
                <a:gd name="T30" fmla="*/ 231 w 354"/>
                <a:gd name="T31" fmla="*/ 0 h 28"/>
                <a:gd name="T32" fmla="*/ 233 w 354"/>
                <a:gd name="T33" fmla="*/ 4 h 28"/>
                <a:gd name="T34" fmla="*/ 233 w 354"/>
                <a:gd name="T35" fmla="*/ 4 h 28"/>
                <a:gd name="T36" fmla="*/ 208 w 354"/>
                <a:gd name="T37" fmla="*/ 28 h 28"/>
                <a:gd name="T38" fmla="*/ 199 w 354"/>
                <a:gd name="T39" fmla="*/ 14 h 28"/>
                <a:gd name="T40" fmla="*/ 220 w 354"/>
                <a:gd name="T41" fmla="*/ 8 h 28"/>
                <a:gd name="T42" fmla="*/ 188 w 354"/>
                <a:gd name="T43" fmla="*/ 19 h 28"/>
                <a:gd name="T44" fmla="*/ 181 w 354"/>
                <a:gd name="T45" fmla="*/ 0 h 28"/>
                <a:gd name="T46" fmla="*/ 183 w 354"/>
                <a:gd name="T47" fmla="*/ 4 h 28"/>
                <a:gd name="T48" fmla="*/ 183 w 354"/>
                <a:gd name="T49" fmla="*/ 4 h 28"/>
                <a:gd name="T50" fmla="*/ 154 w 354"/>
                <a:gd name="T51" fmla="*/ 8 h 28"/>
                <a:gd name="T52" fmla="*/ 136 w 354"/>
                <a:gd name="T53" fmla="*/ 28 h 28"/>
                <a:gd name="T54" fmla="*/ 153 w 354"/>
                <a:gd name="T55" fmla="*/ 21 h 28"/>
                <a:gd name="T56" fmla="*/ 153 w 354"/>
                <a:gd name="T57" fmla="*/ 14 h 28"/>
                <a:gd name="T58" fmla="*/ 136 w 354"/>
                <a:gd name="T59" fmla="*/ 0 h 28"/>
                <a:gd name="T60" fmla="*/ 132 w 354"/>
                <a:gd name="T61" fmla="*/ 28 h 28"/>
                <a:gd name="T62" fmla="*/ 131 w 354"/>
                <a:gd name="T63" fmla="*/ 15 h 28"/>
                <a:gd name="T64" fmla="*/ 132 w 354"/>
                <a:gd name="T65" fmla="*/ 3 h 28"/>
                <a:gd name="T66" fmla="*/ 113 w 354"/>
                <a:gd name="T67" fmla="*/ 28 h 28"/>
                <a:gd name="T68" fmla="*/ 96 w 354"/>
                <a:gd name="T69" fmla="*/ 14 h 28"/>
                <a:gd name="T70" fmla="*/ 110 w 354"/>
                <a:gd name="T71" fmla="*/ 0 h 28"/>
                <a:gd name="T72" fmla="*/ 88 w 354"/>
                <a:gd name="T73" fmla="*/ 0 h 28"/>
                <a:gd name="T74" fmla="*/ 72 w 354"/>
                <a:gd name="T75" fmla="*/ 0 h 28"/>
                <a:gd name="T76" fmla="*/ 80 w 354"/>
                <a:gd name="T77" fmla="*/ 17 h 28"/>
                <a:gd name="T78" fmla="*/ 80 w 354"/>
                <a:gd name="T79" fmla="*/ 8 h 28"/>
                <a:gd name="T80" fmla="*/ 37 w 354"/>
                <a:gd name="T81" fmla="*/ 28 h 28"/>
                <a:gd name="T82" fmla="*/ 59 w 354"/>
                <a:gd name="T83" fmla="*/ 28 h 28"/>
                <a:gd name="T84" fmla="*/ 33 w 354"/>
                <a:gd name="T85" fmla="*/ 28 h 28"/>
                <a:gd name="T86" fmla="*/ 41 w 354"/>
                <a:gd name="T87" fmla="*/ 16 h 28"/>
                <a:gd name="T88" fmla="*/ 31 w 354"/>
                <a:gd name="T89" fmla="*/ 0 h 28"/>
                <a:gd name="T90" fmla="*/ 15 w 354"/>
                <a:gd name="T91" fmla="*/ 0 h 28"/>
                <a:gd name="T92" fmla="*/ 0 w 354"/>
                <a:gd name="T93" fmla="*/ 0 h 28"/>
                <a:gd name="T94" fmla="*/ 17 w 354"/>
                <a:gd name="T95" fmla="*/ 5 h 28"/>
                <a:gd name="T96" fmla="*/ 35 w 354"/>
                <a:gd name="T9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28">
                  <a:moveTo>
                    <a:pt x="354" y="0"/>
                  </a:moveTo>
                  <a:cubicBezTo>
                    <a:pt x="350" y="0"/>
                    <a:pt x="350" y="0"/>
                    <a:pt x="350" y="0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28"/>
                    <a:pt x="340" y="28"/>
                    <a:pt x="340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54" y="0"/>
                    <a:pt x="354" y="0"/>
                  </a:cubicBezTo>
                  <a:close/>
                  <a:moveTo>
                    <a:pt x="299" y="28"/>
                  </a:moveTo>
                  <a:cubicBezTo>
                    <a:pt x="302" y="28"/>
                    <a:pt x="302" y="28"/>
                    <a:pt x="302" y="28"/>
                  </a:cubicBezTo>
                  <a:cubicBezTo>
                    <a:pt x="302" y="5"/>
                    <a:pt x="302" y="5"/>
                    <a:pt x="302" y="5"/>
                  </a:cubicBezTo>
                  <a:cubicBezTo>
                    <a:pt x="302" y="5"/>
                    <a:pt x="302" y="5"/>
                    <a:pt x="302" y="5"/>
                  </a:cubicBezTo>
                  <a:cubicBezTo>
                    <a:pt x="311" y="28"/>
                    <a:pt x="311" y="28"/>
                    <a:pt x="311" y="28"/>
                  </a:cubicBezTo>
                  <a:cubicBezTo>
                    <a:pt x="314" y="28"/>
                    <a:pt x="314" y="28"/>
                    <a:pt x="314" y="28"/>
                  </a:cubicBezTo>
                  <a:cubicBezTo>
                    <a:pt x="323" y="5"/>
                    <a:pt x="323" y="5"/>
                    <a:pt x="323" y="5"/>
                  </a:cubicBezTo>
                  <a:cubicBezTo>
                    <a:pt x="323" y="5"/>
                    <a:pt x="323" y="5"/>
                    <a:pt x="323" y="5"/>
                  </a:cubicBezTo>
                  <a:cubicBezTo>
                    <a:pt x="323" y="28"/>
                    <a:pt x="323" y="28"/>
                    <a:pt x="323" y="28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13" y="23"/>
                    <a:pt x="313" y="23"/>
                    <a:pt x="313" y="2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28"/>
                    <a:pt x="299" y="28"/>
                    <a:pt x="299" y="28"/>
                  </a:cubicBezTo>
                  <a:cubicBezTo>
                    <a:pt x="299" y="28"/>
                    <a:pt x="299" y="28"/>
                    <a:pt x="299" y="28"/>
                  </a:cubicBezTo>
                  <a:close/>
                  <a:moveTo>
                    <a:pt x="276" y="28"/>
                  </a:moveTo>
                  <a:cubicBezTo>
                    <a:pt x="295" y="28"/>
                    <a:pt x="295" y="28"/>
                    <a:pt x="295" y="28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15"/>
                    <a:pt x="280" y="15"/>
                    <a:pt x="280" y="15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2"/>
                    <a:pt x="294" y="12"/>
                    <a:pt x="294" y="12"/>
                  </a:cubicBezTo>
                  <a:cubicBezTo>
                    <a:pt x="280" y="12"/>
                    <a:pt x="280" y="12"/>
                    <a:pt x="280" y="12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95" y="3"/>
                    <a:pt x="295" y="3"/>
                    <a:pt x="295" y="3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lose/>
                  <a:moveTo>
                    <a:pt x="249" y="28"/>
                  </a:moveTo>
                  <a:cubicBezTo>
                    <a:pt x="258" y="28"/>
                    <a:pt x="258" y="28"/>
                    <a:pt x="258" y="28"/>
                  </a:cubicBezTo>
                  <a:cubicBezTo>
                    <a:pt x="268" y="28"/>
                    <a:pt x="272" y="22"/>
                    <a:pt x="272" y="13"/>
                  </a:cubicBezTo>
                  <a:cubicBezTo>
                    <a:pt x="272" y="4"/>
                    <a:pt x="267" y="0"/>
                    <a:pt x="258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28"/>
                    <a:pt x="249" y="28"/>
                    <a:pt x="249" y="28"/>
                  </a:cubicBezTo>
                  <a:cubicBezTo>
                    <a:pt x="249" y="28"/>
                    <a:pt x="249" y="28"/>
                    <a:pt x="249" y="28"/>
                  </a:cubicBezTo>
                  <a:close/>
                  <a:moveTo>
                    <a:pt x="253" y="3"/>
                  </a:moveTo>
                  <a:cubicBezTo>
                    <a:pt x="259" y="3"/>
                    <a:pt x="259" y="3"/>
                    <a:pt x="259" y="3"/>
                  </a:cubicBezTo>
                  <a:cubicBezTo>
                    <a:pt x="265" y="3"/>
                    <a:pt x="268" y="7"/>
                    <a:pt x="268" y="14"/>
                  </a:cubicBezTo>
                  <a:cubicBezTo>
                    <a:pt x="268" y="24"/>
                    <a:pt x="261" y="25"/>
                    <a:pt x="259" y="25"/>
                  </a:cubicBezTo>
                  <a:cubicBezTo>
                    <a:pt x="253" y="25"/>
                    <a:pt x="253" y="25"/>
                    <a:pt x="253" y="25"/>
                  </a:cubicBezTo>
                  <a:cubicBezTo>
                    <a:pt x="253" y="3"/>
                    <a:pt x="253" y="3"/>
                    <a:pt x="253" y="3"/>
                  </a:cubicBezTo>
                  <a:cubicBezTo>
                    <a:pt x="253" y="3"/>
                    <a:pt x="253" y="3"/>
                    <a:pt x="253" y="3"/>
                  </a:cubicBezTo>
                  <a:close/>
                  <a:moveTo>
                    <a:pt x="221" y="28"/>
                  </a:moveTo>
                  <a:cubicBezTo>
                    <a:pt x="224" y="28"/>
                    <a:pt x="224" y="28"/>
                    <a:pt x="224" y="28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6" y="28"/>
                    <a:pt x="246" y="28"/>
                    <a:pt x="246" y="28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28"/>
                    <a:pt x="221" y="28"/>
                    <a:pt x="221" y="28"/>
                  </a:cubicBezTo>
                  <a:close/>
                  <a:moveTo>
                    <a:pt x="233" y="4"/>
                  </a:moveTo>
                  <a:cubicBezTo>
                    <a:pt x="233" y="4"/>
                    <a:pt x="233" y="4"/>
                    <a:pt x="233" y="4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3" y="4"/>
                    <a:pt x="233" y="4"/>
                    <a:pt x="233" y="4"/>
                  </a:cubicBezTo>
                  <a:cubicBezTo>
                    <a:pt x="233" y="4"/>
                    <a:pt x="233" y="4"/>
                    <a:pt x="233" y="4"/>
                  </a:cubicBezTo>
                  <a:close/>
                  <a:moveTo>
                    <a:pt x="220" y="8"/>
                  </a:moveTo>
                  <a:cubicBezTo>
                    <a:pt x="219" y="3"/>
                    <a:pt x="214" y="0"/>
                    <a:pt x="209" y="0"/>
                  </a:cubicBezTo>
                  <a:cubicBezTo>
                    <a:pt x="200" y="0"/>
                    <a:pt x="196" y="6"/>
                    <a:pt x="196" y="14"/>
                  </a:cubicBezTo>
                  <a:cubicBezTo>
                    <a:pt x="196" y="22"/>
                    <a:pt x="200" y="28"/>
                    <a:pt x="208" y="28"/>
                  </a:cubicBezTo>
                  <a:cubicBezTo>
                    <a:pt x="215" y="28"/>
                    <a:pt x="219" y="24"/>
                    <a:pt x="220" y="17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6" y="22"/>
                    <a:pt x="213" y="25"/>
                    <a:pt x="209" y="25"/>
                  </a:cubicBezTo>
                  <a:cubicBezTo>
                    <a:pt x="202" y="25"/>
                    <a:pt x="199" y="20"/>
                    <a:pt x="199" y="14"/>
                  </a:cubicBezTo>
                  <a:cubicBezTo>
                    <a:pt x="199" y="8"/>
                    <a:pt x="202" y="3"/>
                    <a:pt x="209" y="3"/>
                  </a:cubicBezTo>
                  <a:cubicBezTo>
                    <a:pt x="212" y="3"/>
                    <a:pt x="215" y="5"/>
                    <a:pt x="216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lose/>
                  <a:moveTo>
                    <a:pt x="170" y="28"/>
                  </a:moveTo>
                  <a:cubicBezTo>
                    <a:pt x="174" y="28"/>
                    <a:pt x="174" y="28"/>
                    <a:pt x="174" y="28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88" y="19"/>
                    <a:pt x="188" y="19"/>
                    <a:pt x="188" y="19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83" y="4"/>
                  </a:moveTo>
                  <a:cubicBezTo>
                    <a:pt x="183" y="4"/>
                    <a:pt x="183" y="4"/>
                    <a:pt x="183" y="4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3" y="4"/>
                    <a:pt x="183" y="4"/>
                    <a:pt x="183" y="4"/>
                  </a:cubicBezTo>
                  <a:close/>
                  <a:moveTo>
                    <a:pt x="140" y="13"/>
                  </a:moveTo>
                  <a:cubicBezTo>
                    <a:pt x="140" y="3"/>
                    <a:pt x="140" y="3"/>
                    <a:pt x="140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52" y="3"/>
                    <a:pt x="154" y="5"/>
                    <a:pt x="154" y="8"/>
                  </a:cubicBezTo>
                  <a:cubicBezTo>
                    <a:pt x="154" y="12"/>
                    <a:pt x="151" y="13"/>
                    <a:pt x="147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13"/>
                    <a:pt x="140" y="13"/>
                    <a:pt x="140" y="13"/>
                  </a:cubicBezTo>
                  <a:close/>
                  <a:moveTo>
                    <a:pt x="136" y="28"/>
                  </a:moveTo>
                  <a:cubicBezTo>
                    <a:pt x="140" y="28"/>
                    <a:pt x="140" y="28"/>
                    <a:pt x="140" y="2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52" y="16"/>
                    <a:pt x="153" y="18"/>
                    <a:pt x="153" y="21"/>
                  </a:cubicBezTo>
                  <a:cubicBezTo>
                    <a:pt x="154" y="24"/>
                    <a:pt x="153" y="27"/>
                    <a:pt x="154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6"/>
                    <a:pt x="157" y="23"/>
                    <a:pt x="157" y="20"/>
                  </a:cubicBezTo>
                  <a:cubicBezTo>
                    <a:pt x="156" y="17"/>
                    <a:pt x="156" y="15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6" y="13"/>
                    <a:pt x="157" y="11"/>
                    <a:pt x="157" y="7"/>
                  </a:cubicBezTo>
                  <a:cubicBezTo>
                    <a:pt x="157" y="3"/>
                    <a:pt x="154" y="0"/>
                    <a:pt x="149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lose/>
                  <a:moveTo>
                    <a:pt x="113" y="28"/>
                  </a:moveTo>
                  <a:cubicBezTo>
                    <a:pt x="132" y="28"/>
                    <a:pt x="132" y="28"/>
                    <a:pt x="132" y="28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lose/>
                  <a:moveTo>
                    <a:pt x="88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lose/>
                  <a:moveTo>
                    <a:pt x="83" y="8"/>
                  </a:moveTo>
                  <a:cubicBezTo>
                    <a:pt x="82" y="3"/>
                    <a:pt x="78" y="0"/>
                    <a:pt x="72" y="0"/>
                  </a:cubicBezTo>
                  <a:cubicBezTo>
                    <a:pt x="63" y="0"/>
                    <a:pt x="59" y="6"/>
                    <a:pt x="59" y="14"/>
                  </a:cubicBezTo>
                  <a:cubicBezTo>
                    <a:pt x="59" y="22"/>
                    <a:pt x="63" y="28"/>
                    <a:pt x="72" y="28"/>
                  </a:cubicBezTo>
                  <a:cubicBezTo>
                    <a:pt x="79" y="28"/>
                    <a:pt x="83" y="24"/>
                    <a:pt x="83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79" y="22"/>
                    <a:pt x="77" y="25"/>
                    <a:pt x="72" y="25"/>
                  </a:cubicBezTo>
                  <a:cubicBezTo>
                    <a:pt x="65" y="25"/>
                    <a:pt x="63" y="20"/>
                    <a:pt x="63" y="14"/>
                  </a:cubicBezTo>
                  <a:cubicBezTo>
                    <a:pt x="63" y="8"/>
                    <a:pt x="65" y="3"/>
                    <a:pt x="72" y="3"/>
                  </a:cubicBezTo>
                  <a:cubicBezTo>
                    <a:pt x="76" y="3"/>
                    <a:pt x="79" y="5"/>
                    <a:pt x="80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lose/>
                  <a:moveTo>
                    <a:pt x="33" y="28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lose/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lose/>
                  <a:moveTo>
                    <a:pt x="35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47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50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  <p:sldLayoutId id="2147483828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95690" rtl="0" eaLnBrk="1" latinLnBrk="0" hangingPunct="1">
        <a:spcBef>
          <a:spcPct val="0"/>
        </a:spcBef>
        <a:buNone/>
        <a:defRPr lang="de-DE" sz="2400" b="1" kern="1200" cap="none" baseline="0" smtClean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95690" rtl="0" eaLnBrk="1" latinLnBrk="0" hangingPunct="1">
        <a:spcBef>
          <a:spcPts val="800"/>
        </a:spcBef>
        <a:spcAft>
          <a:spcPts val="800"/>
        </a:spcAft>
        <a:buFont typeface="Arial" pitchFamily="34" charset="0"/>
        <a:buNone/>
        <a:defRPr sz="2000" b="1" kern="1200" baseline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95690" rtl="0" eaLnBrk="1" latinLnBrk="0" hangingPunct="1">
        <a:spcBef>
          <a:spcPts val="800"/>
        </a:spcBef>
        <a:spcAft>
          <a:spcPts val="600"/>
        </a:spcAft>
        <a:buClr>
          <a:schemeClr val="accent1"/>
        </a:buClr>
        <a:buFont typeface="Wingdings 3" pitchFamily="18" charset="2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25425" indent="-225425" algn="l" defTabSz="99569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44500" indent="-215900" algn="l" defTabSz="80645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58813" indent="-21113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896938" indent="-230188" algn="l" defTabSz="99569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Новые решения от </a:t>
            </a:r>
            <a:r>
              <a:rPr lang="en-GB" dirty="0" smtClean="0"/>
              <a:t>WACKER </a:t>
            </a:r>
            <a:r>
              <a:rPr lang="ru-RU" dirty="0" smtClean="0"/>
              <a:t>в области</a:t>
            </a:r>
            <a:r>
              <a:rPr lang="ru-RU" dirty="0" smtClean="0"/>
              <a:t> ухода </a:t>
            </a:r>
            <a:r>
              <a:rPr lang="ru-RU" dirty="0" smtClean="0"/>
              <a:t>за волосами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Алексей Бударагин, Сент</a:t>
            </a:r>
            <a:r>
              <a:rPr lang="ru-RU" dirty="0" smtClean="0"/>
              <a:t>яб</a:t>
            </a:r>
            <a:r>
              <a:rPr lang="ru-RU" dirty="0" smtClean="0"/>
              <a:t>рь</a:t>
            </a:r>
            <a:r>
              <a:rPr lang="de-DE" dirty="0" smtClean="0"/>
              <a:t> </a:t>
            </a:r>
            <a:r>
              <a:rPr lang="de-DE" dirty="0" smtClean="0"/>
              <a:t>2018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9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0" y="2049327"/>
            <a:ext cx="4103673" cy="4227238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294030" y="1544638"/>
            <a:ext cx="4536683" cy="5080000"/>
          </a:xfrm>
        </p:spPr>
        <p:txBody>
          <a:bodyPr/>
          <a:lstStyle/>
          <a:p>
            <a:r>
              <a:rPr lang="ru-RU" dirty="0" smtClean="0"/>
              <a:t>Осветленные европейские волосы</a:t>
            </a:r>
            <a:endParaRPr lang="de-DE" dirty="0"/>
          </a:p>
          <a:p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Прозрачный шампунь </a:t>
            </a:r>
            <a:r>
              <a:rPr lang="de-DE" sz="2200" dirty="0" smtClean="0"/>
              <a:t>– </a:t>
            </a:r>
            <a:r>
              <a:rPr lang="ru-RU" sz="2200" dirty="0" smtClean="0"/>
              <a:t>шелковистость и естественный внешний вид с </a:t>
            </a:r>
            <a:r>
              <a:rPr lang="de-DE" sz="2200" dirty="0" smtClean="0"/>
              <a:t>BELSIL</a:t>
            </a:r>
            <a:r>
              <a:rPr lang="de-DE" sz="2200" baseline="30000" dirty="0" smtClean="0"/>
              <a:t>®</a:t>
            </a:r>
            <a:r>
              <a:rPr lang="de-DE" sz="2200" dirty="0" smtClean="0"/>
              <a:t> ADM 8105 E </a:t>
            </a:r>
            <a:r>
              <a:rPr lang="ru-RU" sz="2200" dirty="0" smtClean="0"/>
              <a:t>и</a:t>
            </a:r>
            <a:r>
              <a:rPr lang="de-DE" sz="2200" dirty="0" smtClean="0"/>
              <a:t> BELSIL</a:t>
            </a:r>
            <a:r>
              <a:rPr lang="de-DE" sz="2200" baseline="30000" dirty="0" smtClean="0"/>
              <a:t>®</a:t>
            </a:r>
            <a:r>
              <a:rPr lang="de-DE" sz="2200" dirty="0" smtClean="0"/>
              <a:t> OW 2100 DE</a:t>
            </a:r>
            <a:endParaRPr lang="de-DE" sz="22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652770" y="1544638"/>
            <a:ext cx="4919980" cy="5080000"/>
          </a:xfrm>
        </p:spPr>
        <p:txBody>
          <a:bodyPr/>
          <a:lstStyle/>
          <a:p>
            <a:r>
              <a:rPr lang="ru-RU" dirty="0" smtClean="0"/>
              <a:t>Изумительно послушные волосы с применением прозрачного шампуня</a:t>
            </a:r>
            <a:endParaRPr lang="de-DE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Сочетание микроэмульсии амодиметикона </a:t>
            </a:r>
            <a:r>
              <a:rPr lang="de-DE" dirty="0" smtClean="0"/>
              <a:t>BELSIL</a:t>
            </a:r>
            <a:r>
              <a:rPr lang="de-DE" baseline="30000" dirty="0"/>
              <a:t>®</a:t>
            </a:r>
            <a:r>
              <a:rPr lang="de-DE" dirty="0"/>
              <a:t> ADM 8105 </a:t>
            </a:r>
            <a:r>
              <a:rPr lang="de-DE" dirty="0" smtClean="0"/>
              <a:t>E </a:t>
            </a:r>
            <a:r>
              <a:rPr lang="ru-RU" dirty="0" smtClean="0"/>
              <a:t>с</a:t>
            </a:r>
            <a:r>
              <a:rPr lang="de-DE" dirty="0" smtClean="0"/>
              <a:t> BELSIL</a:t>
            </a:r>
            <a:r>
              <a:rPr lang="de-DE" baseline="30000" dirty="0"/>
              <a:t>®</a:t>
            </a:r>
            <a:r>
              <a:rPr lang="de-DE" dirty="0"/>
              <a:t> OW 2100 </a:t>
            </a:r>
            <a:r>
              <a:rPr lang="de-DE" dirty="0" smtClean="0"/>
              <a:t>DE (</a:t>
            </a:r>
            <a:r>
              <a:rPr lang="de-DE" dirty="0"/>
              <a:t>INCI: PEG-12 </a:t>
            </a:r>
            <a:r>
              <a:rPr lang="de-DE" dirty="0" smtClean="0"/>
              <a:t>Dimethicone) </a:t>
            </a:r>
            <a:r>
              <a:rPr lang="ru-RU" dirty="0" smtClean="0"/>
              <a:t>значительно улучшает характеристики шампуня</a:t>
            </a:r>
            <a:endParaRPr lang="de-DE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Повышенное содержание </a:t>
            </a:r>
            <a:r>
              <a:rPr lang="de-DE" dirty="0" smtClean="0"/>
              <a:t>BELSIL</a:t>
            </a:r>
            <a:r>
              <a:rPr lang="de-DE" baseline="30000" dirty="0"/>
              <a:t>®</a:t>
            </a:r>
            <a:r>
              <a:rPr lang="de-DE" dirty="0" smtClean="0"/>
              <a:t> ADM 8105 E </a:t>
            </a:r>
            <a:r>
              <a:rPr lang="ru-RU" dirty="0" smtClean="0"/>
              <a:t>улучшает податливость волос после применения шампуня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Rectangle 21"/>
          <p:cNvSpPr/>
          <p:nvPr/>
        </p:nvSpPr>
        <p:spPr>
          <a:xfrm>
            <a:off x="3864920" y="4044051"/>
            <a:ext cx="965793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Вязкость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/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17.000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мПас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1"/>
          <p:cNvSpPr/>
          <p:nvPr/>
        </p:nvSpPr>
        <p:spPr>
          <a:xfrm>
            <a:off x="3864920" y="2418073"/>
            <a:ext cx="965793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Вязкость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/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мПас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1"/>
          <p:cNvSpPr/>
          <p:nvPr/>
        </p:nvSpPr>
        <p:spPr>
          <a:xfrm>
            <a:off x="3864919" y="3260022"/>
            <a:ext cx="965793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Вязкость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/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19.000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мПас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erade Verbindung 122"/>
          <p:cNvCxnSpPr/>
          <p:nvPr/>
        </p:nvCxnSpPr>
        <p:spPr bwMode="gray">
          <a:xfrm>
            <a:off x="1651248" y="5524679"/>
            <a:ext cx="7555097" cy="0"/>
          </a:xfrm>
          <a:prstGeom prst="line">
            <a:avLst/>
          </a:prstGeom>
          <a:solidFill>
            <a:srgbClr val="FFFFFF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122"/>
          <p:cNvCxnSpPr/>
          <p:nvPr/>
        </p:nvCxnSpPr>
        <p:spPr bwMode="gray">
          <a:xfrm>
            <a:off x="1651248" y="4447491"/>
            <a:ext cx="7555097" cy="0"/>
          </a:xfrm>
          <a:prstGeom prst="line">
            <a:avLst/>
          </a:prstGeom>
          <a:solidFill>
            <a:srgbClr val="FFFFFF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51600" y="194400"/>
            <a:ext cx="9612540" cy="799200"/>
          </a:xfrm>
        </p:spPr>
        <p:txBody>
          <a:bodyPr/>
          <a:lstStyle/>
          <a:p>
            <a:r>
              <a:rPr lang="ru-RU" dirty="0" smtClean="0"/>
              <a:t>Рекомендации по разработке рецептур прозрачных шампуней</a:t>
            </a:r>
            <a:endParaRPr lang="de-DE" dirty="0"/>
          </a:p>
        </p:txBody>
      </p:sp>
      <p:cxnSp>
        <p:nvCxnSpPr>
          <p:cNvPr id="4" name="Gerade Verbindung 122"/>
          <p:cNvCxnSpPr/>
          <p:nvPr/>
        </p:nvCxnSpPr>
        <p:spPr bwMode="gray">
          <a:xfrm>
            <a:off x="1651248" y="3079357"/>
            <a:ext cx="7555097" cy="0"/>
          </a:xfrm>
          <a:prstGeom prst="line">
            <a:avLst/>
          </a:prstGeom>
          <a:solidFill>
            <a:srgbClr val="FFFFFF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hteck 2"/>
          <p:cNvSpPr>
            <a:spLocks noChangeArrowheads="1"/>
          </p:cNvSpPr>
          <p:nvPr/>
        </p:nvSpPr>
        <p:spPr bwMode="gray">
          <a:xfrm>
            <a:off x="594563" y="1466849"/>
            <a:ext cx="1977631" cy="36985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400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Конечный продукт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164"/>
          <p:cNvCxnSpPr/>
          <p:nvPr/>
        </p:nvCxnSpPr>
        <p:spPr bwMode="gray">
          <a:xfrm>
            <a:off x="652463" y="1918779"/>
            <a:ext cx="9402759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17"/>
          <p:cNvSpPr/>
          <p:nvPr/>
        </p:nvSpPr>
        <p:spPr>
          <a:xfrm>
            <a:off x="651433" y="2148231"/>
            <a:ext cx="1967941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914400">
              <a:spcBef>
                <a:spcPts val="300"/>
              </a:spcBef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Прозрачный шампунь</a:t>
            </a:r>
            <a:endParaRPr lang="en-US" sz="1400" b="1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2"/>
          <p:cNvSpPr>
            <a:spLocks noChangeArrowheads="1"/>
          </p:cNvSpPr>
          <p:nvPr/>
        </p:nvSpPr>
        <p:spPr bwMode="gray">
          <a:xfrm>
            <a:off x="3137891" y="1452368"/>
            <a:ext cx="1825231" cy="36985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400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2"/>
          <p:cNvSpPr>
            <a:spLocks noChangeArrowheads="1"/>
          </p:cNvSpPr>
          <p:nvPr/>
        </p:nvSpPr>
        <p:spPr bwMode="gray">
          <a:xfrm>
            <a:off x="7614401" y="1466849"/>
            <a:ext cx="2434474" cy="36985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400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Коментарии</a:t>
            </a:r>
          </a:p>
        </p:txBody>
      </p:sp>
      <p:cxnSp>
        <p:nvCxnSpPr>
          <p:cNvPr id="14" name="Gerade Verbindung 106"/>
          <p:cNvCxnSpPr/>
          <p:nvPr/>
        </p:nvCxnSpPr>
        <p:spPr bwMode="gray">
          <a:xfrm>
            <a:off x="1649608" y="2691542"/>
            <a:ext cx="0" cy="2833137"/>
          </a:xfrm>
          <a:prstGeom prst="line">
            <a:avLst/>
          </a:prstGeom>
          <a:solidFill>
            <a:srgbClr val="FFFFFF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hteck 13"/>
          <p:cNvSpPr>
            <a:spLocks noChangeArrowheads="1"/>
          </p:cNvSpPr>
          <p:nvPr/>
        </p:nvSpPr>
        <p:spPr bwMode="gray">
          <a:xfrm>
            <a:off x="5340626" y="2626207"/>
            <a:ext cx="2020294" cy="122175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0" rIns="0" bIns="0" anchor="ctr"/>
          <a:lstStyle/>
          <a:p>
            <a:pPr defTabSz="914400"/>
            <a:r>
              <a:rPr lang="ru-RU" sz="10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Аминофункциональный силикон</a:t>
            </a:r>
            <a:endParaRPr lang="en-US" sz="1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BELSIL</a:t>
            </a:r>
            <a:r>
              <a:rPr lang="en-US" sz="105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 8105 </a:t>
            </a:r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defTabSz="914400"/>
            <a:r>
              <a:rPr lang="ru-RU" sz="10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Полиэфир-модифицированный силикон</a:t>
            </a:r>
            <a:endParaRPr lang="en-US" sz="1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11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BELSIL</a:t>
            </a:r>
            <a:r>
              <a:rPr lang="en-US" sz="11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 2100 DE </a:t>
            </a:r>
            <a:r>
              <a:rPr lang="en-US" sz="1100" b="1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U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41"/>
          <p:cNvSpPr/>
          <p:nvPr/>
        </p:nvSpPr>
        <p:spPr>
          <a:xfrm>
            <a:off x="3138056" y="4097268"/>
            <a:ext cx="1901536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степень кондиционирования</a:t>
            </a:r>
            <a:endParaRPr lang="en-US" sz="14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цвета окрашенных волос</a:t>
            </a:r>
            <a:endParaRPr lang="en-US" sz="14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Термозащита</a:t>
            </a:r>
            <a:endParaRPr lang="en-US" sz="14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1"/>
          <p:cNvSpPr/>
          <p:nvPr/>
        </p:nvSpPr>
        <p:spPr>
          <a:xfrm>
            <a:off x="5345354" y="5271936"/>
            <a:ext cx="2015566" cy="715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ru-RU" sz="10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Полиэфир- и фенилмодифицированный силикон</a:t>
            </a:r>
            <a:endParaRPr lang="en-US" sz="1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105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BELSIL</a:t>
            </a:r>
            <a:r>
              <a:rPr lang="en-US" sz="1050" b="1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PF 200</a:t>
            </a:r>
            <a:endParaRPr lang="en-US" sz="10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2"/>
          <p:cNvSpPr>
            <a:spLocks noChangeArrowheads="1"/>
          </p:cNvSpPr>
          <p:nvPr/>
        </p:nvSpPr>
        <p:spPr bwMode="gray">
          <a:xfrm>
            <a:off x="5257800" y="1455121"/>
            <a:ext cx="2135273" cy="36985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400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BELSIL®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1"/>
          <p:cNvSpPr/>
          <p:nvPr/>
        </p:nvSpPr>
        <p:spPr>
          <a:xfrm>
            <a:off x="3120018" y="2797230"/>
            <a:ext cx="1919574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Послушность волос</a:t>
            </a:r>
            <a:r>
              <a:rPr lang="en-US" sz="14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Легкость расчесывания</a:t>
            </a:r>
            <a:endParaRPr lang="en-US" sz="14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41"/>
          <p:cNvSpPr/>
          <p:nvPr/>
        </p:nvSpPr>
        <p:spPr>
          <a:xfrm>
            <a:off x="3138056" y="5352417"/>
            <a:ext cx="190136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Блеск</a:t>
            </a:r>
            <a:endParaRPr lang="en-US" sz="14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3"/>
          <p:cNvSpPr>
            <a:spLocks noChangeArrowheads="1"/>
          </p:cNvSpPr>
          <p:nvPr/>
        </p:nvSpPr>
        <p:spPr bwMode="gray">
          <a:xfrm>
            <a:off x="5358499" y="4097268"/>
            <a:ext cx="2016701" cy="82503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0" rIns="0" bIns="0" anchor="ctr"/>
          <a:lstStyle/>
          <a:p>
            <a:pPr defTabSz="914400"/>
            <a:r>
              <a:rPr lang="ru-RU" sz="10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Аминомодифицированный</a:t>
            </a:r>
            <a:r>
              <a:rPr lang="en-US" sz="10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пленкообразующий силикон</a:t>
            </a:r>
            <a:endParaRPr lang="en-US" sz="1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BELSIL</a:t>
            </a:r>
            <a:r>
              <a:rPr lang="en-US" sz="105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 </a:t>
            </a:r>
            <a:r>
              <a:rPr lang="en-US" sz="105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8301 E</a:t>
            </a:r>
          </a:p>
        </p:txBody>
      </p:sp>
      <p:sp>
        <p:nvSpPr>
          <p:cNvPr id="21" name="Rechteck 13"/>
          <p:cNvSpPr>
            <a:spLocks noChangeArrowheads="1"/>
          </p:cNvSpPr>
          <p:nvPr/>
        </p:nvSpPr>
        <p:spPr bwMode="gray">
          <a:xfrm>
            <a:off x="7787541" y="2797230"/>
            <a:ext cx="2034574" cy="97304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0" rIns="0" bIns="0" anchor="ctr"/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Включены в список </a:t>
            </a:r>
            <a:r>
              <a:rPr lang="en-US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ru-RU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Китая</a:t>
            </a:r>
            <a:endParaRPr lang="en-US" sz="11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Легкость в работе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прозрачность</a:t>
            </a:r>
            <a:endParaRPr lang="en-US" sz="11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13"/>
          <p:cNvSpPr>
            <a:spLocks noChangeArrowheads="1"/>
          </p:cNvSpPr>
          <p:nvPr/>
        </p:nvSpPr>
        <p:spPr bwMode="gray">
          <a:xfrm>
            <a:off x="7805414" y="4097268"/>
            <a:ext cx="2016701" cy="82503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0" rIns="0" bIns="0" anchor="ctr"/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добавлением в шампунь рекомендуется разбавить</a:t>
            </a:r>
            <a:endParaRPr lang="en-US" sz="11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 списке </a:t>
            </a:r>
            <a:r>
              <a:rPr lang="en-US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ru-RU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Китая</a:t>
            </a:r>
            <a:endParaRPr lang="en-US" sz="11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13"/>
          <p:cNvSpPr>
            <a:spLocks noChangeArrowheads="1"/>
          </p:cNvSpPr>
          <p:nvPr/>
        </p:nvSpPr>
        <p:spPr bwMode="gray">
          <a:xfrm>
            <a:off x="7805414" y="5352417"/>
            <a:ext cx="2016701" cy="56479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0" rIns="0" bIns="0" anchor="ctr"/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Легкость в работе</a:t>
            </a:r>
            <a:endParaRPr lang="en-US" sz="11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 списке </a:t>
            </a:r>
            <a:r>
              <a:rPr lang="en-US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ru-RU" sz="11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Китая</a:t>
            </a:r>
            <a:endParaRPr lang="en-US" sz="1100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3"/>
          <p:cNvGraphicFramePr>
            <a:graphicFrameLocks/>
          </p:cNvGraphicFramePr>
          <p:nvPr>
            <p:extLst/>
          </p:nvPr>
        </p:nvGraphicFramePr>
        <p:xfrm>
          <a:off x="3806687" y="1609725"/>
          <a:ext cx="6235838" cy="4883671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36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Название по </a:t>
                      </a:r>
                      <a:r>
                        <a:rPr lang="de-DE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INCI</a:t>
                      </a:r>
                      <a:endParaRPr lang="de-DE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Торговое название</a:t>
                      </a:r>
                      <a:endParaRPr lang="de-DE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HCA-UP1203</a:t>
                      </a:r>
                      <a:endParaRPr lang="de-DE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9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Aqua (DI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Вода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Simmondsia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Chinensis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(Jojoba) Seed Oil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Jojobaöl</a:t>
                      </a:r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raffiniert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892">
                <a:tc>
                  <a:txBody>
                    <a:bodyPr/>
                    <a:lstStyle/>
                    <a:p>
                      <a:pPr marL="0" algn="l" defTabSz="995338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Sudan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red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Sudan rot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338" rtl="0" eaLnBrk="1" fontAlgn="b" latinLnBrk="0" hangingPunct="1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0,01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25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PEG-12 </a:t>
                      </a:r>
                      <a:r>
                        <a:rPr lang="de-DE" sz="14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Dimethicone</a:t>
                      </a:r>
                      <a:endParaRPr lang="de-DE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BELSIL</a:t>
                      </a:r>
                      <a:r>
                        <a:rPr lang="de-DE" sz="1400" b="1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OW 2100 DE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4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93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Dimethicone</a:t>
                      </a:r>
                      <a:endParaRPr lang="de-DE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3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BELSIL</a:t>
                      </a:r>
                      <a:r>
                        <a:rPr lang="de-DE" sz="1400" b="1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DM 1 plus </a:t>
                      </a:r>
                      <a:endParaRPr lang="de-D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338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31,3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592">
                <a:tc>
                  <a:txBody>
                    <a:bodyPr/>
                    <a:lstStyle/>
                    <a:p>
                      <a:pPr marL="0" algn="l" defTabSz="995338" rtl="0" eaLnBrk="1" fontAlgn="b" latinLnBrk="0" hangingPunct="1"/>
                      <a:r>
                        <a:rPr lang="de-DE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Potassium</a:t>
                      </a:r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Sorbate</a:t>
                      </a:r>
                      <a:endParaRPr lang="de-DE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95338" rtl="0" eaLnBrk="1" fontAlgn="b" latinLnBrk="0" hangingPunct="1"/>
                      <a:r>
                        <a:rPr lang="de-DE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Kaliumsorbat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338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0,09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23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Sodium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Chloride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Раствор хлорида натрия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(25%)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Pearl </a:t>
            </a:r>
            <a:r>
              <a:rPr lang="de-DE" dirty="0" smtClean="0"/>
              <a:t>Spray </a:t>
            </a:r>
            <a:r>
              <a:rPr lang="ru-RU" dirty="0" smtClean="0"/>
              <a:t>/ </a:t>
            </a:r>
            <a:r>
              <a:rPr lang="ru-RU" dirty="0" smtClean="0"/>
              <a:t>Перлам</a:t>
            </a:r>
            <a:r>
              <a:rPr lang="ru-RU" dirty="0"/>
              <a:t>у</a:t>
            </a:r>
            <a:r>
              <a:rPr lang="ru-RU" dirty="0" smtClean="0"/>
              <a:t>тровый </a:t>
            </a:r>
            <a:r>
              <a:rPr lang="ru-RU" dirty="0" smtClean="0"/>
              <a:t>спрей для волос</a:t>
            </a:r>
            <a:endParaRPr lang="de-DE" dirty="0"/>
          </a:p>
        </p:txBody>
      </p:sp>
      <p:cxnSp>
        <p:nvCxnSpPr>
          <p:cNvPr id="4" name="Gerade Verbindung 5"/>
          <p:cNvCxnSpPr/>
          <p:nvPr/>
        </p:nvCxnSpPr>
        <p:spPr bwMode="gray">
          <a:xfrm>
            <a:off x="3443028" y="1610414"/>
            <a:ext cx="0" cy="4882983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 bwMode="gray">
          <a:xfrm flipH="1" flipV="1">
            <a:off x="7012979" y="3957820"/>
            <a:ext cx="170876" cy="187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 bwMode="gray">
          <a:xfrm>
            <a:off x="4702629" y="3670516"/>
            <a:ext cx="2310350" cy="474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Легкое кондиционирование волос</a:t>
            </a: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без утяжеления</a:t>
            </a:r>
            <a:endParaRPr lang="de-DE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Gerader Verbinder 12"/>
          <p:cNvCxnSpPr/>
          <p:nvPr/>
        </p:nvCxnSpPr>
        <p:spPr bwMode="gray">
          <a:xfrm flipH="1">
            <a:off x="7069646" y="4979504"/>
            <a:ext cx="170876" cy="15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 bwMode="gray">
          <a:xfrm>
            <a:off x="4953355" y="4802143"/>
            <a:ext cx="2116291" cy="659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Летучий силикон</a:t>
            </a: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Хорошее распределение масла жожоба</a:t>
            </a:r>
            <a:endParaRPr lang="de-DE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0" y="1487087"/>
            <a:ext cx="1874027" cy="49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Pearl </a:t>
            </a:r>
            <a:r>
              <a:rPr lang="de-DE" dirty="0" smtClean="0"/>
              <a:t>Spray</a:t>
            </a:r>
            <a:r>
              <a:rPr lang="ru-RU" dirty="0" smtClean="0"/>
              <a:t> / Перламутровый спрей для волос</a:t>
            </a:r>
            <a:endParaRPr lang="de-DE" dirty="0"/>
          </a:p>
        </p:txBody>
      </p:sp>
      <p:cxnSp>
        <p:nvCxnSpPr>
          <p:cNvPr id="4" name="Gerade Verbindung 5"/>
          <p:cNvCxnSpPr/>
          <p:nvPr/>
        </p:nvCxnSpPr>
        <p:spPr bwMode="gray">
          <a:xfrm>
            <a:off x="3443028" y="1610414"/>
            <a:ext cx="0" cy="4882983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6"/>
          <p:cNvSpPr txBox="1">
            <a:spLocks/>
          </p:cNvSpPr>
          <p:nvPr/>
        </p:nvSpPr>
        <p:spPr>
          <a:xfrm>
            <a:off x="3526971" y="1389780"/>
            <a:ext cx="7043058" cy="5324249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dirty="0" smtClean="0"/>
              <a:t>Этот несмываемый кондиционер в виде спрея для волос разработан для очень сухих, грубых волос и для секущихся кончиков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Силиконовые ингредиенты </a:t>
            </a:r>
            <a:r>
              <a:rPr lang="en-US" b="0" dirty="0" smtClean="0">
                <a:solidFill>
                  <a:schemeClr val="tx1"/>
                </a:solidFill>
              </a:rPr>
              <a:t>BELSIL</a:t>
            </a:r>
            <a:r>
              <a:rPr lang="en-US" b="0" baseline="30000" dirty="0" smtClean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делают эту рецептуру с Маслом жожоба максимально эффективной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Масло жожоба известно своими особенным ухаживающим действием для кожи головы и волос,  увлажняя кожу и усиливая блеск волос</a:t>
            </a:r>
            <a:endParaRPr lang="ru-RU" dirty="0"/>
          </a:p>
          <a:p>
            <a:r>
              <a:rPr lang="ru-RU" b="0" dirty="0" smtClean="0">
                <a:solidFill>
                  <a:schemeClr val="tx1"/>
                </a:solidFill>
              </a:rPr>
              <a:t>Летучий силикон </a:t>
            </a:r>
            <a:r>
              <a:rPr lang="en-US" b="0" dirty="0" smtClean="0">
                <a:solidFill>
                  <a:schemeClr val="tx1"/>
                </a:solidFill>
              </a:rPr>
              <a:t>BELSIL</a:t>
            </a:r>
            <a:r>
              <a:rPr lang="en-US" b="0" baseline="30000" dirty="0" smtClean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 DM 1 plus </a:t>
            </a:r>
            <a:r>
              <a:rPr lang="ru-RU" b="0" dirty="0" smtClean="0">
                <a:solidFill>
                  <a:schemeClr val="tx1"/>
                </a:solidFill>
              </a:rPr>
              <a:t>способствует эффективному распределению масла жожоба по волосам и оставляет легкие ощущения после испарения</a:t>
            </a:r>
            <a:r>
              <a:rPr lang="en-US" b="0" dirty="0" smtClean="0">
                <a:solidFill>
                  <a:schemeClr val="tx1"/>
                </a:solidFill>
              </a:rPr>
              <a:t>. BELSIL</a:t>
            </a:r>
            <a:r>
              <a:rPr lang="en-US" b="0" baseline="30000" dirty="0" smtClean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 OW 2100 </a:t>
            </a:r>
            <a:r>
              <a:rPr lang="de-DE" b="0" dirty="0" smtClean="0">
                <a:solidFill>
                  <a:schemeClr val="tx1"/>
                </a:solidFill>
              </a:rPr>
              <a:t>DE </a:t>
            </a:r>
            <a:r>
              <a:rPr lang="ru-RU" b="0" dirty="0" smtClean="0">
                <a:solidFill>
                  <a:schemeClr val="tx1"/>
                </a:solidFill>
              </a:rPr>
              <a:t>– это легкий кондиционирующий агент для волос</a:t>
            </a:r>
            <a:r>
              <a:rPr lang="de-DE" b="0" dirty="0" smtClean="0">
                <a:solidFill>
                  <a:schemeClr val="tx1"/>
                </a:solidFill>
              </a:rPr>
              <a:t>, </a:t>
            </a:r>
            <a:r>
              <a:rPr lang="ru-RU" b="0" dirty="0" smtClean="0">
                <a:solidFill>
                  <a:schemeClr val="tx1"/>
                </a:solidFill>
              </a:rPr>
              <a:t>стабилизирующий фазы спрея и приводящий к приятному перламутровому переливу после встряхивания</a:t>
            </a:r>
            <a:endParaRPr lang="de-DE" b="0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" y="1756063"/>
            <a:ext cx="1882083" cy="46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Набор средств по уходу за волосами</a:t>
            </a:r>
            <a:br>
              <a:rPr lang="ru-RU" dirty="0" smtClean="0"/>
            </a:br>
            <a:r>
              <a:rPr lang="ru-RU" dirty="0" smtClean="0"/>
              <a:t>«Восстановление и уход»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5481310" y="1544638"/>
            <a:ext cx="4765931" cy="5080000"/>
          </a:xfrm>
        </p:spPr>
        <p:txBody>
          <a:bodyPr/>
          <a:lstStyle/>
          <a:p>
            <a:r>
              <a:rPr lang="de-DE" dirty="0" err="1" smtClean="0"/>
              <a:t>Cleansing</a:t>
            </a:r>
            <a:r>
              <a:rPr lang="de-DE" dirty="0" smtClean="0"/>
              <a:t> </a:t>
            </a:r>
            <a:r>
              <a:rPr lang="de-DE" dirty="0" err="1" smtClean="0"/>
              <a:t>Conditioner</a:t>
            </a:r>
            <a:endParaRPr lang="de-DE" dirty="0" smtClean="0"/>
          </a:p>
          <a:p>
            <a:pPr lvl="3" algn="thaiDist"/>
            <a:r>
              <a:rPr lang="de-DE" sz="1400" dirty="0" smtClean="0"/>
              <a:t>BELSIL</a:t>
            </a:r>
            <a:r>
              <a:rPr lang="de-DE" sz="1400" baseline="30000" dirty="0" smtClean="0"/>
              <a:t>®</a:t>
            </a:r>
            <a:r>
              <a:rPr lang="de-DE" sz="1400" dirty="0" smtClean="0"/>
              <a:t> ADM 8301 E, PF 200</a:t>
            </a:r>
          </a:p>
          <a:p>
            <a:pPr marL="228600" lvl="3" indent="0" algn="thaiDist">
              <a:buNone/>
            </a:pPr>
            <a:endParaRPr lang="de-DE" sz="1400" dirty="0" smtClean="0"/>
          </a:p>
          <a:p>
            <a:r>
              <a:rPr lang="de-DE" dirty="0" err="1" smtClean="0"/>
              <a:t>Intense</a:t>
            </a:r>
            <a:r>
              <a:rPr lang="de-DE" dirty="0" smtClean="0"/>
              <a:t> </a:t>
            </a:r>
            <a:r>
              <a:rPr lang="de-DE" dirty="0" err="1" smtClean="0"/>
              <a:t>Repair</a:t>
            </a:r>
            <a:r>
              <a:rPr lang="de-DE" dirty="0" smtClean="0"/>
              <a:t> </a:t>
            </a:r>
            <a:r>
              <a:rPr lang="de-DE" dirty="0" err="1" smtClean="0"/>
              <a:t>Mask</a:t>
            </a:r>
            <a:endParaRPr lang="de-DE" dirty="0" smtClean="0"/>
          </a:p>
          <a:p>
            <a:pPr lvl="3"/>
            <a:r>
              <a:rPr lang="de-DE" sz="1400" dirty="0"/>
              <a:t>BELSIL</a:t>
            </a:r>
            <a:r>
              <a:rPr lang="de-DE" sz="1400" baseline="30000" dirty="0"/>
              <a:t>®</a:t>
            </a:r>
            <a:r>
              <a:rPr lang="de-DE" sz="1400" dirty="0"/>
              <a:t> ADM 8105 </a:t>
            </a:r>
            <a:r>
              <a:rPr lang="de-DE" sz="1400" dirty="0" smtClean="0"/>
              <a:t>E, GB 1020</a:t>
            </a:r>
          </a:p>
          <a:p>
            <a:pPr marL="228600" lvl="3" indent="0">
              <a:buNone/>
            </a:pPr>
            <a:endParaRPr lang="de-DE" sz="1400" dirty="0" smtClean="0"/>
          </a:p>
          <a:p>
            <a:r>
              <a:rPr lang="de-DE" dirty="0" err="1" smtClean="0"/>
              <a:t>Nourishing</a:t>
            </a:r>
            <a:r>
              <a:rPr lang="de-DE" dirty="0" smtClean="0"/>
              <a:t> Hair Cream</a:t>
            </a:r>
          </a:p>
          <a:p>
            <a:pPr lvl="3"/>
            <a:r>
              <a:rPr lang="de-DE" sz="1400" dirty="0"/>
              <a:t>BELSIL</a:t>
            </a:r>
            <a:r>
              <a:rPr lang="de-DE" sz="1400" baseline="30000" dirty="0"/>
              <a:t>®</a:t>
            </a:r>
            <a:r>
              <a:rPr lang="de-DE" sz="1400" dirty="0"/>
              <a:t> </a:t>
            </a:r>
            <a:r>
              <a:rPr lang="de-DE" sz="1400" dirty="0" smtClean="0"/>
              <a:t>DM 5102 E, CDM 3526 VP</a:t>
            </a:r>
          </a:p>
          <a:p>
            <a:pPr marL="228600" lvl="3" indent="0">
              <a:buNone/>
            </a:pPr>
            <a:endParaRPr lang="de-DE" sz="1400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1544638"/>
            <a:ext cx="4100943" cy="2899509"/>
          </a:xfrm>
          <a:prstGeom prst="rect">
            <a:avLst/>
          </a:prstGeom>
        </p:spPr>
      </p:pic>
      <p:sp>
        <p:nvSpPr>
          <p:cNvPr id="7" name="Ovale Legende 6"/>
          <p:cNvSpPr/>
          <p:nvPr/>
        </p:nvSpPr>
        <p:spPr>
          <a:xfrm>
            <a:off x="8463889" y="856884"/>
            <a:ext cx="1896068" cy="871496"/>
          </a:xfrm>
          <a:prstGeom prst="wedgeEllipseCallout">
            <a:avLst>
              <a:gd name="adj1" fmla="val -55728"/>
              <a:gd name="adj2" fmla="val 76592"/>
            </a:avLst>
          </a:prstGeom>
          <a:solidFill>
            <a:schemeClr val="bg1">
              <a:lumMod val="95000"/>
            </a:schemeClr>
          </a:solidFill>
          <a:ln>
            <a:solidFill>
              <a:srgbClr val="FF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1000" b="1" dirty="0" smtClean="0">
                <a:solidFill>
                  <a:schemeClr val="accent1"/>
                </a:solidFill>
              </a:rPr>
              <a:t>Бережное очищение волос и улучшенный блеск</a:t>
            </a:r>
            <a:endParaRPr lang="de-DE" sz="1000" b="1" dirty="0" smtClean="0">
              <a:solidFill>
                <a:schemeClr val="accent1"/>
              </a:solidFill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8463889" y="2234332"/>
            <a:ext cx="1896068" cy="1020586"/>
          </a:xfrm>
          <a:prstGeom prst="wedgeEllipseCallout">
            <a:avLst>
              <a:gd name="adj1" fmla="val -65231"/>
              <a:gd name="adj2" fmla="val 41237"/>
            </a:avLst>
          </a:prstGeom>
          <a:solidFill>
            <a:schemeClr val="bg1">
              <a:lumMod val="95000"/>
            </a:schemeClr>
          </a:solidFill>
          <a:ln>
            <a:solidFill>
              <a:srgbClr val="FF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1000" b="1" dirty="0" smtClean="0">
                <a:solidFill>
                  <a:schemeClr val="accent1"/>
                </a:solidFill>
              </a:rPr>
              <a:t>Для очень поврежденных волос, нуждающихся в лечении и увлажнении</a:t>
            </a:r>
            <a:endParaRPr lang="de-DE" sz="10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8798505" y="3545430"/>
            <a:ext cx="1673452" cy="871496"/>
          </a:xfrm>
          <a:prstGeom prst="wedgeEllipseCallout">
            <a:avLst>
              <a:gd name="adj1" fmla="val -71765"/>
              <a:gd name="adj2" fmla="val 24130"/>
            </a:avLst>
          </a:prstGeom>
          <a:solidFill>
            <a:schemeClr val="bg1">
              <a:lumMod val="95000"/>
            </a:schemeClr>
          </a:solidFill>
          <a:ln>
            <a:solidFill>
              <a:srgbClr val="FF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1000" b="1" dirty="0" smtClean="0">
                <a:solidFill>
                  <a:schemeClr val="accent1"/>
                </a:solidFill>
              </a:rPr>
              <a:t>Текстура крема по уходу за кожей для лечения волос</a:t>
            </a:r>
            <a:endParaRPr lang="de-DE" sz="10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Cleansing Conditioner</a:t>
            </a:r>
            <a:r>
              <a:rPr lang="ru-RU" dirty="0" smtClean="0"/>
              <a:t> / Очищающий кондиционер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Мягкое очищение</a:t>
            </a:r>
            <a:r>
              <a:rPr lang="en-US" dirty="0" smtClean="0"/>
              <a:t>, </a:t>
            </a:r>
            <a:r>
              <a:rPr lang="ru-RU" dirty="0" smtClean="0"/>
              <a:t>интенсивный блеск</a:t>
            </a:r>
            <a:endParaRPr lang="de-DE" dirty="0"/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/>
          </p:nvPr>
        </p:nvGraphicFramePr>
        <p:xfrm>
          <a:off x="753032" y="1193559"/>
          <a:ext cx="9289493" cy="553862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41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0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Торговое название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 по 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0" u="none" strike="noStrike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HCA-CW169</a:t>
                      </a:r>
                      <a:r>
                        <a:rPr lang="de-DE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Вода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Aqua (DI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82,2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Natrosol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250 HR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Hydroxyethylcellulose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Genagen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CAB 818 30%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Cocamidopropyl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Betaine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algn="l"/>
                      <a:r>
                        <a:rPr lang="de-DE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Versene</a:t>
                      </a:r>
                      <a:r>
                        <a:rPr lang="de-D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Disodium</a:t>
                      </a:r>
                      <a:r>
                        <a:rPr lang="de-D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EDTA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Глицерин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Glycerin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Genamin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KDMP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Behentrimonium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Chloride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algn="l"/>
                      <a:r>
                        <a:rPr lang="de-DE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Emulgin</a:t>
                      </a:r>
                      <a:r>
                        <a:rPr lang="de-D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B2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Ceteareth-20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Lanette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Cetearyl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Alcohol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6,00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Tween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Polysorbate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Sweet Almond </a:t>
                      </a:r>
                      <a:r>
                        <a:rPr kumimoji="0" lang="de-DE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Oil</a:t>
                      </a:r>
                      <a:endParaRPr kumimoji="0" lang="de-DE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Prunus</a:t>
                      </a: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de-DE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Amygdalus</a:t>
                      </a: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de-DE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Dulcis</a:t>
                      </a: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(Sweet Almond) </a:t>
                      </a:r>
                      <a:r>
                        <a:rPr kumimoji="0" lang="de-DE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Oil</a:t>
                      </a:r>
                      <a:endParaRPr kumimoji="0" lang="de-DE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0,20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3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Euxyl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 9010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Phenoxyethanol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Ethylhexylglycerin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330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BELSIL</a:t>
                      </a:r>
                      <a:r>
                        <a:rPr kumimoji="0" lang="de-DE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®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ADM 8301 E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Amodimethicone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Morpholinomethyl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Silsesquioxane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Copolymer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Trideceth-5, Glycerin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1,50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23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BELSIL</a:t>
                      </a:r>
                      <a:r>
                        <a:rPr kumimoji="0" lang="de-DE" sz="11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®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PF 200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PEG/PPG-20/20 </a:t>
                      </a: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Phenylisopropyl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Caprylyl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Dimethicone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0,50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 bwMode="gray">
          <a:xfrm>
            <a:off x="6976661" y="4841030"/>
            <a:ext cx="2021424" cy="659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Превосходная защита и гидрофобизация поврежденных волос</a:t>
            </a:r>
            <a:endParaRPr lang="de-DE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Gerade Verbindung 12"/>
          <p:cNvCxnSpPr/>
          <p:nvPr/>
        </p:nvCxnSpPr>
        <p:spPr bwMode="gray">
          <a:xfrm flipH="1">
            <a:off x="6519133" y="5272867"/>
            <a:ext cx="457530" cy="420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 bwMode="gray">
          <a:xfrm>
            <a:off x="6976661" y="6109209"/>
            <a:ext cx="1790817" cy="474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Блеск в водных рецептурах</a:t>
            </a:r>
            <a:endParaRPr lang="de-DE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Gerade Verbindung 12"/>
          <p:cNvCxnSpPr>
            <a:endCxn id="6" idx="1"/>
          </p:cNvCxnSpPr>
          <p:nvPr/>
        </p:nvCxnSpPr>
        <p:spPr bwMode="gray">
          <a:xfrm flipV="1">
            <a:off x="6747896" y="6346537"/>
            <a:ext cx="228765" cy="1123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BELSIL® ADM 8301 E </a:t>
            </a:r>
            <a:r>
              <a:rPr lang="ru-RU" dirty="0" smtClean="0"/>
              <a:t>для очищающих кондиционеров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630399" y="1544638"/>
            <a:ext cx="4846289" cy="5080000"/>
          </a:xfrm>
        </p:spPr>
        <p:txBody>
          <a:bodyPr/>
          <a:lstStyle/>
          <a:p>
            <a:pPr lvl="1"/>
            <a:r>
              <a:rPr lang="ru-RU" dirty="0" smtClean="0"/>
              <a:t>Эта непенящаяся рецептура очищает волосы без применения агрессивных ПАВ</a:t>
            </a:r>
            <a:r>
              <a:rPr lang="ru-RU" dirty="0"/>
              <a:t> </a:t>
            </a:r>
            <a:r>
              <a:rPr lang="ru-RU" dirty="0" smtClean="0"/>
              <a:t>и в то же время кондиционирует их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BELSIL</a:t>
            </a:r>
            <a:r>
              <a:rPr lang="en-US" baseline="30000" dirty="0"/>
              <a:t>®</a:t>
            </a:r>
            <a:r>
              <a:rPr lang="en-US" dirty="0"/>
              <a:t> ADM 8301 </a:t>
            </a:r>
            <a:r>
              <a:rPr lang="en-US" dirty="0" smtClean="0"/>
              <a:t>– </a:t>
            </a:r>
            <a:r>
              <a:rPr lang="ru-RU" dirty="0" smtClean="0"/>
              <a:t>пленкообразующая микроэмульсия аминофункционального силикона с высокой степенью кондиционирования обеспечивает превосходную защиту поврежденных волос.</a:t>
            </a:r>
          </a:p>
          <a:p>
            <a:pPr lvl="1"/>
            <a:r>
              <a:rPr lang="en-US" dirty="0" smtClean="0"/>
              <a:t>BELSIL</a:t>
            </a:r>
            <a:r>
              <a:rPr lang="en-US" baseline="30000" dirty="0"/>
              <a:t>®</a:t>
            </a:r>
            <a:r>
              <a:rPr lang="en-US" dirty="0"/>
              <a:t> PF 200 </a:t>
            </a:r>
            <a:r>
              <a:rPr lang="ru-RU" dirty="0" smtClean="0"/>
              <a:t>– это вододиспергируемый фенил-силикон, улучшающий блеск волос и их мягкость.</a:t>
            </a:r>
            <a:r>
              <a:rPr lang="en-US" dirty="0" smtClean="0"/>
              <a:t> </a:t>
            </a:r>
            <a:r>
              <a:rPr lang="ru-RU" dirty="0" smtClean="0"/>
              <a:t>Очищающий кондиционер наносится на влажные волосы и смывается через несколько минут теплой водой</a:t>
            </a:r>
            <a:r>
              <a:rPr lang="en-US" dirty="0" smtClean="0"/>
              <a:t>.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9" y="1619944"/>
            <a:ext cx="4410075" cy="3118076"/>
          </a:xfrm>
        </p:spPr>
      </p:pic>
    </p:spTree>
    <p:extLst>
      <p:ext uri="{BB962C8B-B14F-4D97-AF65-F5344CB8AC3E}">
        <p14:creationId xmlns:p14="http://schemas.microsoft.com/office/powerpoint/2010/main" val="31573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51600" y="194400"/>
            <a:ext cx="9737540" cy="799200"/>
          </a:xfrm>
        </p:spPr>
        <p:txBody>
          <a:bodyPr/>
          <a:lstStyle/>
          <a:p>
            <a:r>
              <a:rPr lang="de-DE" dirty="0" smtClean="0"/>
              <a:t>Intense Repair Mask / </a:t>
            </a:r>
            <a:r>
              <a:rPr lang="ru-RU" dirty="0" smtClean="0"/>
              <a:t>Интенсивная восстанавливающая маска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723810"/>
              </p:ext>
            </p:extLst>
          </p:nvPr>
        </p:nvGraphicFramePr>
        <p:xfrm>
          <a:off x="631722" y="1252671"/>
          <a:ext cx="9183758" cy="5662479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68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5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Торговое название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 по 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u="none" strike="noStrike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HM_01CK18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Вода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Aqua (DI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83.90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Natrosol</a:t>
                      </a: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250 HR</a:t>
                      </a: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Hydroxyethylcellulose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1.30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Cremophor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RH 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PEG-40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Hydrogenated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Castor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Oil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Vaseline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Petrolatum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algn="l"/>
                      <a:r>
                        <a:rPr lang="de-DE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Stearylalkohol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Stearyl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Alcohol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Genamin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KDMP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Behentrimonium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Chloride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algn="l"/>
                      <a:r>
                        <a:rPr lang="de-DE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Cetylalkohol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Cetyl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Alcohol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Panthenol</a:t>
                      </a:r>
                      <a:endParaRPr kumimoji="0" lang="de-D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A33B3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Panthenol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Citric Acid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Citric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Acid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marL="0" marR="0" lvl="0" indent="0" algn="l" defTabSz="9953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BELSIL® ADM 8105 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Amodimethicone</a:t>
                      </a:r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C11-15 Pareth-7, Laureth-9, Glycerin, Trideceth-12</a:t>
                      </a:r>
                      <a:endParaRPr lang="de-DE" sz="14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5.00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BELSIL® GB 1020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Dimethicone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Dimethiconol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528">
                <a:tc>
                  <a:txBody>
                    <a:bodyPr/>
                    <a:lstStyle/>
                    <a:p>
                      <a:pPr marL="0" marR="0" lvl="0" indent="0" algn="l" defTabSz="9953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Euxyl</a:t>
                      </a: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9010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Phenoxyethanol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Ethylhexylglycerin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 bwMode="gray">
          <a:xfrm>
            <a:off x="4284401" y="4994279"/>
            <a:ext cx="4645590" cy="474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Эффективное кондиционирование поврежденных волос</a:t>
            </a: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Продолжительная мягкость</a:t>
            </a:r>
            <a:endParaRPr lang="de-DE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 bwMode="gray">
          <a:xfrm flipV="1">
            <a:off x="5019261" y="5468935"/>
            <a:ext cx="198783" cy="129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 bwMode="gray">
          <a:xfrm>
            <a:off x="6001976" y="5956393"/>
            <a:ext cx="2384130" cy="659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Смесь силиконовых смол</a:t>
            </a: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легкое рспределение</a:t>
            </a: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ощущение мягкости</a:t>
            </a:r>
            <a:endParaRPr lang="de-DE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 bwMode="gray">
          <a:xfrm>
            <a:off x="5791992" y="6286054"/>
            <a:ext cx="209984" cy="79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Legende 9"/>
          <p:cNvSpPr/>
          <p:nvPr/>
        </p:nvSpPr>
        <p:spPr>
          <a:xfrm>
            <a:off x="6108314" y="1035794"/>
            <a:ext cx="1946187" cy="1064253"/>
          </a:xfrm>
          <a:prstGeom prst="wedgeEllipseCallout">
            <a:avLst>
              <a:gd name="adj1" fmla="val -65231"/>
              <a:gd name="adj2" fmla="val 41237"/>
            </a:avLst>
          </a:prstGeom>
          <a:solidFill>
            <a:schemeClr val="bg1">
              <a:lumMod val="95000"/>
            </a:schemeClr>
          </a:solidFill>
          <a:ln>
            <a:solidFill>
              <a:srgbClr val="FF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1000" b="1" dirty="0">
                <a:solidFill>
                  <a:schemeClr val="accent1"/>
                </a:solidFill>
              </a:rPr>
              <a:t>Для очень поврежденных волос, нуждающихся в лечении и увлажнении</a:t>
            </a:r>
            <a:endParaRPr lang="de-DE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BELSIL</a:t>
            </a:r>
            <a:r>
              <a:rPr lang="en-US" baseline="30000" dirty="0" smtClean="0"/>
              <a:t>®</a:t>
            </a:r>
            <a:r>
              <a:rPr lang="en-US" dirty="0" smtClean="0"/>
              <a:t> DM 5700 E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630259" y="6519672"/>
            <a:ext cx="7555798" cy="548640"/>
          </a:xfrm>
        </p:spPr>
        <p:txBody>
          <a:bodyPr/>
          <a:lstStyle/>
          <a:p>
            <a:r>
              <a:rPr lang="en-GB" dirty="0" smtClean="0"/>
              <a:t>C</a:t>
            </a:r>
            <a:r>
              <a:rPr lang="ru-RU" dirty="0" smtClean="0"/>
              <a:t>иликоновая </a:t>
            </a:r>
            <a:r>
              <a:rPr lang="ru-RU" dirty="0"/>
              <a:t>эмульсия с эмульгаторами на основе глюкозы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8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0197" y="116579"/>
            <a:ext cx="10136220" cy="948918"/>
          </a:xfrm>
        </p:spPr>
        <p:txBody>
          <a:bodyPr/>
          <a:lstStyle/>
          <a:p>
            <a:r>
              <a:rPr lang="de-DE" dirty="0" smtClean="0"/>
              <a:t>BELSIL</a:t>
            </a:r>
            <a:r>
              <a:rPr lang="de-DE" baseline="30000" dirty="0" smtClean="0"/>
              <a:t>®</a:t>
            </a:r>
            <a:r>
              <a:rPr lang="de-DE" dirty="0" smtClean="0"/>
              <a:t> DM 5700 E – </a:t>
            </a:r>
            <a:r>
              <a:rPr lang="ru-RU" dirty="0" smtClean="0"/>
              <a:t>для </a:t>
            </a:r>
            <a:r>
              <a:rPr lang="ru-RU" dirty="0" smtClean="0"/>
              <a:t>разработчиков «мягких» систем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5630399" y="1544638"/>
            <a:ext cx="4700437" cy="5080000"/>
          </a:xfrm>
        </p:spPr>
        <p:txBody>
          <a:bodyPr/>
          <a:lstStyle/>
          <a:p>
            <a:r>
              <a:rPr lang="ru-RU" dirty="0" smtClean="0"/>
              <a:t>«Зеленые» эмульгаторы вместо эмульгаторов типа </a:t>
            </a:r>
            <a:r>
              <a:rPr lang="de-DE" dirty="0" smtClean="0"/>
              <a:t>Trideceth/Laureth, </a:t>
            </a:r>
            <a:r>
              <a:rPr lang="de-DE" dirty="0"/>
              <a:t>PEG-200 Castor Oil, …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эмульгаторы на основе натуральных природных ресурсов</a:t>
            </a:r>
            <a:endParaRPr lang="de-DE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ухаживающих, «щадящих» рецептур</a:t>
            </a:r>
            <a:endParaRPr lang="de-DE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положительное влияние на пенообразование в шампунях по сравнению со стандартными системами эмульгаторов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разрешен для применения в системах </a:t>
            </a:r>
            <a:r>
              <a:rPr lang="de-DE" dirty="0" smtClean="0"/>
              <a:t>PEG-free</a:t>
            </a:r>
            <a:r>
              <a:rPr lang="ru-RU" dirty="0" smtClean="0"/>
              <a:t> (в частности, в шампунях)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t="-2209" r="25074" b="2209"/>
          <a:stretch/>
        </p:blipFill>
        <p:spPr>
          <a:xfrm>
            <a:off x="940775" y="1544638"/>
            <a:ext cx="3499339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653725" y="194400"/>
            <a:ext cx="9388800" cy="799200"/>
          </a:xfrm>
        </p:spPr>
        <p:txBody>
          <a:bodyPr/>
          <a:lstStyle/>
          <a:p>
            <a:r>
              <a:rPr lang="ru-RU" dirty="0" smtClean="0"/>
              <a:t>Свыше 100 лет успеха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 bwMode="gray"/>
        <p:txBody>
          <a:bodyPr/>
          <a:lstStyle/>
          <a:p>
            <a:r>
              <a:rPr lang="en-US" dirty="0" err="1" smtClean="0"/>
              <a:t>Wacker</a:t>
            </a:r>
            <a:r>
              <a:rPr lang="en-US" dirty="0" smtClean="0"/>
              <a:t> </a:t>
            </a:r>
            <a:r>
              <a:rPr lang="en-US" dirty="0" err="1" smtClean="0"/>
              <a:t>Chemie</a:t>
            </a:r>
            <a:r>
              <a:rPr lang="en-US" dirty="0" smtClean="0"/>
              <a:t> AG</a:t>
            </a:r>
          </a:p>
          <a:p>
            <a:pPr lvl="2"/>
            <a:r>
              <a:rPr lang="ru-RU" dirty="0" smtClean="0"/>
              <a:t>Компания основана                             в </a:t>
            </a:r>
            <a:r>
              <a:rPr lang="en-US" dirty="0" smtClean="0"/>
              <a:t>1914</a:t>
            </a:r>
            <a:r>
              <a:rPr lang="ru-RU" dirty="0" smtClean="0"/>
              <a:t>г. </a:t>
            </a:r>
            <a:r>
              <a:rPr lang="en-US" dirty="0" smtClean="0"/>
              <a:t>Dr. Alexander Wacker </a:t>
            </a:r>
          </a:p>
          <a:p>
            <a:pPr lvl="2"/>
            <a:r>
              <a:rPr lang="ru-RU" dirty="0" smtClean="0"/>
              <a:t>Головной офис – в </a:t>
            </a:r>
            <a:r>
              <a:rPr lang="ru-RU" dirty="0" smtClean="0"/>
              <a:t>Мюнхене</a:t>
            </a:r>
          </a:p>
          <a:p>
            <a:pPr lvl="2"/>
            <a:r>
              <a:rPr lang="ru-RU" dirty="0" smtClean="0"/>
              <a:t>Завод в г. Бургхаузен (свыше 10000 сотрудников)</a:t>
            </a:r>
          </a:p>
          <a:p>
            <a:pPr lvl="2"/>
            <a:r>
              <a:rPr lang="ru-RU" dirty="0" smtClean="0"/>
              <a:t>Более 3000 продуктов</a:t>
            </a:r>
            <a:endParaRPr lang="en-US" dirty="0" smtClean="0"/>
          </a:p>
          <a:p>
            <a:pPr lvl="2"/>
            <a:r>
              <a:rPr lang="ru-RU" dirty="0" smtClean="0"/>
              <a:t>Современные технологии и </a:t>
            </a:r>
            <a:r>
              <a:rPr lang="en-GB" dirty="0" smtClean="0"/>
              <a:t>R&amp;D </a:t>
            </a:r>
            <a:r>
              <a:rPr lang="ru-RU" dirty="0" smtClean="0"/>
              <a:t>центры</a:t>
            </a:r>
            <a:r>
              <a:rPr lang="en-US" dirty="0" smtClean="0"/>
              <a:t>		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8441" y="7078717"/>
            <a:ext cx="8497614" cy="331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BELSIL</a:t>
            </a:r>
            <a:r>
              <a:rPr lang="de-DE" baseline="30000" dirty="0" smtClean="0"/>
              <a:t>®</a:t>
            </a:r>
            <a:r>
              <a:rPr lang="de-DE" dirty="0" smtClean="0"/>
              <a:t> DM 5700 E </a:t>
            </a:r>
            <a:r>
              <a:rPr lang="en-GB" baseline="30000" dirty="0">
                <a:solidFill>
                  <a:schemeClr val="tx2"/>
                </a:solidFill>
              </a:rPr>
              <a:t/>
            </a:r>
            <a:br>
              <a:rPr lang="en-GB" baseline="30000" dirty="0">
                <a:solidFill>
                  <a:schemeClr val="tx2"/>
                </a:solidFill>
              </a:rPr>
            </a:br>
            <a:r>
              <a:rPr lang="ru-RU" dirty="0" smtClean="0"/>
              <a:t>Силиконовая </a:t>
            </a:r>
            <a:r>
              <a:rPr lang="ru-RU" dirty="0" smtClean="0"/>
              <a:t>эмульсия с эмульгаторами на основе глюкозы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52463" y="6167001"/>
            <a:ext cx="9390062" cy="453183"/>
          </a:xfrm>
        </p:spPr>
        <p:txBody>
          <a:bodyPr/>
          <a:lstStyle/>
          <a:p>
            <a:r>
              <a:rPr lang="de-DE" dirty="0" smtClean="0"/>
              <a:t>INCI: </a:t>
            </a:r>
            <a:r>
              <a:rPr lang="de-DE" dirty="0" err="1" smtClean="0"/>
              <a:t>Dimethicone</a:t>
            </a:r>
            <a:r>
              <a:rPr lang="de-DE" dirty="0" smtClean="0"/>
              <a:t>,</a:t>
            </a:r>
            <a:r>
              <a:rPr lang="de-DE" dirty="0"/>
              <a:t> </a:t>
            </a:r>
            <a:r>
              <a:rPr lang="de-DE" dirty="0" err="1"/>
              <a:t>Caprylyl</a:t>
            </a:r>
            <a:r>
              <a:rPr lang="de-DE" dirty="0"/>
              <a:t>/</a:t>
            </a:r>
            <a:r>
              <a:rPr lang="de-DE" dirty="0" err="1"/>
              <a:t>Capryl</a:t>
            </a:r>
            <a:r>
              <a:rPr lang="de-DE" dirty="0"/>
              <a:t> </a:t>
            </a:r>
            <a:r>
              <a:rPr lang="de-DE" dirty="0" err="1"/>
              <a:t>Glucoside</a:t>
            </a:r>
            <a:r>
              <a:rPr lang="de-DE" dirty="0"/>
              <a:t>, </a:t>
            </a:r>
            <a:r>
              <a:rPr lang="de-DE" dirty="0" err="1"/>
              <a:t>Sorbitan</a:t>
            </a:r>
            <a:r>
              <a:rPr lang="de-DE" dirty="0"/>
              <a:t> </a:t>
            </a:r>
            <a:r>
              <a:rPr lang="de-DE" dirty="0" smtClean="0"/>
              <a:t>Laurate </a:t>
            </a:r>
            <a:endParaRPr lang="de-DE" dirty="0"/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035998"/>
              </p:ext>
            </p:extLst>
          </p:nvPr>
        </p:nvGraphicFramePr>
        <p:xfrm>
          <a:off x="3543111" y="3901478"/>
          <a:ext cx="6855757" cy="188088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00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97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Содержание активного в-ва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[%]</a:t>
                      </a: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Система эмульгаторов</a:t>
                      </a:r>
                      <a:endParaRPr lang="en-US" sz="1800" b="1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Размер частиц</a:t>
                      </a:r>
                      <a:endParaRPr lang="en-US" sz="1800" b="1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[</a:t>
                      </a: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нм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]</a:t>
                      </a: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Консервант</a:t>
                      </a:r>
                      <a:endParaRPr lang="en-US" sz="1800" b="1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047">
                <a:tc>
                  <a:txBody>
                    <a:bodyPr/>
                    <a:lstStyle/>
                    <a:p>
                      <a:pPr algn="l"/>
                      <a:r>
                        <a:rPr lang="de-DE" sz="1800" b="0" cap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50</a:t>
                      </a:r>
                      <a:endParaRPr sz="1800" b="0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Неионногенные</a:t>
                      </a:r>
                      <a:r>
                        <a:rPr lang="de-DE" sz="1800" dirty="0" smtClean="0"/>
                        <a:t>, </a:t>
                      </a:r>
                      <a:r>
                        <a:rPr lang="ru-RU" sz="1800" dirty="0" smtClean="0"/>
                        <a:t>на основе глюкозы</a:t>
                      </a:r>
                      <a:endParaRPr lang="en-US" sz="1800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 500 </a:t>
                      </a:r>
                      <a:endParaRPr lang="en-US" sz="1800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Sorbic</a:t>
                      </a:r>
                      <a:r>
                        <a:rPr lang="en-US" sz="1800" dirty="0" smtClean="0"/>
                        <a:t> acid</a:t>
                      </a:r>
                      <a:endParaRPr lang="en-US" sz="1800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Inhaltsplatzhalter 4"/>
          <p:cNvSpPr txBox="1">
            <a:spLocks/>
          </p:cNvSpPr>
          <p:nvPr/>
        </p:nvSpPr>
        <p:spPr bwMode="gray">
          <a:xfrm>
            <a:off x="3611880" y="1231438"/>
            <a:ext cx="6186781" cy="265713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dirty="0" smtClean="0"/>
              <a:t>Описание продукта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BELSIL</a:t>
            </a:r>
            <a:r>
              <a:rPr lang="en-US" baseline="30000" dirty="0" smtClean="0">
                <a:solidFill>
                  <a:schemeClr val="tx1"/>
                </a:solidFill>
              </a:rPr>
              <a:t>®</a:t>
            </a:r>
            <a:r>
              <a:rPr lang="en-US" dirty="0" smtClean="0">
                <a:solidFill>
                  <a:schemeClr val="tx1"/>
                </a:solidFill>
              </a:rPr>
              <a:t> DM 5700 E </a:t>
            </a:r>
            <a:r>
              <a:rPr lang="ru-RU" dirty="0" smtClean="0">
                <a:solidFill>
                  <a:schemeClr val="tx1"/>
                </a:solidFill>
              </a:rPr>
              <a:t>эмульсия мягкого действия с улучшенными пенными характеристиками, </a:t>
            </a:r>
            <a:r>
              <a:rPr lang="ru-RU" b="0" dirty="0" smtClean="0">
                <a:solidFill>
                  <a:schemeClr val="tx1"/>
                </a:solidFill>
              </a:rPr>
              <a:t>обоснованными действием высоковязкого диметикона и комбинацией алкилполиглюкозида и сорбитан лаурата.</a:t>
            </a:r>
          </a:p>
          <a:p>
            <a:r>
              <a:rPr lang="ru-RU" dirty="0" smtClean="0"/>
              <a:t>Характеристики продукта</a:t>
            </a:r>
            <a:r>
              <a:rPr lang="en-US" dirty="0" smtClean="0"/>
              <a:t>: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12" name="Picture 2" descr="N:\GB-S\S-P\BGH\TEAMS\S-P-PD\MS-CONSUMER-CARE-1-2\Medien\Bilder\Produktfotos\20140224z082_BELSIL_ADM_6300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78280"/>
            <a:ext cx="2628000" cy="39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294090" y="4841922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/>
              <a:t>BELSIL</a:t>
            </a:r>
            <a:r>
              <a:rPr lang="en-US" sz="1800" b="1" baseline="30000" dirty="0" smtClean="0"/>
              <a:t>®</a:t>
            </a:r>
            <a:r>
              <a:rPr lang="en-US" sz="1800" b="1" dirty="0" smtClean="0"/>
              <a:t> </a:t>
            </a:r>
          </a:p>
          <a:p>
            <a:pPr algn="ctr"/>
            <a:r>
              <a:rPr lang="en-US" sz="1800" b="1" dirty="0" smtClean="0"/>
              <a:t>DM 5700 E 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687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BELSIL</a:t>
            </a:r>
            <a:r>
              <a:rPr lang="de-DE" baseline="30000" dirty="0"/>
              <a:t>®</a:t>
            </a:r>
            <a:r>
              <a:rPr lang="de-DE" dirty="0"/>
              <a:t> DM 5700 E </a:t>
            </a:r>
            <a:r>
              <a:rPr lang="ru-RU" dirty="0" smtClean="0"/>
              <a:t>в шампуне мягкого действия –</a:t>
            </a:r>
            <a:br>
              <a:rPr lang="ru-RU" dirty="0" smtClean="0"/>
            </a:br>
            <a:r>
              <a:rPr lang="ru-RU" dirty="0" smtClean="0"/>
              <a:t>система для тестирования</a:t>
            </a:r>
            <a:endParaRPr lang="en-US" dirty="0"/>
          </a:p>
        </p:txBody>
      </p:sp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551879"/>
              </p:ext>
            </p:extLst>
          </p:nvPr>
        </p:nvGraphicFramePr>
        <p:xfrm>
          <a:off x="638175" y="1609726"/>
          <a:ext cx="9404350" cy="481415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28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5E86C2"/>
                          </a:solidFill>
                          <a:effectLst/>
                          <a:latin typeface="Arial"/>
                        </a:rPr>
                        <a:t>Название по </a:t>
                      </a:r>
                      <a:r>
                        <a:rPr lang="de-DE" sz="1800" b="1" i="0" u="none" strike="noStrike" dirty="0" smtClean="0">
                          <a:solidFill>
                            <a:srgbClr val="5E86C2"/>
                          </a:solidFill>
                          <a:effectLst/>
                          <a:latin typeface="Arial"/>
                        </a:rPr>
                        <a:t>INCI</a:t>
                      </a:r>
                      <a:endParaRPr lang="de-DE" sz="1800" b="1" i="0" u="none" strike="noStrike" dirty="0">
                        <a:solidFill>
                          <a:srgbClr val="5E86C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5E86C2"/>
                          </a:solidFill>
                          <a:effectLst/>
                          <a:latin typeface="Arial"/>
                        </a:rPr>
                        <a:t>Торговое название</a:t>
                      </a:r>
                      <a:endParaRPr lang="de-DE" sz="1800" b="1" i="0" u="none" strike="noStrike" dirty="0">
                        <a:solidFill>
                          <a:srgbClr val="5E86C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5E86C2"/>
                          </a:solidFill>
                          <a:effectLst/>
                          <a:latin typeface="Arial"/>
                        </a:rPr>
                        <a:t>Масс.</a:t>
                      </a:r>
                      <a:r>
                        <a:rPr lang="de-DE" sz="1800" b="1" i="0" u="none" strike="noStrike" dirty="0" smtClean="0">
                          <a:solidFill>
                            <a:srgbClr val="5E86C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800" b="1" i="0" u="none" strike="noStrike" dirty="0">
                          <a:solidFill>
                            <a:srgbClr val="5E86C2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Aqua (DI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Вода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Guar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Hydroxypropyltrimonium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Chloride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Hance</a:t>
                      </a:r>
                      <a:r>
                        <a:rPr lang="de-DE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4572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95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Sodium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Lauroyl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Methyl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Isethionate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Cocamidopropyl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Betaine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Sodium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Cocoyl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Isethionate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Sodium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Methyl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Oleoyl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Taurate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Iselux</a:t>
                      </a:r>
                      <a:r>
                        <a:rPr lang="de-DE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®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SFS-SB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25,00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5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Glycol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Distearate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HALLSTAR</a:t>
                      </a:r>
                      <a:r>
                        <a:rPr lang="de-DE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EGDS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0,70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5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Cocamidopropyl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Betaine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Genagen</a:t>
                      </a:r>
                      <a:r>
                        <a:rPr lang="de-DE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CAB 818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13,42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dirty="0" err="1" smtClean="0">
                          <a:solidFill>
                            <a:schemeClr val="tx2"/>
                          </a:solidFill>
                        </a:rPr>
                        <a:t>Dimethicone</a:t>
                      </a:r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de-DE" sz="1600" b="1" dirty="0" err="1" smtClean="0">
                          <a:solidFill>
                            <a:schemeClr val="tx2"/>
                          </a:solidFill>
                        </a:rPr>
                        <a:t>Caprylyl</a:t>
                      </a:r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600" b="1" dirty="0" err="1" smtClean="0">
                          <a:solidFill>
                            <a:schemeClr val="tx2"/>
                          </a:solidFill>
                        </a:rPr>
                        <a:t>Capryl</a:t>
                      </a:r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sz="1600" b="1" dirty="0" err="1" smtClean="0">
                          <a:solidFill>
                            <a:schemeClr val="tx2"/>
                          </a:solidFill>
                        </a:rPr>
                        <a:t>Glucoside</a:t>
                      </a:r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de-DE" sz="1600" b="1" dirty="0" err="1" smtClean="0">
                          <a:solidFill>
                            <a:schemeClr val="tx2"/>
                          </a:solidFill>
                        </a:rPr>
                        <a:t>Sorbitan</a:t>
                      </a:r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 Laurate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BELSIL</a:t>
                      </a:r>
                      <a:r>
                        <a:rPr lang="de-DE" sz="1600" b="1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®</a:t>
                      </a:r>
                      <a:r>
                        <a:rPr lang="de-DE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DM 5700 E</a:t>
                      </a:r>
                      <a:endParaRPr lang="de-D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4 %</a:t>
                      </a:r>
                      <a:endParaRPr lang="de-DE" sz="16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5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Caprylhydroxamic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Acid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Caprylyl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Glycol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Glycerin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Spectrastat</a:t>
                      </a:r>
                      <a:r>
                        <a:rPr lang="de-DE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5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Citric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Acid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Citric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Acid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1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9" y="1934566"/>
            <a:ext cx="4845610" cy="469007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Salon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r>
              <a:rPr lang="de-DE" dirty="0" smtClean="0"/>
              <a:t> on 10 </a:t>
            </a:r>
            <a:r>
              <a:rPr lang="de-DE" dirty="0" err="1" smtClean="0"/>
              <a:t>volunteers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damaged</a:t>
            </a:r>
            <a:r>
              <a:rPr lang="de-DE" dirty="0" smtClean="0"/>
              <a:t> </a:t>
            </a:r>
            <a:r>
              <a:rPr lang="de-DE" dirty="0" err="1" smtClean="0"/>
              <a:t>hair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652463" y="1352145"/>
            <a:ext cx="4410000" cy="5272493"/>
          </a:xfrm>
        </p:spPr>
        <p:txBody>
          <a:bodyPr/>
          <a:lstStyle/>
          <a:p>
            <a:r>
              <a:rPr lang="ru-RU" dirty="0" smtClean="0"/>
              <a:t>Результаты тестирования в салоне на половине головы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Высокая степень кондиционирования</a:t>
            </a:r>
            <a:r>
              <a:rPr lang="ru-RU" dirty="0"/>
              <a:t> </a:t>
            </a:r>
            <a:r>
              <a:rPr lang="de-DE" dirty="0" smtClean="0"/>
              <a:t>BELSIL</a:t>
            </a:r>
            <a:r>
              <a:rPr lang="de-DE" baseline="30000" dirty="0" smtClean="0"/>
              <a:t>®</a:t>
            </a:r>
            <a:r>
              <a:rPr lang="de-DE" dirty="0" smtClean="0"/>
              <a:t> DM 5700 E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на влажных и сухих волосах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30400" y="1544638"/>
            <a:ext cx="4605801" cy="5080000"/>
          </a:xfrm>
        </p:spPr>
        <p:txBody>
          <a:bodyPr/>
          <a:lstStyle/>
          <a:p>
            <a:r>
              <a:rPr lang="ru-RU" dirty="0" smtClean="0"/>
              <a:t>Однозначное предпочтение шампуня с </a:t>
            </a:r>
            <a:r>
              <a:rPr lang="de-DE" dirty="0" smtClean="0"/>
              <a:t>BELSIL</a:t>
            </a:r>
            <a:r>
              <a:rPr lang="de-DE" baseline="30000" dirty="0" smtClean="0"/>
              <a:t>®</a:t>
            </a:r>
            <a:r>
              <a:rPr lang="de-DE" dirty="0" smtClean="0"/>
              <a:t> DM 5700 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Значительное уменьшение усилия при расчесывании влажных и сухих волос</a:t>
            </a:r>
            <a:endParaRPr lang="de-DE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Влажные и сухие волосы легче распутываются</a:t>
            </a:r>
            <a:endParaRPr lang="de-DE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Ощущение придания волосам объема</a:t>
            </a:r>
            <a:endParaRPr lang="de-DE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Приятные, естественные ощущения на волосах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8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BELSIL</a:t>
            </a:r>
            <a:r>
              <a:rPr lang="de-DE" baseline="30000" dirty="0" smtClean="0"/>
              <a:t>®</a:t>
            </a:r>
            <a:r>
              <a:rPr lang="de-DE" dirty="0" smtClean="0"/>
              <a:t> DM 5700 E </a:t>
            </a:r>
            <a:r>
              <a:rPr lang="ru-RU" dirty="0" smtClean="0"/>
              <a:t>по сравнению с классическими силиконовыми эмульсиями</a:t>
            </a:r>
            <a:endParaRPr lang="de-DE" dirty="0"/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928924"/>
              </p:ext>
            </p:extLst>
          </p:nvPr>
        </p:nvGraphicFramePr>
        <p:xfrm>
          <a:off x="649611" y="1613064"/>
          <a:ext cx="9391651" cy="288672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49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7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197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Продукт</a:t>
                      </a:r>
                      <a:endParaRPr lang="en-US" sz="1800" b="1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Содержание акт. в-ва 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[%]</a:t>
                      </a: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Размер частиц</a:t>
                      </a:r>
                      <a:endParaRPr lang="de-DE" sz="1800" b="1" kern="1200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[</a:t>
                      </a:r>
                      <a:r>
                        <a:rPr lang="ru-RU" sz="180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нм</a:t>
                      </a:r>
                      <a:r>
                        <a:rPr lang="de-DE" sz="180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]</a:t>
                      </a:r>
                      <a:endParaRPr lang="en-US" sz="1800" b="1" kern="1200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Вязкость </a:t>
                      </a:r>
                      <a:r>
                        <a:rPr lang="de-DE" sz="180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[</a:t>
                      </a:r>
                      <a:r>
                        <a:rPr lang="ru-RU" sz="180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мПас</a:t>
                      </a:r>
                      <a:r>
                        <a:rPr lang="de-DE" sz="180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]</a:t>
                      </a:r>
                      <a:endParaRPr lang="en-US" sz="1800" b="1" kern="1200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Система эмульгаторов</a:t>
                      </a:r>
                      <a:endParaRPr lang="en-US" sz="1800" b="1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Консервант</a:t>
                      </a:r>
                      <a:endParaRPr lang="en-US" sz="1800" b="1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047"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 smtClean="0"/>
                        <a:t>BELSIL</a:t>
                      </a:r>
                      <a:r>
                        <a:rPr lang="de-DE" sz="1800" b="0" baseline="30000" dirty="0" smtClean="0"/>
                        <a:t>®</a:t>
                      </a:r>
                      <a:r>
                        <a:rPr lang="de-DE" sz="1800" b="0" dirty="0" smtClean="0"/>
                        <a:t> </a:t>
                      </a:r>
                    </a:p>
                    <a:p>
                      <a:pPr algn="l"/>
                      <a:r>
                        <a:rPr lang="de-DE" sz="1800" b="0" dirty="0" smtClean="0"/>
                        <a:t>DM 5700 E</a:t>
                      </a:r>
                      <a:endParaRPr sz="1800" b="0" dirty="0"/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 smtClean="0"/>
                        <a:t>50</a:t>
                      </a:r>
                      <a:endParaRPr sz="1800" b="0" dirty="0"/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87" lvl="1" indent="0" algn="ctr" defTabSz="914400" rtl="0" eaLnBrk="1" fontAlgn="t" latinLnBrk="0" hangingPunct="1">
                        <a:buClr>
                          <a:schemeClr val="tx1"/>
                        </a:buClr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&lt; 500</a:t>
                      </a:r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87" lvl="1" indent="0" algn="ctr" defTabSz="914400" rtl="0" eaLnBrk="1" fontAlgn="t" latinLnBrk="0" hangingPunct="1">
                        <a:buClr>
                          <a:schemeClr val="tx1"/>
                        </a:buClr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60.000</a:t>
                      </a:r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/>
                        <a:t>Caprylyl</a:t>
                      </a:r>
                      <a:r>
                        <a:rPr lang="de-DE" sz="1800" baseline="0" dirty="0" smtClean="0"/>
                        <a:t>/</a:t>
                      </a:r>
                      <a:r>
                        <a:rPr lang="de-DE" sz="1800" baseline="0" dirty="0" err="1" smtClean="0"/>
                        <a:t>Capryl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Glucoside</a:t>
                      </a:r>
                      <a:r>
                        <a:rPr lang="de-DE" sz="1800" baseline="0" dirty="0" smtClean="0"/>
                        <a:t>, </a:t>
                      </a:r>
                      <a:r>
                        <a:rPr lang="de-DE" sz="1800" baseline="0" dirty="0" err="1" smtClean="0"/>
                        <a:t>Sorbitan</a:t>
                      </a:r>
                      <a:r>
                        <a:rPr lang="de-DE" sz="1800" baseline="0" dirty="0" smtClean="0"/>
                        <a:t> Laurate</a:t>
                      </a:r>
                      <a:endParaRPr lang="en-US" sz="1800" dirty="0" smtClean="0"/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Sorbic</a:t>
                      </a:r>
                      <a:r>
                        <a:rPr lang="en-US" sz="1800" dirty="0" smtClean="0"/>
                        <a:t> acid</a:t>
                      </a:r>
                      <a:endParaRPr lang="en-US" sz="1800" dirty="0"/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047"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 smtClean="0"/>
                        <a:t>BELSIL</a:t>
                      </a:r>
                      <a:r>
                        <a:rPr lang="de-DE" sz="1800" b="0" baseline="30000" dirty="0" smtClean="0"/>
                        <a:t>®</a:t>
                      </a:r>
                      <a:r>
                        <a:rPr lang="de-DE" sz="1800" b="0" dirty="0" smtClean="0"/>
                        <a:t> </a:t>
                      </a:r>
                    </a:p>
                    <a:p>
                      <a:pPr algn="l"/>
                      <a:r>
                        <a:rPr lang="de-DE" sz="1800" b="0" dirty="0" smtClean="0"/>
                        <a:t>DM 5102 E</a:t>
                      </a:r>
                      <a:endParaRPr sz="1800" b="0" dirty="0"/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cap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50</a:t>
                      </a:r>
                      <a:endParaRPr sz="1800" b="0" dirty="0"/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" lvl="1" indent="0" algn="ctr" defTabSz="914400" rtl="0" eaLnBrk="1" fontAlgn="t" latinLnBrk="0" hangingPunct="1">
                        <a:buClr>
                          <a:schemeClr val="tx1"/>
                        </a:buClr>
                        <a:buFontTx/>
                        <a:buNone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&lt; 300</a:t>
                      </a:r>
                      <a:r>
                        <a:rPr lang="de-DE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" lvl="1" indent="0" algn="ctr" defTabSz="914400" rtl="0" eaLnBrk="1" fontAlgn="t" latinLnBrk="0" hangingPunct="1">
                        <a:buClr>
                          <a:schemeClr val="tx1"/>
                        </a:buClr>
                        <a:buFontTx/>
                        <a:buNone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60.000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Laureth-4,</a:t>
                      </a:r>
                      <a:r>
                        <a:rPr lang="en-US" sz="1800" baseline="0" dirty="0" smtClean="0"/>
                        <a:t> Laureth-23</a:t>
                      </a:r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Salicylic acid</a:t>
                      </a:r>
                      <a:endParaRPr lang="en-US" sz="1800" dirty="0"/>
                    </a:p>
                  </a:txBody>
                  <a:tcPr marL="144000" marR="14400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-1556250" y="5942466"/>
            <a:ext cx="9391650" cy="290512"/>
          </a:xfrm>
        </p:spPr>
        <p:txBody>
          <a:bodyPr/>
          <a:lstStyle/>
          <a:p>
            <a:r>
              <a:rPr lang="de-DE" dirty="0" smtClean="0"/>
              <a:t>*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52462" y="418288"/>
            <a:ext cx="9388800" cy="575311"/>
          </a:xfrm>
        </p:spPr>
        <p:txBody>
          <a:bodyPr/>
          <a:lstStyle/>
          <a:p>
            <a:r>
              <a:rPr lang="ru-RU" dirty="0" smtClean="0"/>
              <a:t>Шампунь с </a:t>
            </a:r>
            <a:r>
              <a:rPr lang="de-DE" dirty="0" smtClean="0"/>
              <a:t>BELSIL</a:t>
            </a:r>
            <a:r>
              <a:rPr lang="de-DE" baseline="30000" dirty="0" smtClean="0"/>
              <a:t>®</a:t>
            </a:r>
            <a:r>
              <a:rPr lang="de-DE" dirty="0" smtClean="0"/>
              <a:t> DM 5700 E</a:t>
            </a:r>
            <a:r>
              <a:rPr lang="ru-RU" dirty="0" smtClean="0"/>
              <a:t> – </a:t>
            </a:r>
            <a:r>
              <a:rPr lang="ru-RU" dirty="0"/>
              <a:t>м</a:t>
            </a:r>
            <a:r>
              <a:rPr lang="ru-RU" dirty="0" smtClean="0"/>
              <a:t>ельче размер пор в пене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Плотность пены</a:t>
            </a:r>
            <a:endParaRPr lang="de-DE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Шампунь с </a:t>
            </a:r>
            <a:r>
              <a:rPr lang="de-DE" dirty="0" smtClean="0"/>
              <a:t>BELSIL</a:t>
            </a:r>
            <a:r>
              <a:rPr lang="de-DE" baseline="30000" dirty="0"/>
              <a:t>®</a:t>
            </a:r>
            <a:r>
              <a:rPr lang="de-DE" dirty="0"/>
              <a:t> DM 5700 E </a:t>
            </a:r>
            <a:r>
              <a:rPr lang="ru-RU" dirty="0" smtClean="0"/>
              <a:t>образует более плотную пену</a:t>
            </a:r>
            <a:endParaRPr lang="de-DE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Высокая плотность пены обоснована более мелким размером пор в пене</a:t>
            </a:r>
            <a:endParaRPr lang="de-DE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Мелкие поры в пене делают ее густой и приятной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6" y="1529679"/>
            <a:ext cx="4612372" cy="487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8441" y="7078717"/>
            <a:ext cx="8497614" cy="331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Спасибо за внимание!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5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230" y="5029200"/>
            <a:ext cx="10334170" cy="1298448"/>
          </a:xfrm>
        </p:spPr>
        <p:txBody>
          <a:bodyPr/>
          <a:lstStyle/>
          <a:p>
            <a:r>
              <a:rPr lang="ru-RU" dirty="0" smtClean="0"/>
              <a:t>Силиконы </a:t>
            </a:r>
            <a:r>
              <a:rPr lang="en-US" dirty="0" smtClean="0"/>
              <a:t>BELSIL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ru-RU" dirty="0" smtClean="0"/>
              <a:t>в прозрачных средствах по уходу за волосами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32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489" y="194400"/>
            <a:ext cx="9967510" cy="799200"/>
          </a:xfrm>
        </p:spPr>
        <p:txBody>
          <a:bodyPr/>
          <a:lstStyle/>
          <a:p>
            <a:r>
              <a:rPr lang="ru-RU" dirty="0" smtClean="0"/>
              <a:t>Прозрачность в косметических средствах по уходу за волосами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5521068" y="1544638"/>
            <a:ext cx="4765931" cy="5080000"/>
          </a:xfrm>
        </p:spPr>
        <p:txBody>
          <a:bodyPr/>
          <a:lstStyle/>
          <a:p>
            <a:r>
              <a:rPr lang="de-DE" dirty="0" smtClean="0"/>
              <a:t>Translucent Care Conditioner</a:t>
            </a:r>
          </a:p>
          <a:p>
            <a:pPr lvl="3" algn="thaiDist"/>
            <a:r>
              <a:rPr lang="de-DE" sz="1400" dirty="0" smtClean="0"/>
              <a:t>BELSIL</a:t>
            </a:r>
            <a:r>
              <a:rPr lang="de-DE" sz="1400" baseline="30000" dirty="0" smtClean="0"/>
              <a:t>®</a:t>
            </a:r>
            <a:r>
              <a:rPr lang="de-DE" sz="1400" dirty="0" smtClean="0"/>
              <a:t> ADM 8105 </a:t>
            </a:r>
            <a:r>
              <a:rPr lang="de-DE" sz="1400" dirty="0" smtClean="0"/>
              <a:t>E</a:t>
            </a:r>
            <a:endParaRPr lang="ru-RU" sz="1400" dirty="0" smtClean="0"/>
          </a:p>
          <a:p>
            <a:pPr lvl="3" algn="thaiDist"/>
            <a:endParaRPr lang="de-DE" sz="1400" dirty="0" smtClean="0"/>
          </a:p>
          <a:p>
            <a:r>
              <a:rPr lang="de-DE" dirty="0"/>
              <a:t>Clear Silk Touch </a:t>
            </a:r>
            <a:r>
              <a:rPr lang="de-DE" dirty="0" smtClean="0"/>
              <a:t>Shampoo</a:t>
            </a:r>
          </a:p>
          <a:p>
            <a:pPr lvl="3"/>
            <a:r>
              <a:rPr lang="de-DE" sz="1400" dirty="0"/>
              <a:t>BELSIL</a:t>
            </a:r>
            <a:r>
              <a:rPr lang="de-DE" sz="1400" baseline="30000" dirty="0"/>
              <a:t>®</a:t>
            </a:r>
            <a:r>
              <a:rPr lang="de-DE" sz="1400" dirty="0"/>
              <a:t> ADM 8105 </a:t>
            </a:r>
            <a:r>
              <a:rPr lang="de-DE" sz="1400" dirty="0" smtClean="0"/>
              <a:t>E, OW 2100 </a:t>
            </a:r>
            <a:r>
              <a:rPr lang="de-DE" sz="1400" dirty="0" smtClean="0"/>
              <a:t>DE</a:t>
            </a:r>
            <a:endParaRPr lang="ru-RU" sz="1400" dirty="0" smtClean="0"/>
          </a:p>
          <a:p>
            <a:pPr lvl="3"/>
            <a:endParaRPr lang="ru-RU" dirty="0" smtClean="0"/>
          </a:p>
          <a:p>
            <a:r>
              <a:rPr lang="de-DE" dirty="0" smtClean="0"/>
              <a:t>Pearl </a:t>
            </a:r>
            <a:r>
              <a:rPr lang="de-DE" dirty="0" smtClean="0"/>
              <a:t>Spray</a:t>
            </a:r>
          </a:p>
          <a:p>
            <a:pPr lvl="3"/>
            <a:r>
              <a:rPr lang="de-DE" sz="1400" dirty="0"/>
              <a:t>BELSIL</a:t>
            </a:r>
            <a:r>
              <a:rPr lang="de-DE" sz="1400" baseline="30000" dirty="0"/>
              <a:t>®</a:t>
            </a:r>
            <a:r>
              <a:rPr lang="de-DE" sz="1400" dirty="0"/>
              <a:t> </a:t>
            </a:r>
            <a:r>
              <a:rPr lang="de-DE" sz="1400" dirty="0" smtClean="0"/>
              <a:t>DM 1 plus, OW 2100 DE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Inhaltsplatzhalter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0" y="1574579"/>
            <a:ext cx="3989111" cy="4710265"/>
          </a:xfrm>
        </p:spPr>
      </p:pic>
    </p:spTree>
    <p:extLst>
      <p:ext uri="{BB962C8B-B14F-4D97-AF65-F5344CB8AC3E}">
        <p14:creationId xmlns:p14="http://schemas.microsoft.com/office/powerpoint/2010/main" val="8632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0337" y="194400"/>
            <a:ext cx="10179585" cy="799200"/>
          </a:xfrm>
        </p:spPr>
        <p:txBody>
          <a:bodyPr/>
          <a:lstStyle/>
          <a:p>
            <a:r>
              <a:rPr lang="de-DE" dirty="0"/>
              <a:t>Translucent Care </a:t>
            </a:r>
            <a:r>
              <a:rPr lang="de-DE" dirty="0" smtClean="0"/>
              <a:t>Conditioner</a:t>
            </a:r>
            <a:r>
              <a:rPr lang="ru-RU" dirty="0" smtClean="0"/>
              <a:t> / Прозрачный кондиционер для волос</a:t>
            </a:r>
            <a:endParaRPr lang="de-DE" dirty="0"/>
          </a:p>
        </p:txBody>
      </p:sp>
      <p:cxnSp>
        <p:nvCxnSpPr>
          <p:cNvPr id="4" name="Gerade Verbindung 5"/>
          <p:cNvCxnSpPr/>
          <p:nvPr/>
        </p:nvCxnSpPr>
        <p:spPr bwMode="gray">
          <a:xfrm>
            <a:off x="3443028" y="1610414"/>
            <a:ext cx="0" cy="4882983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Inhaltsplatzhalter 3"/>
          <p:cNvGraphicFramePr>
            <a:graphicFrameLocks/>
          </p:cNvGraphicFramePr>
          <p:nvPr>
            <p:extLst/>
          </p:nvPr>
        </p:nvGraphicFramePr>
        <p:xfrm>
          <a:off x="3826565" y="1609726"/>
          <a:ext cx="6380923" cy="501491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16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Название по </a:t>
                      </a:r>
                      <a:r>
                        <a:rPr lang="de-DE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INCI</a:t>
                      </a:r>
                      <a:endParaRPr lang="de-DE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Торговое название</a:t>
                      </a:r>
                      <a:endParaRPr lang="de-DE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HCA-UP1200 </a:t>
                      </a:r>
                      <a:endParaRPr lang="de-DE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Aqua (DI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Вода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43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Polyquaternium-10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UCARE</a:t>
                      </a:r>
                      <a:r>
                        <a:rPr lang="de-DE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Polymer  JR 400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1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Hydroxyethylcellulose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Natrosol</a:t>
                      </a:r>
                      <a:r>
                        <a:rPr lang="de-DE" sz="1400" b="0" i="0" u="none" strike="noStrike" baseline="30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TM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250 HR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8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Acrylamidopropyltrimonium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Chloride/Acrylamide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Copolymer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Hance</a:t>
                      </a:r>
                      <a:r>
                        <a:rPr lang="de-DE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SP-100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67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Glycerin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Глицерин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819">
                <a:tc>
                  <a:txBody>
                    <a:bodyPr/>
                    <a:lstStyle/>
                    <a:p>
                      <a:r>
                        <a:rPr lang="de-DE" sz="1400" b="1" i="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Amodimethicone</a:t>
                      </a: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C11-15 Pareth-7,</a:t>
                      </a:r>
                    </a:p>
                    <a:p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Laureth-9, Glycerin, Trideceth-12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BELSIL</a:t>
                      </a:r>
                      <a:r>
                        <a:rPr lang="de-DE" sz="1400" b="1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®</a:t>
                      </a:r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ADM 8105 E</a:t>
                      </a:r>
                      <a:endParaRPr lang="de-DE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5 %</a:t>
                      </a:r>
                      <a:endParaRPr lang="de-DE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81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Cetrimonium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Chloride (29%)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Genamin</a:t>
                      </a:r>
                      <a:r>
                        <a:rPr lang="de-DE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CTAC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401">
                <a:tc>
                  <a:txBody>
                    <a:bodyPr/>
                    <a:lstStyle/>
                    <a:p>
                      <a:pPr marL="0" algn="l" defTabSz="995338" rtl="0" eaLnBrk="1" fontAlgn="b" latinLnBrk="0" hangingPunct="1"/>
                      <a:r>
                        <a:rPr lang="de-DE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Phenoxyethanol</a:t>
                      </a:r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Ethylhexylglycerin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Euxyl</a:t>
                      </a:r>
                      <a:r>
                        <a:rPr lang="de-DE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PE 9010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 bwMode="gray">
          <a:xfrm>
            <a:off x="7866043" y="4274939"/>
            <a:ext cx="1674564" cy="782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Эффективное кондиционирование</a:t>
            </a:r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Продолжительная мягкость</a:t>
            </a:r>
            <a:endParaRPr lang="de-DE" sz="11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Gerade Verbindung 12"/>
          <p:cNvCxnSpPr/>
          <p:nvPr/>
        </p:nvCxnSpPr>
        <p:spPr bwMode="gray">
          <a:xfrm flipH="1">
            <a:off x="7562685" y="4870174"/>
            <a:ext cx="303358" cy="1871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8" y="1568697"/>
            <a:ext cx="1934313" cy="48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2796" r="33851" b="6479"/>
          <a:stretch/>
        </p:blipFill>
        <p:spPr>
          <a:xfrm>
            <a:off x="781533" y="1620078"/>
            <a:ext cx="2186609" cy="3776869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BELSIL</a:t>
            </a:r>
            <a:r>
              <a:rPr lang="de-DE" baseline="30000" dirty="0"/>
              <a:t>®</a:t>
            </a:r>
            <a:r>
              <a:rPr lang="de-DE" dirty="0"/>
              <a:t> ADM 8105 E – </a:t>
            </a:r>
            <a:r>
              <a:rPr lang="ru-RU" dirty="0"/>
              <a:t>Новая микроэмульсия амодиметикона для создания прозрачных рецептур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52463" y="6167001"/>
            <a:ext cx="9390062" cy="45318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INCI: </a:t>
            </a:r>
            <a:r>
              <a:rPr lang="de-DE" dirty="0" err="1"/>
              <a:t>Amodimethicone</a:t>
            </a:r>
            <a:r>
              <a:rPr lang="de-DE" dirty="0"/>
              <a:t>, C11-15 Pareth-7, Laureth-9, Glycerin, Trideceth-12</a:t>
            </a:r>
          </a:p>
        </p:txBody>
      </p:sp>
      <p:sp>
        <p:nvSpPr>
          <p:cNvPr id="10" name="Inhaltsplatzhalter 4"/>
          <p:cNvSpPr txBox="1">
            <a:spLocks/>
          </p:cNvSpPr>
          <p:nvPr/>
        </p:nvSpPr>
        <p:spPr bwMode="gray">
          <a:xfrm>
            <a:off x="3380785" y="1543049"/>
            <a:ext cx="6373176" cy="234936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dirty="0"/>
              <a:t>Описание продукта</a:t>
            </a:r>
            <a:r>
              <a:rPr lang="en-US" dirty="0"/>
              <a:t>:</a:t>
            </a:r>
          </a:p>
          <a:p>
            <a:r>
              <a:rPr lang="en-US" b="0" dirty="0">
                <a:solidFill>
                  <a:schemeClr val="tx1"/>
                </a:solidFill>
              </a:rPr>
              <a:t>BELSIL</a:t>
            </a:r>
            <a:r>
              <a:rPr lang="en-US" b="0" baseline="30000" dirty="0">
                <a:solidFill>
                  <a:schemeClr val="tx1"/>
                </a:solidFill>
              </a:rPr>
              <a:t>®</a:t>
            </a:r>
            <a:r>
              <a:rPr lang="en-US" b="0" dirty="0">
                <a:solidFill>
                  <a:schemeClr val="tx1"/>
                </a:solidFill>
              </a:rPr>
              <a:t> ADM 8105 E</a:t>
            </a:r>
            <a:r>
              <a:rPr lang="ru-RU" b="0" dirty="0">
                <a:solidFill>
                  <a:schemeClr val="tx1"/>
                </a:solidFill>
              </a:rPr>
              <a:t> – это микроэмульсия, демонстрирующая превосходные кондиционирующие свойства в масках, шампунях и кондиционерах для волос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 smtClean="0"/>
              <a:t>Характеристики продукта</a:t>
            </a:r>
            <a:r>
              <a:rPr lang="en-US" dirty="0" smtClean="0"/>
              <a:t>: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41638" y="4744665"/>
            <a:ext cx="2266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13131"/>
                </a:solidFill>
              </a:rPr>
              <a:t>BELSIL</a:t>
            </a:r>
            <a:r>
              <a:rPr lang="en-US" baseline="30000" dirty="0">
                <a:solidFill>
                  <a:srgbClr val="313131"/>
                </a:solidFill>
              </a:rPr>
              <a:t>®</a:t>
            </a:r>
            <a:endParaRPr lang="de-DE" dirty="0">
              <a:solidFill>
                <a:srgbClr val="313131"/>
              </a:solidFill>
            </a:endParaRPr>
          </a:p>
          <a:p>
            <a:pPr algn="ctr"/>
            <a:r>
              <a:rPr lang="de-DE" dirty="0" smtClean="0">
                <a:solidFill>
                  <a:srgbClr val="313131"/>
                </a:solidFill>
              </a:rPr>
              <a:t>ADM 8105 E</a:t>
            </a:r>
            <a:endParaRPr lang="de-DE" dirty="0">
              <a:solidFill>
                <a:srgbClr val="313131"/>
              </a:solidFill>
            </a:endParaRPr>
          </a:p>
        </p:txBody>
      </p:sp>
      <p:sp>
        <p:nvSpPr>
          <p:cNvPr id="12" name="Ovale Legende 11"/>
          <p:cNvSpPr/>
          <p:nvPr/>
        </p:nvSpPr>
        <p:spPr>
          <a:xfrm>
            <a:off x="7659391" y="993600"/>
            <a:ext cx="2094569" cy="871496"/>
          </a:xfrm>
          <a:prstGeom prst="wedgeEllipseCallout">
            <a:avLst>
              <a:gd name="adj1" fmla="val -55728"/>
              <a:gd name="adj2" fmla="val 76592"/>
            </a:avLst>
          </a:prstGeom>
          <a:solidFill>
            <a:schemeClr val="bg1">
              <a:lumMod val="95000"/>
            </a:schemeClr>
          </a:solidFill>
          <a:ln>
            <a:solidFill>
              <a:srgbClr val="FF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1000" b="1" dirty="0" smtClean="0">
                <a:solidFill>
                  <a:schemeClr val="accent1"/>
                </a:solidFill>
              </a:rPr>
              <a:t>Название по </a:t>
            </a:r>
            <a:r>
              <a:rPr lang="de-DE" sz="1000" b="1" dirty="0" smtClean="0">
                <a:solidFill>
                  <a:schemeClr val="accent1"/>
                </a:solidFill>
              </a:rPr>
              <a:t> INCI</a:t>
            </a:r>
            <a:r>
              <a:rPr lang="ru-RU" sz="1000" b="1" dirty="0" smtClean="0">
                <a:solidFill>
                  <a:schemeClr val="accent1"/>
                </a:solidFill>
              </a:rPr>
              <a:t> зарегестрированно в Китае</a:t>
            </a:r>
          </a:p>
        </p:txBody>
      </p:sp>
      <p:graphicFrame>
        <p:nvGraphicFramePr>
          <p:cNvPr id="11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177790"/>
              </p:ext>
            </p:extLst>
          </p:nvPr>
        </p:nvGraphicFramePr>
        <p:xfrm>
          <a:off x="3380785" y="3928889"/>
          <a:ext cx="6943477" cy="188088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5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97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Содержание </a:t>
                      </a: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акт. в-ва 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[%]</a:t>
                      </a: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Эмульгирующая система</a:t>
                      </a:r>
                      <a:endParaRPr lang="en-US" sz="1800" b="1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Размер частиц</a:t>
                      </a:r>
                      <a:r>
                        <a:rPr lang="ru-RU" sz="1800" b="1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[</a:t>
                      </a: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нм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]</a:t>
                      </a: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Консервант</a:t>
                      </a:r>
                      <a:endParaRPr lang="en-US" sz="1800" b="1" dirty="0" smtClean="0">
                        <a:solidFill>
                          <a:schemeClr val="accent1"/>
                        </a:solidFill>
                        <a:latin typeface="Arial" pitchFamily="34" charset="0"/>
                      </a:endParaRP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047">
                <a:tc>
                  <a:txBody>
                    <a:bodyPr/>
                    <a:lstStyle/>
                    <a:p>
                      <a:pPr algn="l"/>
                      <a:r>
                        <a:rPr lang="de-DE" sz="2000" b="0" cap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20</a:t>
                      </a:r>
                      <a:endParaRPr b="0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Неионогенная</a:t>
                      </a:r>
                      <a:endParaRPr lang="en-US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20 </a:t>
                      </a:r>
                      <a:endParaRPr lang="en-US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Phenoxy</a:t>
                      </a:r>
                      <a:r>
                        <a:rPr lang="en-US" dirty="0" smtClean="0"/>
                        <a:t>-ethanol</a:t>
                      </a:r>
                      <a:endParaRPr lang="en-US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5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516672" y="1544638"/>
            <a:ext cx="4545791" cy="5080000"/>
          </a:xfrm>
        </p:spPr>
        <p:txBody>
          <a:bodyPr/>
          <a:lstStyle/>
          <a:p>
            <a:r>
              <a:rPr lang="ru-RU" dirty="0" smtClean="0"/>
              <a:t>Уменьшение усилия при расчесывании влажных волос </a:t>
            </a:r>
            <a:r>
              <a:rPr lang="en-US" dirty="0" smtClean="0"/>
              <a:t>–</a:t>
            </a:r>
            <a:r>
              <a:rPr lang="ru-RU" dirty="0" smtClean="0"/>
              <a:t> Осветленные европейские волосы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Прозрачный кондиционер с </a:t>
            </a:r>
            <a:r>
              <a:rPr lang="en-US" dirty="0" smtClean="0"/>
              <a:t>BELSIL</a:t>
            </a:r>
            <a:r>
              <a:rPr lang="en-US" baseline="30000" dirty="0" smtClean="0"/>
              <a:t>®</a:t>
            </a:r>
            <a:r>
              <a:rPr lang="en-US" dirty="0" smtClean="0"/>
              <a:t> ADM 8105 E</a:t>
            </a:r>
            <a:r>
              <a:rPr lang="ru-RU" dirty="0" smtClean="0"/>
              <a:t> значительно улучшает расчесывание влажных волос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630401" y="1322024"/>
            <a:ext cx="4670369" cy="5302614"/>
          </a:xfrm>
        </p:spPr>
        <p:txBody>
          <a:bodyPr/>
          <a:lstStyle/>
          <a:p>
            <a:r>
              <a:rPr lang="ru-RU" dirty="0" smtClean="0"/>
              <a:t>Характеристики прозрачного кондиционера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BELSIL</a:t>
            </a:r>
            <a:r>
              <a:rPr lang="en-US" baseline="30000" dirty="0" smtClean="0"/>
              <a:t>®</a:t>
            </a:r>
            <a:r>
              <a:rPr lang="en-US" dirty="0" smtClean="0"/>
              <a:t> ADM 8105 E </a:t>
            </a:r>
            <a:r>
              <a:rPr lang="ru-RU" dirty="0" smtClean="0"/>
              <a:t>значительно облегчает расчесывание влажных волос по сравнению с шампунем без силикона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Хорошая прозрачность рецептуры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feld 8"/>
          <p:cNvSpPr txBox="1"/>
          <p:nvPr/>
        </p:nvSpPr>
        <p:spPr bwMode="gray">
          <a:xfrm>
            <a:off x="7570069" y="3959926"/>
            <a:ext cx="781050" cy="5362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700" dirty="0"/>
              <a:t>Т</a:t>
            </a:r>
            <a:r>
              <a:rPr lang="ru-RU" sz="700" dirty="0" smtClean="0"/>
              <a:t>естируемая база</a:t>
            </a:r>
            <a:r>
              <a:rPr lang="ru-RU" sz="700" b="1" dirty="0" smtClean="0"/>
              <a:t> </a:t>
            </a:r>
            <a:r>
              <a:rPr lang="en-US" sz="700" b="1" dirty="0" smtClean="0"/>
              <a:t>WACKER</a:t>
            </a:r>
          </a:p>
          <a:p>
            <a:pPr algn="ctr"/>
            <a:r>
              <a:rPr lang="ru-RU" sz="700" dirty="0" smtClean="0"/>
              <a:t>без силикона</a:t>
            </a:r>
            <a:endParaRPr lang="en-US" sz="700" dirty="0" smtClean="0"/>
          </a:p>
        </p:txBody>
      </p:sp>
      <p:sp>
        <p:nvSpPr>
          <p:cNvPr id="10" name="Textfeld 9"/>
          <p:cNvSpPr txBox="1"/>
          <p:nvPr/>
        </p:nvSpPr>
        <p:spPr bwMode="gray">
          <a:xfrm>
            <a:off x="6123890" y="3959588"/>
            <a:ext cx="606888" cy="5362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700" dirty="0" smtClean="0"/>
              <a:t>Прозрачный коммерческий продукт</a:t>
            </a:r>
            <a:r>
              <a:rPr lang="en-US" sz="700" dirty="0" smtClean="0"/>
              <a:t>1</a:t>
            </a:r>
          </a:p>
        </p:txBody>
      </p:sp>
      <p:sp>
        <p:nvSpPr>
          <p:cNvPr id="12" name="Textfeld 11"/>
          <p:cNvSpPr txBox="1"/>
          <p:nvPr/>
        </p:nvSpPr>
        <p:spPr bwMode="gray">
          <a:xfrm>
            <a:off x="8367198" y="3905727"/>
            <a:ext cx="784860" cy="6439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700" dirty="0" smtClean="0"/>
              <a:t>Тестируемая база </a:t>
            </a:r>
            <a:r>
              <a:rPr lang="en-US" sz="700" b="1" dirty="0" smtClean="0"/>
              <a:t>WACKER</a:t>
            </a:r>
            <a:r>
              <a:rPr lang="ru-RU" sz="700" b="1" dirty="0" smtClean="0"/>
              <a:t> с</a:t>
            </a:r>
            <a:endParaRPr lang="en-US" sz="700" b="1" dirty="0" smtClean="0"/>
          </a:p>
          <a:p>
            <a:pPr algn="ctr"/>
            <a:r>
              <a:rPr lang="en-US" sz="700" b="1" dirty="0" smtClean="0"/>
              <a:t>BELSIL</a:t>
            </a:r>
            <a:r>
              <a:rPr lang="en-US" sz="700" b="1" baseline="30000" dirty="0" smtClean="0"/>
              <a:t>®</a:t>
            </a:r>
            <a:r>
              <a:rPr lang="en-US" sz="700" dirty="0" smtClean="0"/>
              <a:t> </a:t>
            </a:r>
            <a:r>
              <a:rPr lang="en-US" sz="700" b="1" dirty="0" smtClean="0"/>
              <a:t>ADM 8105</a:t>
            </a:r>
          </a:p>
        </p:txBody>
      </p:sp>
      <p:sp>
        <p:nvSpPr>
          <p:cNvPr id="13" name="Textfeld 12"/>
          <p:cNvSpPr txBox="1"/>
          <p:nvPr/>
        </p:nvSpPr>
        <p:spPr bwMode="gray">
          <a:xfrm>
            <a:off x="6860217" y="3959926"/>
            <a:ext cx="596053" cy="5362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700" dirty="0" smtClean="0"/>
              <a:t>Прозрачный коммерческий продукт</a:t>
            </a:r>
            <a:r>
              <a:rPr lang="en-US" sz="700" dirty="0" smtClean="0"/>
              <a:t>2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9" y="4561869"/>
            <a:ext cx="3135912" cy="19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2" y="2615564"/>
            <a:ext cx="3939053" cy="37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Clear Silk Touch </a:t>
            </a:r>
            <a:r>
              <a:rPr lang="de-DE" dirty="0" smtClean="0"/>
              <a:t>Shampoo</a:t>
            </a:r>
            <a:r>
              <a:rPr lang="ru-RU" dirty="0" smtClean="0"/>
              <a:t> /</a:t>
            </a:r>
            <a:br>
              <a:rPr lang="ru-RU" dirty="0" smtClean="0"/>
            </a:br>
            <a:r>
              <a:rPr lang="ru-RU" dirty="0" smtClean="0"/>
              <a:t>Прозрачный шампунь «Прикосновение шелка»</a:t>
            </a:r>
            <a:endParaRPr lang="de-DE" dirty="0"/>
          </a:p>
        </p:txBody>
      </p:sp>
      <p:cxnSp>
        <p:nvCxnSpPr>
          <p:cNvPr id="4" name="Gerade Verbindung 5"/>
          <p:cNvCxnSpPr/>
          <p:nvPr/>
        </p:nvCxnSpPr>
        <p:spPr bwMode="gray">
          <a:xfrm>
            <a:off x="3443028" y="1610414"/>
            <a:ext cx="0" cy="4882983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Inhaltsplatzhalter 3"/>
          <p:cNvGraphicFramePr>
            <a:graphicFrameLocks/>
          </p:cNvGraphicFramePr>
          <p:nvPr>
            <p:extLst/>
          </p:nvPr>
        </p:nvGraphicFramePr>
        <p:xfrm>
          <a:off x="3697357" y="1610414"/>
          <a:ext cx="6343043" cy="5029116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055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85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Торговое название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 по 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u="none" strike="noStrike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HSA_03CK18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08001" marB="108001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Вода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Aqua (DI Water)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32,44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UCARE Polymer JR 400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Polyquaternium-10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Comperlan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Cocamide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7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Eumulgin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EO 33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PEG-150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Distearate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Genapol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LRO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Sodium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Laureth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Sulfate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52.80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Euxyl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 9010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Phenoxyethanol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Ethylhexylglycerin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7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Genagen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CAB 818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Cocamidopropyl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Betaine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752">
                <a:tc>
                  <a:txBody>
                    <a:bodyPr/>
                    <a:lstStyle/>
                    <a:p>
                      <a:pPr marL="0" marR="0" lvl="0" indent="0" algn="l" defTabSz="9956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BELSIL</a:t>
                      </a:r>
                      <a:r>
                        <a:rPr lang="de-DE" sz="1400" b="1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OW 2100 DE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PEG-12 </a:t>
                      </a:r>
                      <a:r>
                        <a:rPr lang="de-DE" sz="14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Dimethicone</a:t>
                      </a:r>
                      <a:endParaRPr lang="de-DE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0.40</a:t>
                      </a:r>
                      <a:endParaRPr lang="de-DE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378">
                <a:tc>
                  <a:txBody>
                    <a:bodyPr/>
                    <a:lstStyle/>
                    <a:p>
                      <a:pPr marL="0" marR="0" lvl="0" indent="0" algn="l" defTabSz="9956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BELSIL</a:t>
                      </a:r>
                      <a:r>
                        <a:rPr lang="de-DE" sz="1400" b="1" i="0" u="none" strike="noStrike" baseline="30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ADM 8105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E</a:t>
                      </a:r>
                      <a:endParaRPr lang="de-DE" sz="14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chemeClr val="tx2"/>
                          </a:solidFill>
                        </a:rPr>
                        <a:t>Amodimethicone</a:t>
                      </a:r>
                      <a:r>
                        <a:rPr lang="de-DE" sz="1400" b="1" dirty="0" smtClean="0">
                          <a:solidFill>
                            <a:schemeClr val="tx2"/>
                          </a:solidFill>
                        </a:rPr>
                        <a:t> C11-15 Pareth-7,   Laureth-9, Glycerin, Trideceth-12</a:t>
                      </a:r>
                      <a:endParaRPr lang="de-DE" sz="14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2.00</a:t>
                      </a:r>
                      <a:endParaRPr lang="de-DE" sz="14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 bwMode="gray">
          <a:xfrm>
            <a:off x="7407048" y="6493397"/>
            <a:ext cx="2116290" cy="659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Эффективное кондиционирование поврежденных волос</a:t>
            </a:r>
            <a:endParaRPr lang="de-DE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 bwMode="gray">
          <a:xfrm>
            <a:off x="7188387" y="6602560"/>
            <a:ext cx="218661" cy="86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 bwMode="gray">
          <a:xfrm>
            <a:off x="7832933" y="5013336"/>
            <a:ext cx="1425438" cy="641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04306" tIns="52153" rIns="104306" bIns="52153" rtlCol="0">
            <a:no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Хорошая совместимость в рецептурах</a:t>
            </a:r>
            <a:endParaRPr lang="de-DE" sz="1200" b="1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 bwMode="gray">
          <a:xfrm flipV="1">
            <a:off x="7476729" y="5514975"/>
            <a:ext cx="356204" cy="205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21" y="1610414"/>
            <a:ext cx="1776895" cy="47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87095" y="285969"/>
            <a:ext cx="9155430" cy="1004799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BELSIL</a:t>
            </a:r>
            <a:r>
              <a:rPr lang="de-DE" baseline="30000" dirty="0"/>
              <a:t>®</a:t>
            </a:r>
            <a:r>
              <a:rPr lang="de-DE" dirty="0"/>
              <a:t> OW </a:t>
            </a:r>
            <a:r>
              <a:rPr lang="de-DE" dirty="0" smtClean="0"/>
              <a:t>2100 DE:</a:t>
            </a:r>
            <a:r>
              <a:rPr lang="ru-RU" dirty="0"/>
              <a:t> </a:t>
            </a:r>
            <a:r>
              <a:rPr lang="ru-RU" dirty="0" smtClean="0"/>
              <a:t>Традиционный силиконовый кондиционирующий агент для прозрачных систем в высокоэффективных продуктовых комбинациях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52463" y="6167001"/>
            <a:ext cx="9390062" cy="45318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INCI: PEG-12 </a:t>
            </a:r>
            <a:r>
              <a:rPr lang="de-DE" dirty="0" err="1" smtClean="0"/>
              <a:t>Dimethicone</a:t>
            </a:r>
            <a:endParaRPr lang="de-DE" dirty="0"/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/>
          </p:nvPr>
        </p:nvGraphicFramePr>
        <p:xfrm>
          <a:off x="3665842" y="4350326"/>
          <a:ext cx="6189441" cy="157812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92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9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Содержание акт. в-ва 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[%]</a:t>
                      </a: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Вязкость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HLB</a:t>
                      </a:r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154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/>
                        <a:t>100</a:t>
                      </a:r>
                      <a:endParaRPr b="0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250 – 450 mm²/s</a:t>
                      </a:r>
                      <a:endParaRPr lang="de-DE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r>
                        <a:rPr lang="en-US" baseline="0" dirty="0" smtClean="0"/>
                        <a:t> - 12</a:t>
                      </a:r>
                      <a:endParaRPr lang="en-US" dirty="0"/>
                    </a:p>
                  </a:txBody>
                  <a:tcPr marL="144000" marR="144000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Inhaltsplatzhalter 4"/>
          <p:cNvSpPr txBox="1">
            <a:spLocks/>
          </p:cNvSpPr>
          <p:nvPr/>
        </p:nvSpPr>
        <p:spPr bwMode="gray">
          <a:xfrm>
            <a:off x="3478601" y="1643934"/>
            <a:ext cx="6563924" cy="265713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9569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2000" b="1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690" rtl="0" eaLnBrk="1" latinLnBrk="0" hangingPunct="1"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5425" indent="-225425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4500" indent="-215900" algn="l" defTabSz="80645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58813" indent="-21113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896938" indent="-230188" algn="l" defTabSz="9956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 3" pitchFamily="18" charset="2"/>
              <a:buChar char="}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dirty="0" smtClean="0"/>
              <a:t>Описание продукта</a:t>
            </a:r>
            <a:r>
              <a:rPr lang="en-US" dirty="0" smtClean="0"/>
              <a:t>: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BELSIL</a:t>
            </a:r>
            <a:r>
              <a:rPr lang="en-US" b="0" baseline="30000" dirty="0" smtClean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 OW 2100 DE </a:t>
            </a:r>
            <a:r>
              <a:rPr lang="ru-RU" b="0" dirty="0" smtClean="0">
                <a:solidFill>
                  <a:schemeClr val="tx1"/>
                </a:solidFill>
              </a:rPr>
              <a:t>полиэфир-модифицированный силикон, демонстрирующий хорошие кондиционирующие свойства в прозрачных шампунях, несмываемых рецептурах и средствах для укладки волос</a:t>
            </a:r>
          </a:p>
          <a:p>
            <a:r>
              <a:rPr lang="ru-RU" dirty="0" smtClean="0"/>
              <a:t>Характеристики продукта</a:t>
            </a:r>
            <a:r>
              <a:rPr lang="en-US" dirty="0" smtClean="0"/>
              <a:t>: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 bwMode="gray">
          <a:xfrm>
            <a:off x="3745496" y="5347881"/>
            <a:ext cx="2236204" cy="696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endParaRPr lang="de-DE" dirty="0" err="1" smtClean="0"/>
          </a:p>
        </p:txBody>
      </p:sp>
      <p:sp>
        <p:nvSpPr>
          <p:cNvPr id="16" name="Textfeld 15"/>
          <p:cNvSpPr txBox="1"/>
          <p:nvPr/>
        </p:nvSpPr>
        <p:spPr bwMode="gray">
          <a:xfrm>
            <a:off x="1066263" y="3762222"/>
            <a:ext cx="1809750" cy="70910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noAutofit/>
          </a:bodyPr>
          <a:lstStyle/>
          <a:p>
            <a:pPr algn="ctr"/>
            <a:r>
              <a:rPr lang="en-US" dirty="0"/>
              <a:t>BELSIL</a:t>
            </a:r>
            <a:r>
              <a:rPr lang="en-US" baseline="30000" dirty="0" smtClean="0"/>
              <a:t>®</a:t>
            </a:r>
            <a:r>
              <a:rPr lang="en-US" dirty="0"/>
              <a:t> </a:t>
            </a:r>
            <a:r>
              <a:rPr lang="en-US" dirty="0" smtClean="0"/>
              <a:t>OW 2100 DE</a:t>
            </a:r>
            <a:endParaRPr lang="de-DE" dirty="0"/>
          </a:p>
          <a:p>
            <a:endParaRPr lang="de-DE" dirty="0" smtClean="0"/>
          </a:p>
        </p:txBody>
      </p:sp>
      <p:pic>
        <p:nvPicPr>
          <p:cNvPr id="11" name="Picture 24" descr="20051212_34_BELSIL_DMC_6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5700" y="2035609"/>
            <a:ext cx="2110875" cy="16532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3_powerpoint_master">
  <a:themeElements>
    <a:clrScheme name="Benutzerdefiniert 2">
      <a:dk1>
        <a:srgbClr val="313131"/>
      </a:dk1>
      <a:lt1>
        <a:srgbClr val="FFFFFF"/>
      </a:lt1>
      <a:dk2>
        <a:srgbClr val="FD5E17"/>
      </a:dk2>
      <a:lt2>
        <a:srgbClr val="FFFFFF"/>
      </a:lt2>
      <a:accent1>
        <a:srgbClr val="436597"/>
      </a:accent1>
      <a:accent2>
        <a:srgbClr val="F29400"/>
      </a:accent2>
      <a:accent3>
        <a:srgbClr val="445820"/>
      </a:accent3>
      <a:accent4>
        <a:srgbClr val="B49CE0"/>
      </a:accent4>
      <a:accent5>
        <a:srgbClr val="7E342E"/>
      </a:accent5>
      <a:accent6>
        <a:srgbClr val="9CC53F"/>
      </a:accent6>
      <a:hlink>
        <a:srgbClr val="000000"/>
      </a:hlink>
      <a:folHlink>
        <a:srgbClr val="000000"/>
      </a:folHlink>
    </a:clrScheme>
    <a:fontScheme name="Wacker Folie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108000" tIns="108000" rIns="108000" bIns="108000" rtlCol="0" anchor="ctr"/>
      <a:lstStyle>
        <a:defPPr algn="ctr">
          <a:spcBef>
            <a:spcPts val="400"/>
          </a:spcBef>
          <a:spcAft>
            <a:spcPts val="400"/>
          </a:spcAft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104306" tIns="52153" rIns="104306" bIns="52153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Sekundaer_Blau">
      <a:srgbClr val="5E86C2"/>
    </a:custClr>
    <a:custClr name="Sekundaer_Gelb">
      <a:srgbClr val="FFAF39"/>
    </a:custClr>
    <a:custClr name="Sekundaer_Mittellgruen">
      <a:srgbClr val="6D9233"/>
    </a:custClr>
    <a:custClr name="Sekundaer_Hellviolett">
      <a:srgbClr val="D6C8EE"/>
    </a:custClr>
    <a:custClr name="Sekundaer_Bordeauxrot">
      <a:srgbClr val="9D3A39"/>
    </a:custClr>
    <a:custClr name="Sekundaer_Hellgruen">
      <a:srgbClr val="BBD58D"/>
    </a:custClr>
    <a:custClr name="Sekundaer_TextLinie_Blau">
      <a:srgbClr val="5581C1"/>
    </a:custClr>
    <a:custClr name="Sekundaer_TextLinie_Gelb">
      <a:srgbClr val="FFAF39"/>
    </a:custClr>
    <a:custClr name="Sekundaer_TextLinie_Mittelgruen">
      <a:srgbClr val="657B33"/>
    </a:custClr>
    <a:custClr name="Sekundaer_TextLinie_Hellviolett">
      <a:srgbClr val="A594C8"/>
    </a:custClr>
    <a:custClr name="Sekundaer_TextLinie_Bordeauxrot">
      <a:srgbClr val="A33B3B"/>
    </a:custClr>
    <a:custClr name="Sekundaer_TextLinie_Hellgruen">
      <a:srgbClr val="8DB644"/>
    </a:custClr>
  </a:custClrLst>
</a:theme>
</file>

<file path=ppt/theme/theme2.xml><?xml version="1.0" encoding="utf-8"?>
<a:theme xmlns:a="http://schemas.openxmlformats.org/drawingml/2006/main" name="WACKER ACADEMY">
  <a:themeElements>
    <a:clrScheme name="Benutzerdefiniert 2">
      <a:dk1>
        <a:srgbClr val="313131"/>
      </a:dk1>
      <a:lt1>
        <a:srgbClr val="FFFFFF"/>
      </a:lt1>
      <a:dk2>
        <a:srgbClr val="FD5E17"/>
      </a:dk2>
      <a:lt2>
        <a:srgbClr val="FFFFFF"/>
      </a:lt2>
      <a:accent1>
        <a:srgbClr val="436597"/>
      </a:accent1>
      <a:accent2>
        <a:srgbClr val="F29400"/>
      </a:accent2>
      <a:accent3>
        <a:srgbClr val="445820"/>
      </a:accent3>
      <a:accent4>
        <a:srgbClr val="B49CE0"/>
      </a:accent4>
      <a:accent5>
        <a:srgbClr val="7E342E"/>
      </a:accent5>
      <a:accent6>
        <a:srgbClr val="9CC53F"/>
      </a:accent6>
      <a:hlink>
        <a:srgbClr val="000000"/>
      </a:hlink>
      <a:folHlink>
        <a:srgbClr val="000000"/>
      </a:folHlink>
    </a:clrScheme>
    <a:fontScheme name="Wacker Folie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108000" tIns="108000" rIns="108000" bIns="108000" rtlCol="0" anchor="ctr"/>
      <a:lstStyle>
        <a:defPPr algn="ctr">
          <a:spcBef>
            <a:spcPts val="400"/>
          </a:spcBef>
          <a:spcAft>
            <a:spcPts val="400"/>
          </a:spcAft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104306" tIns="52153" rIns="104306" bIns="52153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Sekundaer_Blau">
      <a:srgbClr val="5E86C2"/>
    </a:custClr>
    <a:custClr name="Sekundaer_Gelb">
      <a:srgbClr val="FFAF39"/>
    </a:custClr>
    <a:custClr name="Sekundaer_Mittellgruen">
      <a:srgbClr val="6D9233"/>
    </a:custClr>
    <a:custClr name="Sekundaer_Hellviolett">
      <a:srgbClr val="D6C8EE"/>
    </a:custClr>
    <a:custClr name="Sekundaer_Bordeauxrot">
      <a:srgbClr val="9D3A39"/>
    </a:custClr>
    <a:custClr name="Sekundaer_Hellgruen">
      <a:srgbClr val="BBD58D"/>
    </a:custClr>
    <a:custClr name="Sekundaer_TextLinie_Blau">
      <a:srgbClr val="5581C1"/>
    </a:custClr>
    <a:custClr name="Sekundaer_TextLinie_Gelb">
      <a:srgbClr val="FFAF39"/>
    </a:custClr>
    <a:custClr name="Sekundaer_TextLinie_Mittelgruen">
      <a:srgbClr val="657B33"/>
    </a:custClr>
    <a:custClr name="Sekundaer_TextLinie_Hellviolett">
      <a:srgbClr val="A594C8"/>
    </a:custClr>
    <a:custClr name="Sekundaer_TextLinie_Bordeauxrot">
      <a:srgbClr val="A33B3B"/>
    </a:custClr>
    <a:custClr name="Sekundaer_TextLinie_Hellgruen">
      <a:srgbClr val="8DB644"/>
    </a:custClr>
  </a:custClr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2013_powerpoint_master</Template>
  <TotalTime>0</TotalTime>
  <Words>1621</Words>
  <Application>Microsoft Office PowerPoint</Application>
  <PresentationFormat>Custom</PresentationFormat>
  <Paragraphs>407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Wingdings 3</vt:lpstr>
      <vt:lpstr>2013_powerpoint_master</vt:lpstr>
      <vt:lpstr>WACKER ACADEMY</vt:lpstr>
      <vt:lpstr>think-cell Folie</vt:lpstr>
      <vt:lpstr>Новые решения от WACKER в области ухода за волосами </vt:lpstr>
      <vt:lpstr>Свыше 100 лет успеха</vt:lpstr>
      <vt:lpstr>Силиконы BELSIL® в прозрачных средствах по уходу за волосами </vt:lpstr>
      <vt:lpstr>Прозрачность в косметических средствах по уходу за волосами</vt:lpstr>
      <vt:lpstr>Translucent Care Conditioner / Прозрачный кондиционер для волос</vt:lpstr>
      <vt:lpstr> BELSIL® ADM 8105 E – Новая микроэмульсия амодиметикона для создания прозрачных рецептур</vt:lpstr>
      <vt:lpstr>Прозрачный кондиционер с BELSIL® ADM 8105 E значительно улучшает расчесывание влажных волос</vt:lpstr>
      <vt:lpstr>Clear Silk Touch Shampoo / Прозрачный шампунь «Прикосновение шелка»</vt:lpstr>
      <vt:lpstr> BELSIL® OW 2100 DE: Традиционный силиконовый кондиционирующий агент для прозрачных систем в высокоэффективных продуктовых комбинациях</vt:lpstr>
      <vt:lpstr>Прозрачный шампунь – шелковистость и естественный внешний вид с BELSIL® ADM 8105 E и BELSIL® OW 2100 DE</vt:lpstr>
      <vt:lpstr>Рекомендации по разработке рецептур прозрачных шампуней</vt:lpstr>
      <vt:lpstr>Pearl Spray / Перламутровый спрей для волос</vt:lpstr>
      <vt:lpstr>Pearl Spray / Перламутровый спрей для волос</vt:lpstr>
      <vt:lpstr>Набор средств по уходу за волосами «Восстановление и уход»</vt:lpstr>
      <vt:lpstr>Cleansing Conditioner / Очищающий кондиционер Мягкое очищение, интенсивный блеск</vt:lpstr>
      <vt:lpstr>BELSIL® ADM 8301 E для очищающих кондиционеров</vt:lpstr>
      <vt:lpstr>Intense Repair Mask / Интенсивная восстанавливающая маска</vt:lpstr>
      <vt:lpstr>BELSIL® DM 5700 E</vt:lpstr>
      <vt:lpstr>BELSIL® DM 5700 E – для разработчиков «мягких» систем</vt:lpstr>
      <vt:lpstr> BELSIL® DM 5700 E  Силиконовая эмульсия с эмульгаторами на основе глюкозы</vt:lpstr>
      <vt:lpstr>BELSIL® DM 5700 E в шампуне мягкого действия – система для тестирования</vt:lpstr>
      <vt:lpstr>Высокая степень кондиционирования BELSIL® DM 5700 E на влажных и сухих волосах</vt:lpstr>
      <vt:lpstr>BELSIL® DM 5700 E по сравнению с классическими силиконовыми эмульсиями</vt:lpstr>
      <vt:lpstr>Шампунь с BELSIL® DM 5700 E – мельче размер пор в пене</vt:lpstr>
      <vt:lpstr>Спасибо за внимание!</vt:lpstr>
    </vt:vector>
  </TitlesOfParts>
  <Company>Wacker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Beer, Dr. Gerhard</dc:creator>
  <cp:lastModifiedBy>Budaragin, Aleksei</cp:lastModifiedBy>
  <cp:revision>396</cp:revision>
  <cp:lastPrinted>2018-02-02T17:16:05Z</cp:lastPrinted>
  <dcterms:created xsi:type="dcterms:W3CDTF">2014-02-04T08:12:11Z</dcterms:created>
  <dcterms:modified xsi:type="dcterms:W3CDTF">2018-09-18T05:58:02Z</dcterms:modified>
</cp:coreProperties>
</file>