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71" r:id="rId14"/>
    <p:sldId id="272" r:id="rId15"/>
    <p:sldId id="275" r:id="rId16"/>
    <p:sldId id="276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7" r:id="rId25"/>
    <p:sldId id="288" r:id="rId26"/>
    <p:sldId id="293" r:id="rId27"/>
    <p:sldId id="290" r:id="rId28"/>
    <p:sldId id="292" r:id="rId29"/>
  </p:sldIdLst>
  <p:sldSz cx="18288000" cy="10287000"/>
  <p:notesSz cx="6858000" cy="9144000"/>
  <p:embeddedFontLst>
    <p:embeddedFont>
      <p:font typeface="Montserrat" panose="020B0604020202020204" charset="0"/>
      <p:regular r:id="rId31"/>
      <p:bold r:id="rId32"/>
    </p:embeddedFont>
    <p:embeddedFont>
      <p:font typeface="Carlito" panose="020B0604020202020204" charset="0"/>
      <p:regular r:id="rId33"/>
      <p:bold r:id="rId34"/>
      <p:italic r:id="rId35"/>
      <p:boldItalic r:id="rId36"/>
    </p:embeddedFont>
    <p:embeddedFont>
      <p:font typeface="Arimo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ontserrat Light" panose="020B0604020202020204" charset="0"/>
      <p:regular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424" autoAdjust="0"/>
  </p:normalViewPr>
  <p:slideViewPr>
    <p:cSldViewPr>
      <p:cViewPr varScale="1">
        <p:scale>
          <a:sx n="43" d="100"/>
          <a:sy n="43" d="100"/>
        </p:scale>
        <p:origin x="9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AFFB-7DD9-4785-AB27-485E3141054F}" type="datetimeFigureOut">
              <a:rPr lang="uk-UA" smtClean="0"/>
              <a:t>18.09.2019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3ECB6-FA2D-4BB7-84D2-C99752E40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27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48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61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41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47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43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658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380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34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111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3616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63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06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020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9563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442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882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84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64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83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123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74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8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9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ECB6-FA2D-4BB7-84D2-C99752E408A2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391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.org/sustainabledevelopment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un.org/sustainabledevelopment/sustainable-development-goal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739" b="773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329573" y="8108160"/>
            <a:ext cx="471654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ru-RU" sz="3200" spc="352" dirty="0" smtClean="0">
                <a:solidFill>
                  <a:srgbClr val="FA7268"/>
                </a:solidFill>
                <a:latin typeface="Montserrat"/>
              </a:rPr>
              <a:t>СЕНТЯБРЬ</a:t>
            </a:r>
            <a:r>
              <a:rPr lang="en-US" sz="3200" b="0" i="0" spc="352" dirty="0" smtClean="0">
                <a:solidFill>
                  <a:srgbClr val="FA7268"/>
                </a:solidFill>
                <a:latin typeface="Montserrat"/>
              </a:rPr>
              <a:t> </a:t>
            </a:r>
            <a:r>
              <a:rPr lang="en-US" sz="3200" b="0" i="0" spc="352" dirty="0">
                <a:solidFill>
                  <a:srgbClr val="FA7268"/>
                </a:solidFill>
                <a:latin typeface="Montserrat"/>
              </a:rPr>
              <a:t>2019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38350" r="11616"/>
          <a:stretch>
            <a:fillRect/>
          </a:stretch>
        </p:blipFill>
        <p:spPr>
          <a:xfrm>
            <a:off x="13453747" y="-10837"/>
            <a:ext cx="8065591" cy="1072015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803534" y="1028700"/>
            <a:ext cx="14161848" cy="8229600"/>
          </a:xfrm>
          <a:prstGeom prst="rect">
            <a:avLst/>
          </a:prstGeom>
          <a:solidFill>
            <a:srgbClr val="FA7268"/>
          </a:solidFill>
        </p:spPr>
      </p:sp>
      <p:grpSp>
        <p:nvGrpSpPr>
          <p:cNvPr id="5" name="Group 5"/>
          <p:cNvGrpSpPr/>
          <p:nvPr/>
        </p:nvGrpSpPr>
        <p:grpSpPr>
          <a:xfrm>
            <a:off x="3643251" y="2013388"/>
            <a:ext cx="13469090" cy="5693866"/>
            <a:chOff x="0" y="-38100"/>
            <a:chExt cx="17958786" cy="7591821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00"/>
              <a:ext cx="17958786" cy="759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88"/>
                </a:lnSpc>
              </a:pPr>
              <a:r>
                <a:rPr lang="ru-RU" sz="9240" dirty="0" smtClean="0">
                  <a:solidFill>
                    <a:srgbClr val="F4F8F3"/>
                  </a:solidFill>
                  <a:latin typeface="Arimo"/>
                </a:rPr>
                <a:t>Глобальные мировые тренды косметического рынка</a:t>
              </a:r>
              <a:endParaRPr lang="en-US" sz="9240" dirty="0">
                <a:solidFill>
                  <a:srgbClr val="F4F8F3"/>
                </a:solidFill>
                <a:latin typeface="Arimo"/>
              </a:endParaRPr>
            </a:p>
            <a:p>
              <a:pPr>
                <a:lnSpc>
                  <a:spcPts val="11088"/>
                </a:lnSpc>
              </a:pPr>
              <a:r>
                <a:rPr lang="en-US" sz="9240" dirty="0">
                  <a:solidFill>
                    <a:srgbClr val="F4F8F3"/>
                  </a:solidFill>
                  <a:latin typeface="Arimo"/>
                </a:rPr>
                <a:t> 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78598" y="6722214"/>
              <a:ext cx="17280188" cy="760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248401" y="7217618"/>
            <a:ext cx="102870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uk-UA" sz="5000" dirty="0" smtClean="0">
                <a:solidFill>
                  <a:srgbClr val="FFFFFF"/>
                </a:solidFill>
                <a:latin typeface="Arimo"/>
              </a:rPr>
              <a:t>Макаренко </a:t>
            </a:r>
            <a:r>
              <a:rPr lang="uk-UA" sz="5000" dirty="0" err="1" smtClean="0">
                <a:solidFill>
                  <a:srgbClr val="FFFFFF"/>
                </a:solidFill>
                <a:latin typeface="Arimo"/>
              </a:rPr>
              <a:t>Евгения</a:t>
            </a:r>
            <a:endParaRPr lang="uk-UA" sz="5000" dirty="0" smtClean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7000"/>
              </a:lnSpc>
            </a:pPr>
            <a:r>
              <a:rPr lang="uk-UA" sz="5000" dirty="0" smtClean="0">
                <a:solidFill>
                  <a:srgbClr val="FFFFFF"/>
                </a:solidFill>
                <a:latin typeface="Arimo"/>
              </a:rPr>
              <a:t>Маркетолог </a:t>
            </a:r>
            <a:r>
              <a:rPr lang="uk-UA" sz="5000" dirty="0" err="1" smtClean="0">
                <a:solidFill>
                  <a:srgbClr val="FFFFFF"/>
                </a:solidFill>
                <a:latin typeface="Arimo"/>
              </a:rPr>
              <a:t>компании</a:t>
            </a:r>
            <a:r>
              <a:rPr lang="uk-UA" sz="50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5000" dirty="0" err="1" smtClean="0">
                <a:solidFill>
                  <a:srgbClr val="FFFFFF"/>
                </a:solidFill>
                <a:latin typeface="Arimo"/>
              </a:rPr>
              <a:t>Leko</a:t>
            </a:r>
            <a:r>
              <a:rPr lang="en-US" sz="5000" dirty="0" smtClean="0">
                <a:solidFill>
                  <a:srgbClr val="FFFFFF"/>
                </a:solidFill>
                <a:latin typeface="Arimo"/>
              </a:rPr>
              <a:t> Style</a:t>
            </a:r>
            <a:endParaRPr lang="en-US" sz="5000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5000"/>
          </a:blip>
          <a:srcRect l="13898" t="15731" b="1143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51135" y="1272894"/>
            <a:ext cx="9908422" cy="7134816"/>
          </a:xfrm>
          <a:prstGeom prst="rect">
            <a:avLst/>
          </a:prstGeom>
          <a:solidFill>
            <a:srgbClr val="FA7268"/>
          </a:solidFill>
        </p:spPr>
      </p:sp>
      <p:sp>
        <p:nvSpPr>
          <p:cNvPr id="3" name="TextBox 3"/>
          <p:cNvSpPr txBox="1"/>
          <p:nvPr/>
        </p:nvSpPr>
        <p:spPr>
          <a:xfrm>
            <a:off x="8651135" y="1789572"/>
            <a:ext cx="9431786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uk-UA" sz="7200" dirty="0">
                <a:solidFill>
                  <a:srgbClr val="FFFFFF"/>
                </a:solidFill>
                <a:latin typeface="Roboto"/>
              </a:rPr>
              <a:t>П</a:t>
            </a:r>
            <a:r>
              <a:rPr lang="en-US" sz="7200" dirty="0" err="1" smtClean="0">
                <a:solidFill>
                  <a:srgbClr val="FFFFFF"/>
                </a:solidFill>
                <a:latin typeface="Roboto"/>
              </a:rPr>
              <a:t>ерсонализация</a:t>
            </a:r>
            <a:endParaRPr lang="en-US" sz="72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563601" y="5086350"/>
            <a:ext cx="3695700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косметика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на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заказ</a:t>
            </a:r>
            <a:endParaRPr lang="en-US" sz="2400" dirty="0">
              <a:solidFill>
                <a:srgbClr val="FFFFFF"/>
              </a:solidFill>
              <a:latin typeface="Arimo"/>
            </a:endParaRP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косметика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для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мужчин</a:t>
            </a:r>
            <a:endParaRPr lang="en-US" sz="2400" dirty="0">
              <a:solidFill>
                <a:srgbClr val="FFFFFF"/>
              </a:solidFill>
              <a:latin typeface="Arimo"/>
            </a:endParaRP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самовыражение</a:t>
            </a:r>
            <a:endParaRPr lang="en-US" sz="2400" dirty="0">
              <a:solidFill>
                <a:srgbClr val="FFFFFF"/>
              </a:solidFill>
              <a:latin typeface="Arimo"/>
            </a:endParaRP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ты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версия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2.0</a:t>
            </a:r>
          </a:p>
          <a:p>
            <a:pPr algn="r">
              <a:lnSpc>
                <a:spcPts val="3359"/>
              </a:lnSpc>
            </a:pPr>
            <a:endParaRPr lang="en-US" sz="2400" dirty="0">
              <a:solidFill>
                <a:srgbClr val="FFFFFF"/>
              </a:solidFill>
              <a:latin typeface="Arimo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" y="4931451"/>
            <a:ext cx="7862186" cy="3476259"/>
            <a:chOff x="0" y="0"/>
            <a:chExt cx="10482915" cy="4635013"/>
          </a:xfrm>
        </p:grpSpPr>
        <p:sp>
          <p:nvSpPr>
            <p:cNvPr id="6" name="TextBox 6"/>
            <p:cNvSpPr txBox="1"/>
            <p:nvPr/>
          </p:nvSpPr>
          <p:spPr>
            <a:xfrm>
              <a:off x="4" y="-9525"/>
              <a:ext cx="10482911" cy="1939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ru-RU" sz="4800" dirty="0">
                  <a:solidFill>
                    <a:srgbClr val="4A4843"/>
                  </a:solidFill>
                  <a:latin typeface="Roboto"/>
                </a:rPr>
                <a:t>К</a:t>
              </a:r>
              <a:r>
                <a:rPr lang="en-US" sz="4800" b="0" i="0" dirty="0" err="1" smtClean="0">
                  <a:solidFill>
                    <a:srgbClr val="4A4843"/>
                  </a:solidFill>
                  <a:latin typeface="Roboto"/>
                </a:rPr>
                <a:t>аждый</a:t>
              </a:r>
              <a:r>
                <a:rPr lang="en-US" sz="4800" b="0" i="0" dirty="0" smtClean="0">
                  <a:solidFill>
                    <a:srgbClr val="4A4843"/>
                  </a:solidFill>
                  <a:latin typeface="Roboto"/>
                </a:rPr>
                <a:t> </a:t>
              </a:r>
              <a:r>
                <a:rPr lang="en-US" sz="4800" b="0" i="0" dirty="0" err="1">
                  <a:solidFill>
                    <a:srgbClr val="4A4843"/>
                  </a:solidFill>
                  <a:latin typeface="Roboto"/>
                </a:rPr>
                <a:t>имеет</a:t>
              </a:r>
              <a:r>
                <a:rPr lang="en-US" sz="4800" b="0" i="0" dirty="0">
                  <a:solidFill>
                    <a:srgbClr val="4A4843"/>
                  </a:solidFill>
                  <a:latin typeface="Roboto"/>
                </a:rPr>
                <a:t> </a:t>
              </a:r>
              <a:r>
                <a:rPr lang="en-US" sz="4800" b="0" i="0" dirty="0" err="1">
                  <a:solidFill>
                    <a:srgbClr val="4A4843"/>
                  </a:solidFill>
                  <a:latin typeface="Roboto"/>
                </a:rPr>
                <a:t>право</a:t>
              </a:r>
              <a:r>
                <a:rPr lang="en-US" sz="4800" b="0" i="0" dirty="0">
                  <a:solidFill>
                    <a:srgbClr val="4A4843"/>
                  </a:solidFill>
                  <a:latin typeface="Roboto"/>
                </a:rPr>
                <a:t> </a:t>
              </a:r>
              <a:r>
                <a:rPr lang="en-US" sz="4800" b="0" i="0" dirty="0" err="1">
                  <a:solidFill>
                    <a:srgbClr val="4A4843"/>
                  </a:solidFill>
                  <a:latin typeface="Roboto"/>
                </a:rPr>
                <a:t>на</a:t>
              </a:r>
              <a:r>
                <a:rPr lang="en-US" sz="4800" b="0" i="0" dirty="0">
                  <a:solidFill>
                    <a:srgbClr val="4A4843"/>
                  </a:solidFill>
                  <a:latin typeface="Roboto"/>
                </a:rPr>
                <a:t> </a:t>
              </a:r>
              <a:r>
                <a:rPr lang="en-US" sz="4800" b="0" i="0" dirty="0" err="1">
                  <a:solidFill>
                    <a:srgbClr val="4A4843"/>
                  </a:solidFill>
                  <a:latin typeface="Roboto"/>
                </a:rPr>
                <a:t>самовыражение</a:t>
              </a:r>
              <a:endParaRPr lang="en-US" sz="4800" b="0" i="0" dirty="0">
                <a:solidFill>
                  <a:srgbClr val="4A4843"/>
                </a:solidFill>
                <a:latin typeface="Roboto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410492"/>
              <a:ext cx="10482911" cy="2224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будь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то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косметика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созданная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на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заказ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,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необычный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макияж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или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возможность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</a:p>
            <a:p>
              <a:pPr marL="0" lvl="0" indent="0"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побаловать</a:t>
              </a:r>
              <a:r>
                <a:rPr lang="en-US" sz="3000" spc="30" dirty="0">
                  <a:solidFill>
                    <a:srgbClr val="766F57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766F57"/>
                  </a:solidFill>
                  <a:latin typeface="Roboto"/>
                </a:rPr>
                <a:t>себя</a:t>
              </a:r>
              <a:endParaRPr lang="en-US" sz="3000" spc="30" dirty="0">
                <a:solidFill>
                  <a:srgbClr val="766F57"/>
                </a:solidFill>
                <a:latin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929102" cy="2604871"/>
            <a:chOff x="0" y="0"/>
            <a:chExt cx="4341124" cy="811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1124" cy="811830"/>
            </a:xfrm>
            <a:custGeom>
              <a:avLst/>
              <a:gdLst/>
              <a:ahLst/>
              <a:cxnLst/>
              <a:rect l="l" t="t" r="r" b="b"/>
              <a:pathLst>
                <a:path w="4341124" h="811830">
                  <a:moveTo>
                    <a:pt x="0" y="0"/>
                  </a:moveTo>
                  <a:lnTo>
                    <a:pt x="4341124" y="0"/>
                  </a:lnTo>
                  <a:lnTo>
                    <a:pt x="4341124" y="811830"/>
                  </a:lnTo>
                  <a:lnTo>
                    <a:pt x="0" y="811830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72245" y="368985"/>
            <a:ext cx="10554393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uk-UA" sz="6000" spc="240" dirty="0">
                <a:solidFill>
                  <a:srgbClr val="FFFFFF"/>
                </a:solidFill>
                <a:latin typeface="Roboto"/>
              </a:rPr>
              <a:t>К</a:t>
            </a:r>
            <a:r>
              <a:rPr lang="en-US" sz="6000" b="0" i="0" spc="240" dirty="0" err="1" smtClean="0">
                <a:solidFill>
                  <a:srgbClr val="FFFFFF"/>
                </a:solidFill>
                <a:latin typeface="Roboto"/>
              </a:rPr>
              <a:t>осметика</a:t>
            </a:r>
            <a:r>
              <a:rPr lang="en-US" sz="6000" b="0" i="0" spc="24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по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индивидуальным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меркам</a:t>
            </a:r>
            <a:r>
              <a:rPr lang="en-US" sz="6000" b="0" i="0" spc="240" dirty="0">
                <a:solidFill>
                  <a:srgbClr val="FF6F61"/>
                </a:solidFill>
                <a:latin typeface="Roboto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6320" y="8507478"/>
            <a:ext cx="426312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0" i="0" spc="30">
                <a:solidFill>
                  <a:srgbClr val="F4F8F3"/>
                </a:solidFill>
                <a:latin typeface="Montserrat Light"/>
              </a:rPr>
              <a:t>трэвел форматы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3842" y="2973856"/>
            <a:ext cx="8442686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8120" lvl="1">
              <a:lnSpc>
                <a:spcPts val="4920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подбор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косметики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по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алгоритму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marL="198120" lvl="1">
              <a:lnSpc>
                <a:spcPts val="4920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привлечение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специалистов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определения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типа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кожи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marL="198120" lvl="1">
              <a:lnSpc>
                <a:spcPts val="4920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возможность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создать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"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свой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"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продукт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01000" y="8376736"/>
            <a:ext cx="949304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35"/>
              </a:lnSpc>
            </a:pPr>
            <a:r>
              <a:rPr lang="en-US" sz="2400" i="1" dirty="0">
                <a:solidFill>
                  <a:srgbClr val="FF0000"/>
                </a:solidFill>
                <a:latin typeface="Roboto"/>
              </a:rPr>
              <a:t>40%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испансикх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, 35% </a:t>
            </a:r>
            <a:r>
              <a:rPr lang="en-US" sz="2400" i="1" dirty="0" err="1" smtClean="0">
                <a:solidFill>
                  <a:srgbClr val="FF0000"/>
                </a:solidFill>
                <a:latin typeface="Roboto"/>
              </a:rPr>
              <a:t>итальянских</a:t>
            </a:r>
            <a:r>
              <a:rPr lang="en-US" sz="2400" i="1" dirty="0" smtClean="0">
                <a:solidFill>
                  <a:srgbClr val="FF0000"/>
                </a:solidFill>
                <a:latin typeface="Roboto"/>
              </a:rPr>
              <a:t>,</a:t>
            </a:r>
            <a:r>
              <a:rPr lang="ru-RU" sz="2400" i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Roboto"/>
              </a:rPr>
              <a:t>32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%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французских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покупательниц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косметических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продуктов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заинтересованы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 в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продуктах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брендах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которые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могут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быть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Roboto"/>
              </a:rPr>
              <a:t>персонализированы</a:t>
            </a:r>
            <a:r>
              <a:rPr lang="en-US" sz="2400" i="1" dirty="0">
                <a:solidFill>
                  <a:srgbClr val="FF0000"/>
                </a:solidFill>
                <a:latin typeface="Roboto"/>
              </a:rPr>
              <a:t>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73087" y="2604871"/>
            <a:ext cx="6214913" cy="34803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268200" y="6378839"/>
            <a:ext cx="54864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Запуск</a:t>
            </a:r>
            <a:r>
              <a:rPr lang="en-US" sz="2400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 в США -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ноябрь</a:t>
            </a:r>
            <a:r>
              <a:rPr lang="en-US" sz="2400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 2018 </a:t>
            </a:r>
          </a:p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Запуск</a:t>
            </a:r>
            <a:r>
              <a:rPr lang="en-US" sz="2400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 в ЕC </a:t>
            </a:r>
            <a:r>
              <a:rPr lang="en-US" sz="2400" dirty="0" smtClean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февраль</a:t>
            </a:r>
            <a:r>
              <a:rPr lang="en-US" sz="2400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 2019 </a:t>
            </a:r>
          </a:p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более</a:t>
            </a:r>
            <a:r>
              <a:rPr lang="en-US" sz="2400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 50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тыс</a:t>
            </a:r>
            <a:r>
              <a:rPr lang="en-US" sz="2400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публикаций</a:t>
            </a:r>
            <a:r>
              <a:rPr lang="en-US" sz="2400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хэштегами</a:t>
            </a:r>
            <a:r>
              <a:rPr lang="en-US" sz="2400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 #</a:t>
            </a:r>
            <a:r>
              <a:rPr lang="en-US" sz="2400" dirty="0" err="1" smtClean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findmyid</a:t>
            </a:r>
            <a:r>
              <a:rPr lang="en-US" sz="2400" dirty="0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, #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charset="0"/>
                <a:ea typeface="Roboto" panose="020B0604020202020204" charset="0"/>
              </a:rPr>
              <a:t>cliniqueid</a:t>
            </a:r>
            <a:endParaRPr lang="en-US" sz="2400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2050" name="Picture 2" descr="Ð¢Ð¾Ð»ÑÐºÐ¾ Ð¼Ð¾Ñ: Ð¸Ð½Ð´Ð¸Ð²Ð¸Ð´ÑÐ°Ð»ÑÐ½Ð°Ñ ÑÑÐ²Ð¾ÑÐ¾ÑÐºÐ° Kiehlâ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7" y="5443746"/>
            <a:ext cx="6922664" cy="41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929102" cy="2604871"/>
            <a:chOff x="0" y="0"/>
            <a:chExt cx="4341124" cy="811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1124" cy="811830"/>
            </a:xfrm>
            <a:custGeom>
              <a:avLst/>
              <a:gdLst/>
              <a:ahLst/>
              <a:cxnLst/>
              <a:rect l="l" t="t" r="r" b="b"/>
              <a:pathLst>
                <a:path w="4341124" h="811830">
                  <a:moveTo>
                    <a:pt x="0" y="0"/>
                  </a:moveTo>
                  <a:lnTo>
                    <a:pt x="4341124" y="0"/>
                  </a:lnTo>
                  <a:lnTo>
                    <a:pt x="4341124" y="811830"/>
                  </a:lnTo>
                  <a:lnTo>
                    <a:pt x="0" y="811830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52574" y="368985"/>
            <a:ext cx="10554393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uk-UA" sz="6000" spc="240" dirty="0">
                <a:solidFill>
                  <a:srgbClr val="FFFFFF"/>
                </a:solidFill>
                <a:latin typeface="Roboto"/>
              </a:rPr>
              <a:t>К</a:t>
            </a:r>
            <a:r>
              <a:rPr lang="en-US" sz="6000" b="0" i="0" spc="240" dirty="0" err="1" smtClean="0">
                <a:solidFill>
                  <a:srgbClr val="FFFFFF"/>
                </a:solidFill>
                <a:latin typeface="Roboto"/>
              </a:rPr>
              <a:t>осметика</a:t>
            </a:r>
            <a:r>
              <a:rPr lang="en-US" sz="6000" b="0" i="0" spc="24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по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индивидуальным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меркам</a:t>
            </a:r>
            <a:r>
              <a:rPr lang="en-US" sz="6000" b="0" i="0" spc="240" dirty="0">
                <a:solidFill>
                  <a:srgbClr val="FF6F61"/>
                </a:solidFill>
                <a:latin typeface="Roboto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6320" y="8507478"/>
            <a:ext cx="426312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0" i="0" spc="30">
                <a:solidFill>
                  <a:srgbClr val="F4F8F3"/>
                </a:solidFill>
                <a:latin typeface="Montserrat Light"/>
              </a:rPr>
              <a:t>трэвел форматы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2574" y="3044522"/>
            <a:ext cx="9832806" cy="2064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10"/>
              </a:lnSpc>
            </a:pPr>
            <a:r>
              <a:rPr lang="uk-UA" sz="4200" dirty="0" err="1">
                <a:solidFill>
                  <a:srgbClr val="000000"/>
                </a:solidFill>
                <a:latin typeface="Roboto"/>
              </a:rPr>
              <a:t>И</a:t>
            </a:r>
            <a:r>
              <a:rPr lang="en-US" sz="4200" dirty="0" err="1" smtClean="0">
                <a:solidFill>
                  <a:srgbClr val="000000"/>
                </a:solidFill>
                <a:latin typeface="Roboto"/>
              </a:rPr>
              <a:t>менная</a:t>
            </a:r>
            <a:r>
              <a:rPr lang="en-US" sz="42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"/>
              </a:rPr>
              <a:t>или</a:t>
            </a:r>
            <a:r>
              <a:rPr lang="en-US" sz="4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"/>
              </a:rPr>
              <a:t>кастомизированная</a:t>
            </a:r>
            <a:r>
              <a:rPr lang="en-US" sz="4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Roboto"/>
              </a:rPr>
              <a:t>упаковка</a:t>
            </a:r>
            <a:endParaRPr lang="en-US" sz="42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0121" y="5381837"/>
            <a:ext cx="6335767" cy="25976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35402" y="6784746"/>
            <a:ext cx="5603606" cy="3502254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040883" y="5967104"/>
            <a:ext cx="5853149" cy="4024794"/>
            <a:chOff x="0" y="0"/>
            <a:chExt cx="6159500" cy="4235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59500" cy="4235450"/>
            </a:xfrm>
            <a:custGeom>
              <a:avLst/>
              <a:gdLst/>
              <a:ahLst/>
              <a:cxnLst/>
              <a:rect l="l" t="t" r="r" b="b"/>
              <a:pathLst>
                <a:path w="6159500" h="423545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5"/>
              <a:stretch>
                <a:fillRect l="-18762" r="-18762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104449" y="1810155"/>
            <a:ext cx="3789583" cy="3916424"/>
            <a:chOff x="0" y="0"/>
            <a:chExt cx="6362700" cy="6575666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6"/>
              <a:stretch>
                <a:fillRect l="-1573" t="96" r="-1573" b="96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827940" cy="1709653"/>
            <a:chOff x="0" y="0"/>
            <a:chExt cx="4341124" cy="5367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1124" cy="536726"/>
            </a:xfrm>
            <a:custGeom>
              <a:avLst/>
              <a:gdLst/>
              <a:ahLst/>
              <a:cxnLst/>
              <a:rect l="l" t="t" r="r" b="b"/>
              <a:pathLst>
                <a:path w="4341124" h="536726">
                  <a:moveTo>
                    <a:pt x="0" y="0"/>
                  </a:moveTo>
                  <a:lnTo>
                    <a:pt x="4341124" y="0"/>
                  </a:lnTo>
                  <a:lnTo>
                    <a:pt x="4341124" y="536726"/>
                  </a:lnTo>
                  <a:lnTo>
                    <a:pt x="0" y="536726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03813" y="252739"/>
            <a:ext cx="105543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uk-UA" sz="6000" spc="240" dirty="0" err="1">
                <a:solidFill>
                  <a:srgbClr val="FFFFFF"/>
                </a:solidFill>
                <a:latin typeface="Roboto"/>
              </a:rPr>
              <a:t>К</a:t>
            </a:r>
            <a:r>
              <a:rPr lang="en-US" sz="6000" b="0" i="0" spc="240" dirty="0" err="1" smtClean="0">
                <a:solidFill>
                  <a:srgbClr val="FFFFFF"/>
                </a:solidFill>
                <a:latin typeface="Roboto"/>
              </a:rPr>
              <a:t>осметика</a:t>
            </a:r>
            <a:r>
              <a:rPr lang="en-US" sz="6000" b="0" i="0" spc="24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для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мужчин</a:t>
            </a:r>
            <a:endParaRPr lang="en-US" sz="6000" b="0" i="0" spc="24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6320" y="8507478"/>
            <a:ext cx="426312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0" i="0" spc="30">
                <a:solidFill>
                  <a:srgbClr val="F4F8F3"/>
                </a:solidFill>
                <a:latin typeface="Montserrat Light"/>
              </a:rPr>
              <a:t>трэвел форматы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9224" y="1812902"/>
            <a:ext cx="6355159" cy="189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uk-UA" sz="3600" dirty="0" err="1">
                <a:solidFill>
                  <a:srgbClr val="184A45"/>
                </a:solidFill>
                <a:latin typeface="Roboto"/>
              </a:rPr>
              <a:t>М</a:t>
            </a:r>
            <a:r>
              <a:rPr lang="en-US" sz="3600" dirty="0" err="1" smtClean="0">
                <a:solidFill>
                  <a:srgbClr val="184A45"/>
                </a:solidFill>
                <a:latin typeface="Roboto"/>
              </a:rPr>
              <a:t>ужественность</a:t>
            </a:r>
            <a:r>
              <a:rPr lang="en-US" sz="3600" dirty="0" smtClean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по-новому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: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декоративная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косметика</a:t>
            </a:r>
            <a:endParaRPr lang="en-US" sz="3600" dirty="0">
              <a:solidFill>
                <a:srgbClr val="184A45"/>
              </a:solidFill>
              <a:latin typeface="Roboto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184A45"/>
              </a:solidFill>
              <a:latin typeface="Roboto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12775" y="6275573"/>
            <a:ext cx="7029794" cy="39015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57235" y="2412475"/>
            <a:ext cx="10585334" cy="25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Arimo"/>
              </a:rPr>
              <a:t>Базовые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средства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выравнивающие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кожу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скрывающие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следы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недосыпа</a:t>
            </a:r>
            <a:endParaRPr lang="en-US" sz="24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Arimo"/>
              </a:rPr>
              <a:t>Использование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пигментов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деокративных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элементов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нехарактерных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местах</a:t>
            </a:r>
            <a:endParaRPr lang="en-US" sz="24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david bowi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/>
          <a:stretch/>
        </p:blipFill>
        <p:spPr bwMode="auto">
          <a:xfrm>
            <a:off x="579364" y="3680570"/>
            <a:ext cx="6303011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 ÐµÐ·ÑÐ»ÑÑÐ°Ñ Ð¿Ð¾ÑÑÐºÑ Ð·Ð¾Ð±ÑÐ°Ð¶ÐµÐ½Ñ Ð·Ð° Ð·Ð°Ð¿Ð¸ÑÐ¾Ð¼ &quot;mans makeup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97" y="4395469"/>
            <a:ext cx="4330400" cy="56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827940" cy="1709653"/>
            <a:chOff x="0" y="0"/>
            <a:chExt cx="4341124" cy="5367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1124" cy="536726"/>
            </a:xfrm>
            <a:custGeom>
              <a:avLst/>
              <a:gdLst/>
              <a:ahLst/>
              <a:cxnLst/>
              <a:rect l="l" t="t" r="r" b="b"/>
              <a:pathLst>
                <a:path w="4341124" h="536726">
                  <a:moveTo>
                    <a:pt x="0" y="0"/>
                  </a:moveTo>
                  <a:lnTo>
                    <a:pt x="4341124" y="0"/>
                  </a:lnTo>
                  <a:lnTo>
                    <a:pt x="4341124" y="536726"/>
                  </a:lnTo>
                  <a:lnTo>
                    <a:pt x="0" y="536726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08306" y="430749"/>
            <a:ext cx="105543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uk-UA" sz="6000" spc="240" dirty="0" err="1">
                <a:solidFill>
                  <a:srgbClr val="FFFFFF"/>
                </a:solidFill>
                <a:latin typeface="Roboto"/>
              </a:rPr>
              <a:t>К</a:t>
            </a:r>
            <a:r>
              <a:rPr lang="en-US" sz="6000" b="0" i="0" spc="240" dirty="0" err="1" smtClean="0">
                <a:solidFill>
                  <a:srgbClr val="FFFFFF"/>
                </a:solidFill>
                <a:latin typeface="Roboto"/>
              </a:rPr>
              <a:t>осметика</a:t>
            </a:r>
            <a:r>
              <a:rPr lang="en-US" sz="6000" b="0" i="0" spc="24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для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мужчин</a:t>
            </a:r>
            <a:endParaRPr lang="en-US" sz="6000" b="0" i="0" spc="24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7154" y="2620066"/>
            <a:ext cx="635515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uk-UA" sz="3600" dirty="0">
                <a:solidFill>
                  <a:srgbClr val="184A45"/>
                </a:solidFill>
                <a:latin typeface="Roboto"/>
              </a:rPr>
              <a:t>М</a:t>
            </a:r>
            <a:r>
              <a:rPr lang="en-US" sz="3600" dirty="0" err="1" smtClean="0">
                <a:solidFill>
                  <a:srgbClr val="184A45"/>
                </a:solidFill>
                <a:latin typeface="Roboto"/>
              </a:rPr>
              <a:t>ужественность</a:t>
            </a:r>
            <a:r>
              <a:rPr lang="en-US" sz="3600" dirty="0" smtClean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по-новому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:</a:t>
            </a: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184A45"/>
                </a:solidFill>
                <a:latin typeface="Roboto"/>
              </a:rPr>
              <a:t>уходовая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косметика</a:t>
            </a:r>
            <a:endParaRPr lang="en-US" sz="3600" dirty="0">
              <a:solidFill>
                <a:srgbClr val="184A45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2498" y="4992565"/>
            <a:ext cx="873125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2400" dirty="0" err="1">
                <a:solidFill>
                  <a:srgbClr val="000000"/>
                </a:solidFill>
                <a:latin typeface="Arimo"/>
              </a:rPr>
              <a:t>Тонирующий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шампунь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мягкого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камуфлирования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mo"/>
              </a:rPr>
              <a:t>седины</a:t>
            </a:r>
            <a:endParaRPr lang="en-US" sz="24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5232"/>
              </a:lnSpc>
            </a:pPr>
            <a:r>
              <a:rPr lang="en-US" sz="2400" dirty="0" err="1">
                <a:solidFill>
                  <a:srgbClr val="000000"/>
                </a:solidFill>
                <a:latin typeface="Arimo"/>
              </a:rPr>
              <a:t>Несмываемой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средство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очистки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бороды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с </a:t>
            </a:r>
            <a:r>
              <a:rPr lang="en-US" sz="2400" dirty="0" err="1" smtClean="0">
                <a:solidFill>
                  <a:srgbClr val="000000"/>
                </a:solidFill>
                <a:latin typeface="Arimo"/>
              </a:rPr>
              <a:t>коноплей</a:t>
            </a:r>
            <a:endParaRPr lang="en-US" sz="24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5232"/>
              </a:lnSpc>
            </a:pPr>
            <a:r>
              <a:rPr lang="en-US" sz="2400" dirty="0" err="1">
                <a:solidFill>
                  <a:srgbClr val="000000"/>
                </a:solidFill>
                <a:latin typeface="Arimo"/>
              </a:rPr>
              <a:t>Средство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охлаждения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2400" dirty="0" err="1" smtClean="0">
                <a:solidFill>
                  <a:srgbClr val="000000"/>
                </a:solidFill>
                <a:latin typeface="Arimo"/>
              </a:rPr>
              <a:t>сухости</a:t>
            </a:r>
            <a:r>
              <a:rPr lang="en-US" sz="24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mo"/>
              </a:rPr>
              <a:t>в </a:t>
            </a:r>
            <a:r>
              <a:rPr lang="uk-UA" sz="2400" dirty="0" err="1" smtClean="0">
                <a:solidFill>
                  <a:srgbClr val="000000"/>
                </a:solidFill>
                <a:latin typeface="Arimo"/>
              </a:rPr>
              <a:t>интимн</a:t>
            </a:r>
            <a:r>
              <a:rPr lang="ru-RU" sz="2400" dirty="0" err="1" smtClean="0">
                <a:solidFill>
                  <a:srgbClr val="000000"/>
                </a:solidFill>
                <a:latin typeface="Arimo"/>
              </a:rPr>
              <a:t>ых</a:t>
            </a:r>
            <a:r>
              <a:rPr lang="ru-RU" sz="2400" dirty="0" smtClean="0">
                <a:solidFill>
                  <a:srgbClr val="000000"/>
                </a:solidFill>
                <a:latin typeface="Arimo"/>
              </a:rPr>
              <a:t> зонах</a:t>
            </a:r>
            <a:endParaRPr lang="en-US" sz="2400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58253" y="0"/>
            <a:ext cx="5049645" cy="50496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35923" y="5049645"/>
            <a:ext cx="4494303" cy="44943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28377" y="4403534"/>
            <a:ext cx="4549267" cy="514041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97154" y="8381253"/>
            <a:ext cx="5586846" cy="84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184A45"/>
                </a:solidFill>
                <a:latin typeface="Roboto"/>
              </a:rPr>
              <a:t>Традиционно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 "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мужские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"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ингредиенты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: </a:t>
            </a:r>
          </a:p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184A45"/>
                </a:solidFill>
                <a:latin typeface="Roboto"/>
              </a:rPr>
              <a:t>ментол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,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кофеин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,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уголь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,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масло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конопли</a:t>
            </a:r>
            <a:endParaRPr lang="en-US" sz="2400" dirty="0">
              <a:solidFill>
                <a:srgbClr val="184A45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srcRect l="185" t="13898" r="185" b="182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82000" y="1272894"/>
            <a:ext cx="9908422" cy="7134816"/>
          </a:xfrm>
          <a:prstGeom prst="rect">
            <a:avLst/>
          </a:prstGeom>
          <a:solidFill>
            <a:srgbClr val="FA7268"/>
          </a:solidFill>
        </p:spPr>
      </p:sp>
      <p:grpSp>
        <p:nvGrpSpPr>
          <p:cNvPr id="3" name="Group 3"/>
          <p:cNvGrpSpPr/>
          <p:nvPr/>
        </p:nvGrpSpPr>
        <p:grpSpPr>
          <a:xfrm>
            <a:off x="519814" y="5461697"/>
            <a:ext cx="7862186" cy="2920923"/>
            <a:chOff x="0" y="0"/>
            <a:chExt cx="10482915" cy="3894564"/>
          </a:xfrm>
        </p:grpSpPr>
        <p:sp>
          <p:nvSpPr>
            <p:cNvPr id="4" name="TextBox 4"/>
            <p:cNvSpPr txBox="1"/>
            <p:nvPr/>
          </p:nvSpPr>
          <p:spPr>
            <a:xfrm>
              <a:off x="4" y="-9525"/>
              <a:ext cx="10482911" cy="1956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ru-RU" sz="4800" dirty="0" err="1">
                  <a:solidFill>
                    <a:srgbClr val="FF6F61"/>
                  </a:solidFill>
                  <a:latin typeface="Roboto"/>
                </a:rPr>
                <a:t>К</a:t>
              </a:r>
              <a:r>
                <a:rPr lang="en-US" sz="4800" b="0" i="0" dirty="0" err="1" smtClean="0">
                  <a:solidFill>
                    <a:srgbClr val="FF6F61"/>
                  </a:solidFill>
                  <a:latin typeface="Roboto"/>
                </a:rPr>
                <a:t>расота</a:t>
              </a:r>
              <a:r>
                <a:rPr lang="en-US" sz="4800" b="0" i="0" dirty="0" smtClean="0">
                  <a:solidFill>
                    <a:srgbClr val="FF6F61"/>
                  </a:solidFill>
                  <a:latin typeface="Roboto"/>
                </a:rPr>
                <a:t> </a:t>
              </a:r>
              <a:r>
                <a:rPr lang="en-US" sz="4800" b="0" i="0" dirty="0" err="1">
                  <a:solidFill>
                    <a:srgbClr val="FF6F61"/>
                  </a:solidFill>
                  <a:latin typeface="Roboto"/>
                </a:rPr>
                <a:t>невозможна</a:t>
              </a:r>
              <a:r>
                <a:rPr lang="en-US" sz="4800" b="0" i="0" dirty="0">
                  <a:solidFill>
                    <a:srgbClr val="FF6F61"/>
                  </a:solidFill>
                  <a:latin typeface="Roboto"/>
                </a:rPr>
                <a:t> </a:t>
              </a:r>
              <a:r>
                <a:rPr lang="en-US" sz="4800" b="0" i="0" dirty="0" err="1">
                  <a:solidFill>
                    <a:srgbClr val="FF6F61"/>
                  </a:solidFill>
                  <a:latin typeface="Roboto"/>
                </a:rPr>
                <a:t>без</a:t>
              </a:r>
              <a:r>
                <a:rPr lang="en-US" sz="4800" b="0" i="0" dirty="0">
                  <a:solidFill>
                    <a:srgbClr val="FF6F61"/>
                  </a:solidFill>
                  <a:latin typeface="Roboto"/>
                </a:rPr>
                <a:t> </a:t>
              </a:r>
              <a:r>
                <a:rPr lang="en-US" sz="4800" b="0" i="0" dirty="0" err="1">
                  <a:solidFill>
                    <a:srgbClr val="FF6F61"/>
                  </a:solidFill>
                  <a:latin typeface="Roboto"/>
                </a:rPr>
                <a:t>гармонии</a:t>
              </a:r>
              <a:endParaRPr lang="en-US" sz="4800" b="0" i="0" dirty="0">
                <a:solidFill>
                  <a:srgbClr val="FF6F61"/>
                </a:solidFill>
                <a:latin typeface="Robot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27425"/>
              <a:ext cx="10482911" cy="1467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00"/>
                </a:lnSpc>
              </a:pPr>
              <a:r>
                <a:rPr lang="en-US" sz="3000" b="0" i="0" spc="30" dirty="0" err="1">
                  <a:solidFill>
                    <a:srgbClr val="184A45"/>
                  </a:solidFill>
                  <a:latin typeface="Roboto"/>
                </a:rPr>
                <a:t>в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нутренний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баланс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и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комфорт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становятся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важнейшими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состовляющими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красоты</a:t>
              </a:r>
              <a:endParaRPr lang="en-US" sz="3000" spc="30" dirty="0">
                <a:solidFill>
                  <a:srgbClr val="184A45"/>
                </a:solidFill>
                <a:latin typeface="Roboto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51135" y="1789572"/>
            <a:ext cx="9431786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ru-RU" sz="7200" dirty="0">
                <a:solidFill>
                  <a:srgbClr val="FFFFFF"/>
                </a:solidFill>
                <a:latin typeface="Roboto"/>
              </a:rPr>
              <a:t>О</a:t>
            </a:r>
            <a:r>
              <a:rPr lang="en-US" sz="7200" dirty="0" err="1" smtClean="0">
                <a:solidFill>
                  <a:srgbClr val="FFFFFF"/>
                </a:solidFill>
                <a:latin typeface="Roboto"/>
              </a:rPr>
              <a:t>сознанность</a:t>
            </a:r>
            <a:endParaRPr lang="en-US" sz="72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158621" y="5062519"/>
            <a:ext cx="3924300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#no stress</a:t>
            </a: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чистая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косметика</a:t>
            </a:r>
            <a:endParaRPr lang="en-US" sz="2400" dirty="0">
              <a:solidFill>
                <a:srgbClr val="FFFFFF"/>
              </a:solidFill>
              <a:latin typeface="Arimo"/>
            </a:endParaRP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принятие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себя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всегда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комфорт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есть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красота</a:t>
            </a:r>
            <a:endParaRPr lang="en-US" sz="2400" dirty="0">
              <a:solidFill>
                <a:srgbClr val="FFFFFF"/>
              </a:solidFill>
              <a:latin typeface="Arimo"/>
            </a:endParaRPr>
          </a:p>
          <a:p>
            <a:pPr algn="r">
              <a:lnSpc>
                <a:spcPts val="3359"/>
              </a:lnSpc>
            </a:pPr>
            <a:endParaRPr lang="en-US" sz="2400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0" y="0"/>
            <a:ext cx="18252903" cy="1222944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19517" y="0"/>
            <a:ext cx="6868483" cy="1865048"/>
            <a:chOff x="0" y="0"/>
            <a:chExt cx="4941627" cy="13418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1627" cy="1341835"/>
            </a:xfrm>
            <a:custGeom>
              <a:avLst/>
              <a:gdLst/>
              <a:ahLst/>
              <a:cxnLst/>
              <a:rect l="l" t="t" r="r" b="b"/>
              <a:pathLst>
                <a:path w="4941627" h="1341835">
                  <a:moveTo>
                    <a:pt x="0" y="0"/>
                  </a:moveTo>
                  <a:lnTo>
                    <a:pt x="4941627" y="0"/>
                  </a:lnTo>
                  <a:lnTo>
                    <a:pt x="4941627" y="1341835"/>
                  </a:lnTo>
                  <a:lnTo>
                    <a:pt x="0" y="1341835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06517" y="407163"/>
            <a:ext cx="105543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spc="240" dirty="0">
                <a:solidFill>
                  <a:srgbClr val="FFFFFF"/>
                </a:solidFill>
                <a:latin typeface="Roboto"/>
              </a:rPr>
              <a:t>N</a:t>
            </a:r>
            <a:r>
              <a:rPr lang="en-US" sz="6000" b="0" i="0" spc="240" dirty="0" smtClean="0">
                <a:solidFill>
                  <a:srgbClr val="FFFFFF"/>
                </a:solidFill>
                <a:latin typeface="Roboto"/>
              </a:rPr>
              <a:t>o 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stress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6537" y="1811460"/>
            <a:ext cx="1107862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Roboto"/>
              </a:rPr>
              <a:t>Покупатели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хотят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снизить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общий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уровень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стресса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его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последствий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, с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помощью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косметических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средств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69726" y="9057144"/>
            <a:ext cx="7801808" cy="84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Клеймы</a:t>
            </a:r>
            <a:r>
              <a:rPr lang="en-US" sz="2400" i="1" dirty="0">
                <a:solidFill>
                  <a:srgbClr val="000000"/>
                </a:solidFill>
                <a:latin typeface="Roboto"/>
              </a:rPr>
              <a:t>: </a:t>
            </a:r>
          </a:p>
          <a:p>
            <a:pPr algn="r">
              <a:lnSpc>
                <a:spcPts val="3359"/>
              </a:lnSpc>
            </a:pP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Успокоить</a:t>
            </a:r>
            <a:r>
              <a:rPr lang="en-US" sz="24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снять</a:t>
            </a:r>
            <a:r>
              <a:rPr lang="en-US" sz="24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раздражение</a:t>
            </a:r>
            <a:r>
              <a:rPr lang="en-US" sz="24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подарить</a:t>
            </a:r>
            <a:r>
              <a:rPr lang="en-US" sz="24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комфорт</a:t>
            </a:r>
            <a:endParaRPr lang="en-US" sz="2400" i="1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03099" y="6525185"/>
            <a:ext cx="6756201" cy="240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6"/>
              </a:lnSpc>
            </a:pPr>
            <a:r>
              <a:rPr lang="en-US" sz="3390" dirty="0" err="1">
                <a:solidFill>
                  <a:srgbClr val="A75D67"/>
                </a:solidFill>
                <a:latin typeface="Roboto"/>
              </a:rPr>
              <a:t>Пример</a:t>
            </a:r>
            <a:r>
              <a:rPr lang="en-US" sz="3390" dirty="0">
                <a:solidFill>
                  <a:srgbClr val="A75D67"/>
                </a:solidFill>
                <a:latin typeface="Roboto"/>
              </a:rPr>
              <a:t>: </a:t>
            </a:r>
          </a:p>
          <a:p>
            <a:pPr>
              <a:lnSpc>
                <a:spcPts val="4746"/>
              </a:lnSpc>
            </a:pPr>
            <a:r>
              <a:rPr lang="en-US" sz="3390" dirty="0" err="1">
                <a:solidFill>
                  <a:srgbClr val="A75D67"/>
                </a:solidFill>
                <a:latin typeface="Roboto"/>
              </a:rPr>
              <a:t>чай</a:t>
            </a:r>
            <a:r>
              <a:rPr lang="en-US" sz="3390" dirty="0">
                <a:solidFill>
                  <a:srgbClr val="A75D67"/>
                </a:solidFill>
                <a:latin typeface="Roboto"/>
              </a:rPr>
              <a:t>  "Forever calming"</a:t>
            </a:r>
          </a:p>
          <a:p>
            <a:pPr>
              <a:lnSpc>
                <a:spcPts val="4746"/>
              </a:lnSpc>
            </a:pPr>
            <a:r>
              <a:rPr lang="en-US" sz="3390" dirty="0" err="1">
                <a:solidFill>
                  <a:srgbClr val="A75D67"/>
                </a:solidFill>
                <a:latin typeface="Roboto"/>
              </a:rPr>
              <a:t>для</a:t>
            </a:r>
            <a:r>
              <a:rPr lang="en-US" sz="3390" dirty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3390" dirty="0" err="1">
                <a:solidFill>
                  <a:srgbClr val="A75D67"/>
                </a:solidFill>
                <a:latin typeface="Roboto"/>
              </a:rPr>
              <a:t>заваривания</a:t>
            </a:r>
            <a:r>
              <a:rPr lang="en-US" sz="3390" dirty="0">
                <a:solidFill>
                  <a:srgbClr val="A75D67"/>
                </a:solidFill>
                <a:latin typeface="Roboto"/>
              </a:rPr>
              <a:t> и </a:t>
            </a:r>
            <a:r>
              <a:rPr lang="en-US" sz="3390" dirty="0" err="1">
                <a:solidFill>
                  <a:srgbClr val="A75D67"/>
                </a:solidFill>
                <a:latin typeface="Roboto"/>
              </a:rPr>
              <a:t>для</a:t>
            </a:r>
            <a:r>
              <a:rPr lang="en-US" sz="3390" dirty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3390" dirty="0" err="1">
                <a:solidFill>
                  <a:srgbClr val="A75D67"/>
                </a:solidFill>
                <a:latin typeface="Roboto"/>
              </a:rPr>
              <a:t>роста</a:t>
            </a:r>
            <a:r>
              <a:rPr lang="en-US" sz="3390" dirty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3390" dirty="0" err="1">
                <a:solidFill>
                  <a:srgbClr val="A75D67"/>
                </a:solidFill>
                <a:latin typeface="Roboto"/>
              </a:rPr>
              <a:t>волос</a:t>
            </a:r>
            <a:endParaRPr lang="en-US" sz="3390" dirty="0">
              <a:solidFill>
                <a:srgbClr val="A75D67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0600" y="3623945"/>
            <a:ext cx="6419339" cy="151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800" b="1">
                <a:solidFill>
                  <a:srgbClr val="184A45"/>
                </a:solidFill>
                <a:latin typeface="Roboto"/>
              </a:rPr>
              <a:t>47%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03099" y="5086350"/>
            <a:ext cx="641933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Покупателей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в UK,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попробовали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бы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угодно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чтобы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улучшить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их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сон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, и 43%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считают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их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жизнь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полна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стресса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05799" y="2951868"/>
            <a:ext cx="8659531" cy="7335132"/>
            <a:chOff x="0" y="0"/>
            <a:chExt cx="2374900" cy="20116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4"/>
              <a:stretch>
                <a:fillRect l="-15964" t="-63" r="-15880" b="252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2565" y="0"/>
            <a:ext cx="9615435" cy="1838864"/>
            <a:chOff x="0" y="0"/>
            <a:chExt cx="5435110" cy="10394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110" cy="1039415"/>
            </a:xfrm>
            <a:custGeom>
              <a:avLst/>
              <a:gdLst/>
              <a:ahLst/>
              <a:cxnLst/>
              <a:rect l="l" t="t" r="r" b="b"/>
              <a:pathLst>
                <a:path w="5435110" h="1039415">
                  <a:moveTo>
                    <a:pt x="0" y="0"/>
                  </a:moveTo>
                  <a:lnTo>
                    <a:pt x="5435110" y="0"/>
                  </a:lnTo>
                  <a:lnTo>
                    <a:pt x="5435110" y="1039415"/>
                  </a:lnTo>
                  <a:lnTo>
                    <a:pt x="0" y="1039415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624350" y="400039"/>
            <a:ext cx="105543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ru-RU" sz="6000" spc="240" dirty="0">
                <a:solidFill>
                  <a:srgbClr val="FFFFFF"/>
                </a:solidFill>
                <a:latin typeface="Roboto"/>
              </a:rPr>
              <a:t>Ч</a:t>
            </a:r>
            <a:r>
              <a:rPr lang="en-US" sz="6000" b="0" i="0" spc="240" dirty="0" err="1" smtClean="0">
                <a:solidFill>
                  <a:srgbClr val="FFFFFF"/>
                </a:solidFill>
                <a:latin typeface="Roboto"/>
              </a:rPr>
              <a:t>истая</a:t>
            </a:r>
            <a:r>
              <a:rPr lang="en-US" sz="6000" b="0" i="0" spc="24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косметика</a:t>
            </a:r>
            <a:endParaRPr lang="en-US" sz="6000" b="0" i="0" spc="24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1423" y="3078935"/>
            <a:ext cx="15702835" cy="37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1140" lvl="1">
              <a:lnSpc>
                <a:spcPts val="5767"/>
              </a:lnSpc>
            </a:pPr>
            <a:r>
              <a:rPr lang="ru-RU" sz="2799" dirty="0" smtClean="0">
                <a:solidFill>
                  <a:srgbClr val="000000"/>
                </a:solidFill>
                <a:latin typeface="Roboto"/>
              </a:rPr>
              <a:t>Покупатели против токсичных и бесполезных компонентов</a:t>
            </a:r>
          </a:p>
          <a:p>
            <a:pPr marL="231140" lvl="1">
              <a:lnSpc>
                <a:spcPts val="5767"/>
              </a:lnSpc>
            </a:pPr>
            <a:r>
              <a:rPr lang="ru-RU" sz="2799" dirty="0" smtClean="0">
                <a:solidFill>
                  <a:srgbClr val="000000"/>
                </a:solidFill>
                <a:latin typeface="Roboto"/>
              </a:rPr>
              <a:t>Только натуральные ингредиенты</a:t>
            </a:r>
          </a:p>
          <a:p>
            <a:pPr marL="231140" lvl="1">
              <a:lnSpc>
                <a:spcPts val="5767"/>
              </a:lnSpc>
            </a:pPr>
            <a:r>
              <a:rPr lang="ru-RU" sz="2799" dirty="0" smtClean="0">
                <a:solidFill>
                  <a:srgbClr val="000000"/>
                </a:solidFill>
                <a:latin typeface="Roboto"/>
              </a:rPr>
              <a:t>Восприятия безводных рецептур, как более концентрированных и правильных</a:t>
            </a:r>
          </a:p>
          <a:p>
            <a:pPr marL="231140" lvl="1">
              <a:lnSpc>
                <a:spcPts val="5767"/>
              </a:lnSpc>
            </a:pPr>
            <a:r>
              <a:rPr lang="ru-RU" sz="2799" dirty="0" smtClean="0">
                <a:solidFill>
                  <a:srgbClr val="000000"/>
                </a:solidFill>
                <a:latin typeface="Roboto"/>
              </a:rPr>
              <a:t>Только активные компоненты! Желание видеть косметические продукты с отсутствующими «лишними» ингредиентами</a:t>
            </a:r>
            <a:endParaRPr lang="ru-RU" sz="2799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clean cosmetic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809" y="5524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9943" y="0"/>
            <a:ext cx="10358057" cy="1866060"/>
            <a:chOff x="0" y="0"/>
            <a:chExt cx="4998743" cy="9005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8743" cy="900551"/>
            </a:xfrm>
            <a:custGeom>
              <a:avLst/>
              <a:gdLst/>
              <a:ahLst/>
              <a:cxnLst/>
              <a:rect l="l" t="t" r="r" b="b"/>
              <a:pathLst>
                <a:path w="4998743" h="900551">
                  <a:moveTo>
                    <a:pt x="0" y="0"/>
                  </a:moveTo>
                  <a:lnTo>
                    <a:pt x="4998743" y="0"/>
                  </a:lnTo>
                  <a:lnTo>
                    <a:pt x="4998743" y="900551"/>
                  </a:lnTo>
                  <a:lnTo>
                    <a:pt x="0" y="900551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733607" y="666750"/>
            <a:ext cx="105543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uk-UA" sz="6000" spc="240" dirty="0">
                <a:solidFill>
                  <a:srgbClr val="FFFFFF"/>
                </a:solidFill>
                <a:latin typeface="Roboto"/>
              </a:rPr>
              <a:t>П</a:t>
            </a:r>
            <a:r>
              <a:rPr lang="en-US" sz="6000" b="0" i="0" spc="240" dirty="0" err="1" smtClean="0">
                <a:solidFill>
                  <a:srgbClr val="FFFFFF"/>
                </a:solidFill>
                <a:latin typeface="Roboto"/>
              </a:rPr>
              <a:t>ринятие</a:t>
            </a:r>
            <a:r>
              <a:rPr lang="en-US" sz="6000" b="0" i="0" spc="24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себя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 by 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01034" y="7275776"/>
            <a:ext cx="4469602" cy="30086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49742" y="9871710"/>
            <a:ext cx="5242073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i="1" dirty="0">
                <a:solidFill>
                  <a:srgbClr val="B5BAB6"/>
                </a:solidFill>
                <a:latin typeface="Roboto"/>
              </a:rPr>
              <a:t>https://globalcosmeticsnews.com/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06953" y="4947813"/>
            <a:ext cx="4981047" cy="49810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128" y="2174213"/>
            <a:ext cx="656653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uk-UA" sz="2800" dirty="0" err="1">
                <a:solidFill>
                  <a:srgbClr val="000000"/>
                </a:solidFill>
                <a:latin typeface="Roboto"/>
              </a:rPr>
              <a:t>О</a:t>
            </a:r>
            <a:r>
              <a:rPr lang="en-US" sz="2800" dirty="0" err="1" smtClean="0">
                <a:solidFill>
                  <a:srgbClr val="000000"/>
                </a:solidFill>
                <a:latin typeface="Roboto"/>
              </a:rPr>
              <a:t>братите</a:t>
            </a: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внимание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те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категории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клиентов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Roboto"/>
              </a:rPr>
              <a:t>которые </a:t>
            </a:r>
            <a:r>
              <a:rPr lang="en-US" sz="2800" dirty="0" err="1" smtClean="0">
                <a:solidFill>
                  <a:srgbClr val="000000"/>
                </a:solidFill>
                <a:latin typeface="Roboto"/>
              </a:rPr>
              <a:t>могут</a:t>
            </a: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быть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обделены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вниманием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глобальных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брендов</a:t>
            </a:r>
            <a:endParaRPr lang="en-US" sz="28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10879" t="29166" r="6712" b="50000"/>
          <a:stretch>
            <a:fillRect/>
          </a:stretch>
        </p:blipFill>
        <p:spPr>
          <a:xfrm>
            <a:off x="12940258" y="1866060"/>
            <a:ext cx="5347742" cy="1351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19528" y="3809928"/>
            <a:ext cx="4589199" cy="61189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7"/>
          <a:srcRect t="9146" r="1998" b="26039"/>
          <a:stretch/>
        </p:blipFill>
        <p:spPr>
          <a:xfrm>
            <a:off x="8054148" y="2043378"/>
            <a:ext cx="4516487" cy="5333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0400" y="-17207"/>
            <a:ext cx="11277600" cy="2971800"/>
            <a:chOff x="0" y="0"/>
            <a:chExt cx="2622738" cy="691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2738" cy="691127"/>
            </a:xfrm>
            <a:custGeom>
              <a:avLst/>
              <a:gdLst/>
              <a:ahLst/>
              <a:cxnLst/>
              <a:rect l="l" t="t" r="r" b="b"/>
              <a:pathLst>
                <a:path w="2622738" h="691127">
                  <a:moveTo>
                    <a:pt x="0" y="0"/>
                  </a:moveTo>
                  <a:lnTo>
                    <a:pt x="2622738" y="0"/>
                  </a:lnTo>
                  <a:lnTo>
                    <a:pt x="2622738" y="691127"/>
                  </a:lnTo>
                  <a:lnTo>
                    <a:pt x="0" y="691127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149750" y="217427"/>
            <a:ext cx="7644108" cy="249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18"/>
              </a:lnSpc>
            </a:pPr>
            <a:r>
              <a:rPr lang="ru-RU" sz="5431" spc="217" dirty="0">
                <a:solidFill>
                  <a:srgbClr val="FFFFFF"/>
                </a:solidFill>
                <a:latin typeface="Roboto"/>
              </a:rPr>
              <a:t>К</a:t>
            </a:r>
            <a:r>
              <a:rPr lang="en-US" sz="5431" b="0" i="0" spc="217" dirty="0" err="1" smtClean="0">
                <a:solidFill>
                  <a:srgbClr val="FFFFFF"/>
                </a:solidFill>
                <a:latin typeface="Roboto"/>
              </a:rPr>
              <a:t>омфорт</a:t>
            </a:r>
            <a:r>
              <a:rPr lang="en-US" sz="5431" b="0" i="0" spc="217" dirty="0" smtClean="0">
                <a:solidFill>
                  <a:srgbClr val="FFFFFF"/>
                </a:solidFill>
                <a:latin typeface="Roboto"/>
              </a:rPr>
              <a:t>=</a:t>
            </a:r>
            <a:r>
              <a:rPr lang="en-US" sz="5431" b="0" i="0" spc="217" dirty="0" err="1" smtClean="0">
                <a:solidFill>
                  <a:srgbClr val="FFFFFF"/>
                </a:solidFill>
                <a:latin typeface="Roboto"/>
              </a:rPr>
              <a:t>красота</a:t>
            </a:r>
            <a:endParaRPr lang="en-US" sz="5431" b="0" i="0" spc="217" dirty="0">
              <a:solidFill>
                <a:srgbClr val="FFFFFF"/>
              </a:solidFill>
              <a:latin typeface="Roboto"/>
            </a:endParaRPr>
          </a:p>
          <a:p>
            <a:pPr algn="r">
              <a:lnSpc>
                <a:spcPts val="6518"/>
              </a:lnSpc>
            </a:pPr>
            <a:r>
              <a:rPr lang="en-US" sz="5431" b="0" i="0" spc="217" dirty="0" err="1">
                <a:solidFill>
                  <a:srgbClr val="FFFFFF"/>
                </a:solidFill>
                <a:latin typeface="Roboto"/>
              </a:rPr>
              <a:t>особое</a:t>
            </a:r>
            <a:r>
              <a:rPr lang="en-US" sz="5431" b="0" i="0" spc="217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5431" b="0" i="0" spc="217" dirty="0" err="1">
                <a:solidFill>
                  <a:srgbClr val="FFFFFF"/>
                </a:solidFill>
                <a:latin typeface="Roboto"/>
              </a:rPr>
              <a:t>внимание</a:t>
            </a:r>
            <a:r>
              <a:rPr lang="en-US" sz="5431" b="0" i="0" spc="217" dirty="0">
                <a:solidFill>
                  <a:srgbClr val="FFFFFF"/>
                </a:solidFill>
                <a:latin typeface="Roboto"/>
              </a:rPr>
              <a:t> к </a:t>
            </a:r>
            <a:r>
              <a:rPr lang="en-US" sz="5431" b="0" i="0" spc="217" dirty="0" err="1">
                <a:solidFill>
                  <a:srgbClr val="FFFFFF"/>
                </a:solidFill>
                <a:latin typeface="Roboto"/>
              </a:rPr>
              <a:t>чувствительной</a:t>
            </a:r>
            <a:r>
              <a:rPr lang="en-US" sz="5431" b="0" i="0" spc="217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5431" b="0" i="0" spc="217" dirty="0" err="1">
                <a:solidFill>
                  <a:srgbClr val="FFFFFF"/>
                </a:solidFill>
                <a:latin typeface="Roboto"/>
              </a:rPr>
              <a:t>коже</a:t>
            </a:r>
            <a:endParaRPr lang="en-US" sz="5431" b="0" i="0" spc="217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8662" y="9201150"/>
            <a:ext cx="3457575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i="1" dirty="0" err="1">
                <a:solidFill>
                  <a:srgbClr val="B5BAB6"/>
                </a:solidFill>
                <a:latin typeface="Arimo"/>
              </a:rPr>
              <a:t>Source:Lightspeed</a:t>
            </a:r>
            <a:r>
              <a:rPr lang="en-US" sz="2400" i="1" dirty="0">
                <a:solidFill>
                  <a:srgbClr val="B5BAB6"/>
                </a:solidFill>
                <a:latin typeface="Arimo"/>
              </a:rPr>
              <a:t>/Mintel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00078" y="3528526"/>
            <a:ext cx="1181100" cy="183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b="1" i="1">
                <a:solidFill>
                  <a:srgbClr val="B5BAB6"/>
                </a:solidFill>
                <a:latin typeface="Arimo"/>
              </a:rPr>
              <a:t>%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91407" y="2972499"/>
            <a:ext cx="1326042" cy="2184167"/>
            <a:chOff x="0" y="0"/>
            <a:chExt cx="2037080" cy="33553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35810" cy="3355340"/>
            </a:xfrm>
            <a:custGeom>
              <a:avLst/>
              <a:gdLst/>
              <a:ahLst/>
              <a:cxnLst/>
              <a:rect l="l" t="t" r="r" b="b"/>
              <a:pathLst>
                <a:path w="2035810" h="3355340">
                  <a:moveTo>
                    <a:pt x="0" y="727710"/>
                  </a:moveTo>
                  <a:lnTo>
                    <a:pt x="1145540" y="727710"/>
                  </a:lnTo>
                  <a:cubicBezTo>
                    <a:pt x="1068070" y="844550"/>
                    <a:pt x="991870" y="971550"/>
                    <a:pt x="919480" y="1104900"/>
                  </a:cubicBezTo>
                  <a:cubicBezTo>
                    <a:pt x="808990" y="1306830"/>
                    <a:pt x="709930" y="1526540"/>
                    <a:pt x="623570" y="1755140"/>
                  </a:cubicBezTo>
                  <a:cubicBezTo>
                    <a:pt x="537210" y="1985010"/>
                    <a:pt x="467360" y="2228850"/>
                    <a:pt x="416560" y="2479040"/>
                  </a:cubicBezTo>
                  <a:cubicBezTo>
                    <a:pt x="364490" y="2730500"/>
                    <a:pt x="339090" y="2989580"/>
                    <a:pt x="339090" y="3247390"/>
                  </a:cubicBezTo>
                  <a:lnTo>
                    <a:pt x="339090" y="3355340"/>
                  </a:lnTo>
                  <a:lnTo>
                    <a:pt x="1150620" y="3355340"/>
                  </a:lnTo>
                  <a:lnTo>
                    <a:pt x="1144270" y="3241040"/>
                  </a:lnTo>
                  <a:cubicBezTo>
                    <a:pt x="1143000" y="3214370"/>
                    <a:pt x="1141730" y="3191510"/>
                    <a:pt x="1140460" y="3172460"/>
                  </a:cubicBezTo>
                  <a:cubicBezTo>
                    <a:pt x="1139190" y="3153410"/>
                    <a:pt x="1139190" y="3136900"/>
                    <a:pt x="1139190" y="3121660"/>
                  </a:cubicBezTo>
                  <a:lnTo>
                    <a:pt x="1139190" y="3014980"/>
                  </a:lnTo>
                  <a:cubicBezTo>
                    <a:pt x="1139190" y="2861310"/>
                    <a:pt x="1151890" y="2705100"/>
                    <a:pt x="1177290" y="2552700"/>
                  </a:cubicBezTo>
                  <a:cubicBezTo>
                    <a:pt x="1202690" y="2399030"/>
                    <a:pt x="1236980" y="2245360"/>
                    <a:pt x="1280160" y="2096770"/>
                  </a:cubicBezTo>
                  <a:cubicBezTo>
                    <a:pt x="1323340" y="1948181"/>
                    <a:pt x="1374140" y="1799591"/>
                    <a:pt x="1430020" y="1657350"/>
                  </a:cubicBezTo>
                  <a:cubicBezTo>
                    <a:pt x="1487170" y="1515110"/>
                    <a:pt x="1549400" y="1376680"/>
                    <a:pt x="1614170" y="1244600"/>
                  </a:cubicBezTo>
                  <a:cubicBezTo>
                    <a:pt x="1678940" y="1113790"/>
                    <a:pt x="1747520" y="986790"/>
                    <a:pt x="1816100" y="868680"/>
                  </a:cubicBezTo>
                  <a:cubicBezTo>
                    <a:pt x="1885950" y="750570"/>
                    <a:pt x="1954530" y="637540"/>
                    <a:pt x="2019300" y="534670"/>
                  </a:cubicBezTo>
                  <a:lnTo>
                    <a:pt x="2035810" y="508000"/>
                  </a:lnTo>
                  <a:lnTo>
                    <a:pt x="2035810" y="0"/>
                  </a:lnTo>
                  <a:lnTo>
                    <a:pt x="0" y="0"/>
                  </a:lnTo>
                  <a:lnTo>
                    <a:pt x="0" y="727710"/>
                  </a:lnTo>
                  <a:close/>
                </a:path>
              </a:pathLst>
            </a:custGeom>
            <a:blipFill>
              <a:blip r:embed="rId3"/>
              <a:stretch>
                <a:fillRect l="-12961" r="-13426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952690" y="3475821"/>
            <a:ext cx="9448800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Roboto"/>
              </a:rPr>
              <a:t>французских</a:t>
            </a:r>
            <a:r>
              <a:rPr lang="en-US" sz="32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</a:rPr>
              <a:t>женщин</a:t>
            </a:r>
            <a:r>
              <a:rPr lang="en-US" sz="32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</a:rPr>
              <a:t>согласились</a:t>
            </a:r>
            <a:r>
              <a:rPr lang="en-US" sz="3200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Roboto"/>
              </a:rPr>
              <a:t>что</a:t>
            </a:r>
            <a:r>
              <a:rPr lang="en-US" sz="32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</a:rPr>
              <a:t>ощущать</a:t>
            </a:r>
            <a:endParaRPr lang="en-US" sz="32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4480"/>
              </a:lnSpc>
            </a:pPr>
            <a:r>
              <a:rPr lang="en-US" sz="3200" dirty="0" err="1" smtClean="0">
                <a:solidFill>
                  <a:srgbClr val="FFFFFF"/>
                </a:solidFill>
                <a:latin typeface="Roboto"/>
              </a:rPr>
              <a:t>себя</a:t>
            </a:r>
            <a:r>
              <a:rPr lang="en-US" sz="320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</a:rPr>
              <a:t>комфортно</a:t>
            </a:r>
            <a:r>
              <a:rPr lang="en-US" sz="3200" dirty="0">
                <a:solidFill>
                  <a:srgbClr val="FFFFFF"/>
                </a:solidFill>
                <a:latin typeface="Roboto"/>
              </a:rPr>
              <a:t>, </a:t>
            </a:r>
          </a:p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Roboto"/>
              </a:rPr>
              <a:t>важнее</a:t>
            </a:r>
            <a:r>
              <a:rPr lang="en-US" sz="32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</a:rPr>
              <a:t>чем</a:t>
            </a:r>
            <a:r>
              <a:rPr lang="en-US" sz="32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</a:rPr>
              <a:t>выглядеть</a:t>
            </a:r>
            <a:r>
              <a:rPr lang="en-US" sz="32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</a:rPr>
              <a:t>идеально</a:t>
            </a:r>
            <a:r>
              <a:rPr lang="en-US" sz="3200" dirty="0">
                <a:solidFill>
                  <a:srgbClr val="FFFFFF"/>
                </a:solidFill>
                <a:latin typeface="Roboto"/>
              </a:rPr>
              <a:t> 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617449" y="2954593"/>
            <a:ext cx="1253488" cy="2202073"/>
            <a:chOff x="0" y="0"/>
            <a:chExt cx="1973580" cy="3467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4850" cy="3465830"/>
            </a:xfrm>
            <a:custGeom>
              <a:avLst/>
              <a:gdLst/>
              <a:ahLst/>
              <a:cxnLst/>
              <a:rect l="l" t="t" r="r" b="b"/>
              <a:pathLst>
                <a:path w="1974850" h="3465830">
                  <a:moveTo>
                    <a:pt x="1771650" y="1558290"/>
                  </a:moveTo>
                  <a:cubicBezTo>
                    <a:pt x="1700530" y="1454150"/>
                    <a:pt x="1610360" y="1370330"/>
                    <a:pt x="1503680" y="1311910"/>
                  </a:cubicBezTo>
                  <a:cubicBezTo>
                    <a:pt x="1438910" y="1276350"/>
                    <a:pt x="1369060" y="1252220"/>
                    <a:pt x="1292860" y="1236980"/>
                  </a:cubicBezTo>
                  <a:lnTo>
                    <a:pt x="1894840" y="1236980"/>
                  </a:lnTo>
                  <a:lnTo>
                    <a:pt x="1894840" y="1129030"/>
                  </a:lnTo>
                  <a:cubicBezTo>
                    <a:pt x="1894840" y="976630"/>
                    <a:pt x="1878330" y="831850"/>
                    <a:pt x="1846580" y="699770"/>
                  </a:cubicBezTo>
                  <a:cubicBezTo>
                    <a:pt x="1813560" y="561340"/>
                    <a:pt x="1758950" y="440690"/>
                    <a:pt x="1686560" y="337820"/>
                  </a:cubicBezTo>
                  <a:cubicBezTo>
                    <a:pt x="1611630" y="233680"/>
                    <a:pt x="1515110" y="149860"/>
                    <a:pt x="1399540" y="90170"/>
                  </a:cubicBezTo>
                  <a:cubicBezTo>
                    <a:pt x="1282700" y="30480"/>
                    <a:pt x="1144270" y="0"/>
                    <a:pt x="988060" y="0"/>
                  </a:cubicBezTo>
                  <a:cubicBezTo>
                    <a:pt x="834390" y="0"/>
                    <a:pt x="693420" y="31750"/>
                    <a:pt x="568960" y="95250"/>
                  </a:cubicBezTo>
                  <a:cubicBezTo>
                    <a:pt x="441960" y="160020"/>
                    <a:pt x="332740" y="270510"/>
                    <a:pt x="246380" y="421640"/>
                  </a:cubicBezTo>
                  <a:cubicBezTo>
                    <a:pt x="165100" y="565150"/>
                    <a:pt x="102870" y="755650"/>
                    <a:pt x="60960" y="985520"/>
                  </a:cubicBezTo>
                  <a:cubicBezTo>
                    <a:pt x="20320" y="1210310"/>
                    <a:pt x="0" y="1492250"/>
                    <a:pt x="0" y="1823720"/>
                  </a:cubicBezTo>
                  <a:cubicBezTo>
                    <a:pt x="0" y="2120900"/>
                    <a:pt x="21590" y="2374900"/>
                    <a:pt x="64770" y="2576830"/>
                  </a:cubicBezTo>
                  <a:cubicBezTo>
                    <a:pt x="109220" y="2786380"/>
                    <a:pt x="176530" y="2957830"/>
                    <a:pt x="262890" y="3087370"/>
                  </a:cubicBezTo>
                  <a:cubicBezTo>
                    <a:pt x="353060" y="3223260"/>
                    <a:pt x="466090" y="3322320"/>
                    <a:pt x="598170" y="3380740"/>
                  </a:cubicBezTo>
                  <a:cubicBezTo>
                    <a:pt x="725170" y="3437890"/>
                    <a:pt x="868680" y="3465830"/>
                    <a:pt x="1027430" y="3465830"/>
                  </a:cubicBezTo>
                  <a:cubicBezTo>
                    <a:pt x="1163320" y="3465830"/>
                    <a:pt x="1291590" y="3439160"/>
                    <a:pt x="1408430" y="3385820"/>
                  </a:cubicBezTo>
                  <a:cubicBezTo>
                    <a:pt x="1525270" y="3332480"/>
                    <a:pt x="1626870" y="3253740"/>
                    <a:pt x="1711960" y="3153410"/>
                  </a:cubicBezTo>
                  <a:cubicBezTo>
                    <a:pt x="1794510" y="3054350"/>
                    <a:pt x="1860550" y="2934970"/>
                    <a:pt x="1906270" y="2797810"/>
                  </a:cubicBezTo>
                  <a:cubicBezTo>
                    <a:pt x="1951990" y="2661920"/>
                    <a:pt x="1974850" y="2508250"/>
                    <a:pt x="1974850" y="2340610"/>
                  </a:cubicBezTo>
                  <a:cubicBezTo>
                    <a:pt x="1974850" y="2188210"/>
                    <a:pt x="1958340" y="2044700"/>
                    <a:pt x="1926590" y="1912620"/>
                  </a:cubicBezTo>
                  <a:cubicBezTo>
                    <a:pt x="1892300" y="1779270"/>
                    <a:pt x="1840230" y="1658620"/>
                    <a:pt x="1771650" y="1558290"/>
                  </a:cubicBezTo>
                  <a:close/>
                  <a:moveTo>
                    <a:pt x="816610" y="2133600"/>
                  </a:moveTo>
                  <a:cubicBezTo>
                    <a:pt x="828040" y="2075180"/>
                    <a:pt x="843280" y="2025650"/>
                    <a:pt x="864870" y="1986280"/>
                  </a:cubicBezTo>
                  <a:cubicBezTo>
                    <a:pt x="882650" y="1951990"/>
                    <a:pt x="904240" y="1926590"/>
                    <a:pt x="929640" y="1908810"/>
                  </a:cubicBezTo>
                  <a:cubicBezTo>
                    <a:pt x="949960" y="1894840"/>
                    <a:pt x="975360" y="1887220"/>
                    <a:pt x="1005840" y="1887220"/>
                  </a:cubicBezTo>
                  <a:cubicBezTo>
                    <a:pt x="1036320" y="1887220"/>
                    <a:pt x="1061720" y="1894840"/>
                    <a:pt x="1082040" y="1908810"/>
                  </a:cubicBezTo>
                  <a:cubicBezTo>
                    <a:pt x="1107440" y="1926590"/>
                    <a:pt x="1127760" y="1950720"/>
                    <a:pt x="1144270" y="1985010"/>
                  </a:cubicBezTo>
                  <a:cubicBezTo>
                    <a:pt x="1164590" y="2024380"/>
                    <a:pt x="1179830" y="2073910"/>
                    <a:pt x="1189990" y="2132330"/>
                  </a:cubicBezTo>
                  <a:cubicBezTo>
                    <a:pt x="1201420" y="2194560"/>
                    <a:pt x="1206500" y="2265680"/>
                    <a:pt x="1206500" y="2343150"/>
                  </a:cubicBezTo>
                  <a:cubicBezTo>
                    <a:pt x="1206500" y="2415540"/>
                    <a:pt x="1201420" y="2482850"/>
                    <a:pt x="1189990" y="2543810"/>
                  </a:cubicBezTo>
                  <a:cubicBezTo>
                    <a:pt x="1179830" y="2600960"/>
                    <a:pt x="1164590" y="2649220"/>
                    <a:pt x="1144270" y="2688590"/>
                  </a:cubicBezTo>
                  <a:cubicBezTo>
                    <a:pt x="1126490" y="2722880"/>
                    <a:pt x="1106170" y="2748280"/>
                    <a:pt x="1080770" y="2767330"/>
                  </a:cubicBezTo>
                  <a:cubicBezTo>
                    <a:pt x="1060450" y="2782570"/>
                    <a:pt x="1036320" y="2788920"/>
                    <a:pt x="1005840" y="2788920"/>
                  </a:cubicBezTo>
                  <a:cubicBezTo>
                    <a:pt x="975360" y="2788920"/>
                    <a:pt x="951230" y="2782570"/>
                    <a:pt x="930910" y="2767330"/>
                  </a:cubicBezTo>
                  <a:cubicBezTo>
                    <a:pt x="905510" y="2748280"/>
                    <a:pt x="883920" y="2722880"/>
                    <a:pt x="864870" y="2688590"/>
                  </a:cubicBezTo>
                  <a:cubicBezTo>
                    <a:pt x="844550" y="2649220"/>
                    <a:pt x="828040" y="2600960"/>
                    <a:pt x="816610" y="2543810"/>
                  </a:cubicBezTo>
                  <a:cubicBezTo>
                    <a:pt x="805180" y="2482850"/>
                    <a:pt x="798830" y="2415540"/>
                    <a:pt x="798830" y="2344420"/>
                  </a:cubicBezTo>
                  <a:cubicBezTo>
                    <a:pt x="798830" y="2265680"/>
                    <a:pt x="805180" y="2195830"/>
                    <a:pt x="816610" y="2133600"/>
                  </a:cubicBezTo>
                  <a:close/>
                  <a:moveTo>
                    <a:pt x="807720" y="1299210"/>
                  </a:moveTo>
                  <a:cubicBezTo>
                    <a:pt x="795020" y="1305560"/>
                    <a:pt x="783590" y="1311910"/>
                    <a:pt x="772160" y="1319530"/>
                  </a:cubicBezTo>
                  <a:cubicBezTo>
                    <a:pt x="774700" y="1266190"/>
                    <a:pt x="775970" y="1215390"/>
                    <a:pt x="779780" y="1168400"/>
                  </a:cubicBezTo>
                  <a:cubicBezTo>
                    <a:pt x="786130" y="1051560"/>
                    <a:pt x="800100" y="951230"/>
                    <a:pt x="820420" y="871220"/>
                  </a:cubicBezTo>
                  <a:cubicBezTo>
                    <a:pt x="838200" y="800100"/>
                    <a:pt x="861060" y="746760"/>
                    <a:pt x="890270" y="712470"/>
                  </a:cubicBezTo>
                  <a:cubicBezTo>
                    <a:pt x="902970" y="697230"/>
                    <a:pt x="923290" y="679450"/>
                    <a:pt x="971550" y="679450"/>
                  </a:cubicBezTo>
                  <a:cubicBezTo>
                    <a:pt x="1018540" y="679450"/>
                    <a:pt x="1055370" y="693420"/>
                    <a:pt x="1083310" y="759460"/>
                  </a:cubicBezTo>
                  <a:cubicBezTo>
                    <a:pt x="1117600" y="844550"/>
                    <a:pt x="1135380" y="969010"/>
                    <a:pt x="1135380" y="1130300"/>
                  </a:cubicBezTo>
                  <a:lnTo>
                    <a:pt x="1135380" y="1223010"/>
                  </a:lnTo>
                  <a:cubicBezTo>
                    <a:pt x="1016000" y="1220470"/>
                    <a:pt x="906780" y="1247140"/>
                    <a:pt x="807720" y="1299210"/>
                  </a:cubicBezTo>
                  <a:close/>
                </a:path>
              </a:pathLst>
            </a:custGeom>
            <a:blipFill>
              <a:blip r:embed="rId3"/>
              <a:stretch>
                <a:fillRect l="-82006" r="-82070" b="36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291407" y="6551141"/>
            <a:ext cx="17095044" cy="1458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FFFFFF"/>
                </a:solidFill>
                <a:latin typeface="Roboto"/>
              </a:rPr>
              <a:t>от</a:t>
            </a:r>
            <a:r>
              <a:rPr lang="en-US" sz="4200" dirty="0">
                <a:solidFill>
                  <a:srgbClr val="FFFFFF"/>
                </a:solidFill>
                <a:latin typeface="Roboto"/>
              </a:rPr>
              <a:t> 33 </a:t>
            </a:r>
            <a:r>
              <a:rPr lang="en-US" sz="4200" dirty="0" err="1">
                <a:solidFill>
                  <a:srgbClr val="FFFFFF"/>
                </a:solidFill>
                <a:latin typeface="Roboto"/>
              </a:rPr>
              <a:t>до</a:t>
            </a:r>
            <a:r>
              <a:rPr lang="en-US" sz="4200" dirty="0">
                <a:solidFill>
                  <a:srgbClr val="FFFFFF"/>
                </a:solidFill>
                <a:latin typeface="Roboto"/>
              </a:rPr>
              <a:t> 43% </a:t>
            </a:r>
            <a:r>
              <a:rPr lang="en-US" sz="4200" dirty="0" err="1">
                <a:solidFill>
                  <a:srgbClr val="FFFFFF"/>
                </a:solidFill>
                <a:latin typeface="Roboto"/>
              </a:rPr>
              <a:t>женщин</a:t>
            </a:r>
            <a:r>
              <a:rPr lang="en-US" sz="4200" dirty="0">
                <a:solidFill>
                  <a:srgbClr val="FFFFFF"/>
                </a:solidFill>
                <a:latin typeface="Roboto"/>
              </a:rPr>
              <a:t> в ЕС </a:t>
            </a:r>
            <a:r>
              <a:rPr lang="en-US" sz="4200" dirty="0" err="1">
                <a:solidFill>
                  <a:srgbClr val="FFFFFF"/>
                </a:solidFill>
                <a:latin typeface="Roboto"/>
              </a:rPr>
              <a:t>считают</a:t>
            </a:r>
            <a:r>
              <a:rPr lang="en-US" sz="4200" dirty="0" smtClean="0">
                <a:solidFill>
                  <a:srgbClr val="FFFFFF"/>
                </a:solidFill>
                <a:latin typeface="Roboto"/>
              </a:rPr>
              <a:t>,</a:t>
            </a:r>
            <a:endParaRPr lang="ru-RU" sz="4200" dirty="0" smtClean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5880"/>
              </a:lnSpc>
            </a:pPr>
            <a:r>
              <a:rPr lang="en-US" sz="420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Roboto"/>
              </a:rPr>
              <a:t>что</a:t>
            </a:r>
            <a:r>
              <a:rPr lang="en-US" sz="4200" dirty="0">
                <a:solidFill>
                  <a:srgbClr val="FFFFFF"/>
                </a:solidFill>
                <a:latin typeface="Roboto"/>
              </a:rPr>
              <a:t> у </a:t>
            </a:r>
            <a:r>
              <a:rPr lang="en-US" sz="4200" dirty="0" err="1">
                <a:solidFill>
                  <a:srgbClr val="FFFFFF"/>
                </a:solidFill>
                <a:latin typeface="Roboto"/>
              </a:rPr>
              <a:t>них</a:t>
            </a:r>
            <a:r>
              <a:rPr lang="en-US" sz="42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Roboto"/>
              </a:rPr>
              <a:t>чувствительная</a:t>
            </a:r>
            <a:r>
              <a:rPr lang="en-US" sz="42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Roboto"/>
              </a:rPr>
              <a:t>кожа</a:t>
            </a:r>
            <a:endParaRPr lang="en-US" sz="4200" dirty="0">
              <a:solidFill>
                <a:srgbClr val="FFFFFF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rcRect l="182" t="24387" b="382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31575"/>
            <a:ext cx="8014324" cy="10950151"/>
          </a:xfrm>
          <a:prstGeom prst="rect">
            <a:avLst/>
          </a:prstGeom>
          <a:solidFill>
            <a:srgbClr val="FA7268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0198" t="40120" r="30016"/>
          <a:stretch>
            <a:fillRect/>
          </a:stretch>
        </p:blipFill>
        <p:spPr>
          <a:xfrm>
            <a:off x="1005052" y="4069474"/>
            <a:ext cx="6200539" cy="621752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05052" y="1029501"/>
            <a:ext cx="6190176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uk-UA" sz="7500" dirty="0">
                <a:solidFill>
                  <a:srgbClr val="F4F8F3"/>
                </a:solidFill>
                <a:latin typeface="Roboto"/>
              </a:rPr>
              <a:t>Г</a:t>
            </a:r>
            <a:r>
              <a:rPr lang="en-US" sz="7500" b="0" i="0" dirty="0" err="1" smtClean="0">
                <a:solidFill>
                  <a:srgbClr val="F4F8F3"/>
                </a:solidFill>
                <a:latin typeface="Roboto"/>
              </a:rPr>
              <a:t>лобальные</a:t>
            </a:r>
            <a:r>
              <a:rPr lang="en-US" sz="7500" b="0" i="0" dirty="0" smtClean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7500" b="0" i="0" dirty="0" err="1">
                <a:solidFill>
                  <a:srgbClr val="F4F8F3"/>
                </a:solidFill>
                <a:latin typeface="Roboto"/>
              </a:rPr>
              <a:t>тренды</a:t>
            </a:r>
            <a:endParaRPr lang="en-US" sz="7500" b="0" i="0" dirty="0">
              <a:solidFill>
                <a:srgbClr val="F4F8F3"/>
              </a:solidFill>
              <a:latin typeface="Roboto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014324" y="0"/>
            <a:ext cx="3432594" cy="3432580"/>
            <a:chOff x="0" y="0"/>
            <a:chExt cx="6350025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5187" r="-25187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879511" y="6865160"/>
            <a:ext cx="3432594" cy="3432580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5"/>
              <a:stretch>
                <a:fillRect l="-28431" r="-28431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014324" y="6854420"/>
            <a:ext cx="3432594" cy="3432580"/>
            <a:chOff x="0" y="0"/>
            <a:chExt cx="6350025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16334" r="-16334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446918" y="3432580"/>
            <a:ext cx="3432594" cy="3432580"/>
            <a:chOff x="0" y="0"/>
            <a:chExt cx="6350025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16666" r="-16666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855406" y="0"/>
            <a:ext cx="3432594" cy="3432580"/>
            <a:chOff x="0" y="0"/>
            <a:chExt cx="6350025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r="-5037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8014324" y="2911861"/>
            <a:ext cx="3089615" cy="520719"/>
            <a:chOff x="0" y="0"/>
            <a:chExt cx="7620000" cy="1284263"/>
          </a:xfrm>
        </p:grpSpPr>
        <p:sp>
          <p:nvSpPr>
            <p:cNvPr id="16" name="Freeform 16"/>
            <p:cNvSpPr/>
            <p:nvPr/>
          </p:nvSpPr>
          <p:spPr>
            <a:xfrm>
              <a:off x="304800" y="30480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7315200" y="0"/>
                  </a:moveTo>
                  <a:lnTo>
                    <a:pt x="7315200" y="979463"/>
                  </a:lnTo>
                  <a:lnTo>
                    <a:pt x="0" y="979463"/>
                  </a:lnTo>
                  <a:lnTo>
                    <a:pt x="0" y="674663"/>
                  </a:lnTo>
                  <a:lnTo>
                    <a:pt x="7010400" y="674663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B5BAB6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0" y="0"/>
                  </a:moveTo>
                  <a:lnTo>
                    <a:pt x="7315200" y="0"/>
                  </a:lnTo>
                  <a:lnTo>
                    <a:pt x="7315200" y="979463"/>
                  </a:lnTo>
                  <a:lnTo>
                    <a:pt x="0" y="979463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8100459" y="2933700"/>
            <a:ext cx="264374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uk-UA" sz="2400" b="1" dirty="0">
                <a:solidFill>
                  <a:srgbClr val="FF0000"/>
                </a:solidFill>
                <a:latin typeface="Roboto"/>
              </a:rPr>
              <a:t>П</a:t>
            </a:r>
            <a:r>
              <a:rPr lang="en-US" sz="2400" b="1" dirty="0" err="1" smtClean="0">
                <a:solidFill>
                  <a:srgbClr val="FF0000"/>
                </a:solidFill>
                <a:latin typeface="Roboto"/>
              </a:rPr>
              <a:t>ерсонализация</a:t>
            </a:r>
            <a:endParaRPr lang="en-US" sz="2400" b="1" dirty="0">
              <a:solidFill>
                <a:srgbClr val="FF0000"/>
              </a:solidFill>
              <a:latin typeface="Roboto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5198385" y="9766281"/>
            <a:ext cx="3089615" cy="520719"/>
            <a:chOff x="0" y="0"/>
            <a:chExt cx="7620000" cy="1284263"/>
          </a:xfrm>
        </p:grpSpPr>
        <p:sp>
          <p:nvSpPr>
            <p:cNvPr id="20" name="Freeform 20"/>
            <p:cNvSpPr/>
            <p:nvPr/>
          </p:nvSpPr>
          <p:spPr>
            <a:xfrm>
              <a:off x="304800" y="30480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7315200" y="0"/>
                  </a:moveTo>
                  <a:lnTo>
                    <a:pt x="7315200" y="979463"/>
                  </a:lnTo>
                  <a:lnTo>
                    <a:pt x="0" y="979463"/>
                  </a:lnTo>
                  <a:lnTo>
                    <a:pt x="0" y="674663"/>
                  </a:lnTo>
                  <a:lnTo>
                    <a:pt x="7010400" y="674663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B5BAB6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0" y="0"/>
                  </a:moveTo>
                  <a:lnTo>
                    <a:pt x="7315200" y="0"/>
                  </a:lnTo>
                  <a:lnTo>
                    <a:pt x="7315200" y="979463"/>
                  </a:lnTo>
                  <a:lnTo>
                    <a:pt x="0" y="979463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5198385" y="2911861"/>
            <a:ext cx="3089615" cy="520719"/>
            <a:chOff x="0" y="0"/>
            <a:chExt cx="7620000" cy="1284263"/>
          </a:xfrm>
        </p:grpSpPr>
        <p:sp>
          <p:nvSpPr>
            <p:cNvPr id="23" name="Freeform 23"/>
            <p:cNvSpPr/>
            <p:nvPr/>
          </p:nvSpPr>
          <p:spPr>
            <a:xfrm>
              <a:off x="304800" y="30480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7315200" y="0"/>
                  </a:moveTo>
                  <a:lnTo>
                    <a:pt x="7315200" y="979463"/>
                  </a:lnTo>
                  <a:lnTo>
                    <a:pt x="0" y="979463"/>
                  </a:lnTo>
                  <a:lnTo>
                    <a:pt x="0" y="674663"/>
                  </a:lnTo>
                  <a:lnTo>
                    <a:pt x="7010400" y="674663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B5BAB6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0" y="0"/>
                  </a:moveTo>
                  <a:lnTo>
                    <a:pt x="7315200" y="0"/>
                  </a:lnTo>
                  <a:lnTo>
                    <a:pt x="7315200" y="979463"/>
                  </a:lnTo>
                  <a:lnTo>
                    <a:pt x="0" y="979463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1607732" y="6307062"/>
            <a:ext cx="3247674" cy="547358"/>
            <a:chOff x="0" y="0"/>
            <a:chExt cx="7620000" cy="1284263"/>
          </a:xfrm>
        </p:grpSpPr>
        <p:sp>
          <p:nvSpPr>
            <p:cNvPr id="26" name="Freeform 26"/>
            <p:cNvSpPr/>
            <p:nvPr/>
          </p:nvSpPr>
          <p:spPr>
            <a:xfrm>
              <a:off x="304800" y="30480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7315200" y="0"/>
                  </a:moveTo>
                  <a:lnTo>
                    <a:pt x="7315200" y="979463"/>
                  </a:lnTo>
                  <a:lnTo>
                    <a:pt x="0" y="979463"/>
                  </a:lnTo>
                  <a:lnTo>
                    <a:pt x="0" y="674663"/>
                  </a:lnTo>
                  <a:lnTo>
                    <a:pt x="7010400" y="674663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B5BAB6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0" y="0"/>
                  </a:moveTo>
                  <a:lnTo>
                    <a:pt x="7315200" y="0"/>
                  </a:lnTo>
                  <a:lnTo>
                    <a:pt x="7315200" y="979463"/>
                  </a:lnTo>
                  <a:lnTo>
                    <a:pt x="0" y="979463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8240317" y="9766281"/>
            <a:ext cx="3089615" cy="520719"/>
            <a:chOff x="0" y="0"/>
            <a:chExt cx="7620000" cy="1284263"/>
          </a:xfrm>
        </p:grpSpPr>
        <p:sp>
          <p:nvSpPr>
            <p:cNvPr id="29" name="Freeform 29"/>
            <p:cNvSpPr/>
            <p:nvPr/>
          </p:nvSpPr>
          <p:spPr>
            <a:xfrm>
              <a:off x="304800" y="30480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7315200" y="0"/>
                  </a:moveTo>
                  <a:lnTo>
                    <a:pt x="7315200" y="979463"/>
                  </a:lnTo>
                  <a:lnTo>
                    <a:pt x="0" y="979463"/>
                  </a:lnTo>
                  <a:lnTo>
                    <a:pt x="0" y="674663"/>
                  </a:lnTo>
                  <a:lnTo>
                    <a:pt x="7010400" y="674663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B5BAB6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7315200" cy="979463"/>
            </a:xfrm>
            <a:custGeom>
              <a:avLst/>
              <a:gdLst/>
              <a:ahLst/>
              <a:cxnLst/>
              <a:rect l="l" t="t" r="r" b="b"/>
              <a:pathLst>
                <a:path w="7315200" h="979463">
                  <a:moveTo>
                    <a:pt x="0" y="0"/>
                  </a:moveTo>
                  <a:lnTo>
                    <a:pt x="7315200" y="0"/>
                  </a:lnTo>
                  <a:lnTo>
                    <a:pt x="7315200" y="979463"/>
                  </a:lnTo>
                  <a:lnTo>
                    <a:pt x="0" y="979463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1446918" y="6249912"/>
            <a:ext cx="339972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uk-UA" sz="2400" b="1" dirty="0">
                <a:solidFill>
                  <a:srgbClr val="FF0000"/>
                </a:solidFill>
                <a:latin typeface="Roboto"/>
              </a:rPr>
              <a:t>У</a:t>
            </a:r>
            <a:r>
              <a:rPr lang="en-US" sz="2400" b="1" dirty="0" err="1" smtClean="0">
                <a:solidFill>
                  <a:srgbClr val="FF0000"/>
                </a:solidFill>
                <a:latin typeface="Roboto"/>
              </a:rPr>
              <a:t>стойчивое</a:t>
            </a:r>
            <a:r>
              <a:rPr lang="en-US" sz="24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oboto"/>
              </a:rPr>
              <a:t>развитие</a:t>
            </a:r>
            <a:endParaRPr lang="en-US" sz="24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5274757" y="9709131"/>
            <a:ext cx="287190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uk-UA" sz="2400" b="1" dirty="0">
                <a:solidFill>
                  <a:srgbClr val="FF0000"/>
                </a:solidFill>
                <a:latin typeface="Roboto"/>
              </a:rPr>
              <a:t>Т</a:t>
            </a:r>
            <a:r>
              <a:rPr lang="en-US" sz="2400" b="1" dirty="0" err="1" smtClean="0">
                <a:solidFill>
                  <a:srgbClr val="FF0000"/>
                </a:solidFill>
                <a:latin typeface="Roboto"/>
              </a:rPr>
              <a:t>ехнологизация</a:t>
            </a:r>
            <a:endParaRPr lang="en-US" sz="24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153400" y="9709131"/>
            <a:ext cx="3039088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uk-UA" sz="2400" b="1" dirty="0" err="1">
                <a:solidFill>
                  <a:srgbClr val="FF0000"/>
                </a:solidFill>
                <a:latin typeface="Roboto"/>
              </a:rPr>
              <a:t>В</a:t>
            </a:r>
            <a:r>
              <a:rPr lang="en-US" sz="2400" b="1" dirty="0" err="1" smtClean="0">
                <a:solidFill>
                  <a:srgbClr val="FF0000"/>
                </a:solidFill>
                <a:latin typeface="Roboto"/>
              </a:rPr>
              <a:t>се</a:t>
            </a:r>
            <a:r>
              <a:rPr lang="en-US" sz="24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Roboto"/>
              </a:rPr>
              <a:t>и </a:t>
            </a:r>
            <a:r>
              <a:rPr lang="en-US" sz="2400" b="1" dirty="0" err="1">
                <a:solidFill>
                  <a:srgbClr val="FF0000"/>
                </a:solidFill>
                <a:latin typeface="Roboto"/>
              </a:rPr>
              <a:t>сразу</a:t>
            </a:r>
            <a:endParaRPr lang="en-US" sz="24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5468600" y="2857500"/>
            <a:ext cx="243319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uk-UA" sz="2400" b="1" dirty="0">
                <a:solidFill>
                  <a:srgbClr val="FF0000"/>
                </a:solidFill>
                <a:latin typeface="Roboto"/>
              </a:rPr>
              <a:t>О</a:t>
            </a:r>
            <a:r>
              <a:rPr lang="en-US" sz="2400" b="1" dirty="0" err="1" smtClean="0">
                <a:solidFill>
                  <a:srgbClr val="FF0000"/>
                </a:solidFill>
                <a:latin typeface="Roboto"/>
              </a:rPr>
              <a:t>сознанность</a:t>
            </a:r>
            <a:endParaRPr lang="en-US" sz="2400" b="1" dirty="0">
              <a:solidFill>
                <a:srgbClr val="FF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15693" t="15614" r="2115" b="1214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82000" y="1272894"/>
            <a:ext cx="9908422" cy="7134816"/>
          </a:xfrm>
          <a:prstGeom prst="rect">
            <a:avLst/>
          </a:prstGeom>
          <a:solidFill>
            <a:srgbClr val="FA7268"/>
          </a:solidFill>
        </p:spPr>
      </p:sp>
      <p:grpSp>
        <p:nvGrpSpPr>
          <p:cNvPr id="3" name="Group 3"/>
          <p:cNvGrpSpPr/>
          <p:nvPr/>
        </p:nvGrpSpPr>
        <p:grpSpPr>
          <a:xfrm>
            <a:off x="600882" y="6095923"/>
            <a:ext cx="7862186" cy="2198870"/>
            <a:chOff x="0" y="0"/>
            <a:chExt cx="10482915" cy="2931827"/>
          </a:xfrm>
        </p:grpSpPr>
        <p:sp>
          <p:nvSpPr>
            <p:cNvPr id="4" name="TextBox 4"/>
            <p:cNvSpPr txBox="1"/>
            <p:nvPr/>
          </p:nvSpPr>
          <p:spPr>
            <a:xfrm>
              <a:off x="4" y="-9525"/>
              <a:ext cx="10482911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ru-RU" sz="4800" dirty="0">
                  <a:solidFill>
                    <a:srgbClr val="B5BAB6"/>
                  </a:solidFill>
                  <a:latin typeface="Roboto"/>
                </a:rPr>
                <a:t>У</a:t>
              </a:r>
              <a:r>
                <a:rPr lang="en-US" sz="4800" b="0" i="0" dirty="0" err="1" smtClean="0">
                  <a:solidFill>
                    <a:srgbClr val="B5BAB6"/>
                  </a:solidFill>
                  <a:latin typeface="Roboto"/>
                </a:rPr>
                <a:t>мная</a:t>
              </a:r>
              <a:r>
                <a:rPr lang="en-US" sz="4800" b="0" i="0" dirty="0" smtClean="0">
                  <a:solidFill>
                    <a:srgbClr val="B5BAB6"/>
                  </a:solidFill>
                  <a:latin typeface="Roboto"/>
                </a:rPr>
                <a:t> </a:t>
              </a:r>
              <a:r>
                <a:rPr lang="en-US" sz="4800" b="0" i="0" dirty="0" err="1">
                  <a:solidFill>
                    <a:srgbClr val="B5BAB6"/>
                  </a:solidFill>
                  <a:latin typeface="Roboto"/>
                </a:rPr>
                <a:t>красота</a:t>
              </a:r>
              <a:endParaRPr lang="en-US" sz="4800" b="0" i="0" dirty="0">
                <a:solidFill>
                  <a:srgbClr val="B5BAB6"/>
                </a:solidFill>
                <a:latin typeface="Robot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55452"/>
              <a:ext cx="10482911" cy="1476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B5BAB6"/>
                  </a:solidFill>
                  <a:latin typeface="Roboto"/>
                </a:rPr>
                <a:t>покупатели</a:t>
              </a:r>
              <a:r>
                <a:rPr lang="en-US" sz="3000" spc="30" dirty="0">
                  <a:solidFill>
                    <a:srgbClr val="B5BAB6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B5BAB6"/>
                  </a:solidFill>
                  <a:latin typeface="Roboto"/>
                </a:rPr>
                <a:t>становятся</a:t>
              </a:r>
              <a:r>
                <a:rPr lang="en-US" sz="3000" spc="30" dirty="0">
                  <a:solidFill>
                    <a:srgbClr val="B5BAB6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B5BAB6"/>
                  </a:solidFill>
                  <a:latin typeface="Roboto"/>
                </a:rPr>
                <a:t>умнее</a:t>
              </a:r>
              <a:r>
                <a:rPr lang="en-US" sz="3000" spc="30" dirty="0">
                  <a:solidFill>
                    <a:srgbClr val="B5BAB6"/>
                  </a:solidFill>
                  <a:latin typeface="Roboto"/>
                </a:rPr>
                <a:t>, и </a:t>
              </a:r>
              <a:r>
                <a:rPr lang="en-US" sz="3000" spc="30" dirty="0" err="1">
                  <a:solidFill>
                    <a:srgbClr val="B5BAB6"/>
                  </a:solidFill>
                  <a:latin typeface="Roboto"/>
                </a:rPr>
                <a:t>их</a:t>
              </a:r>
              <a:r>
                <a:rPr lang="en-US" sz="3000" spc="30" dirty="0">
                  <a:solidFill>
                    <a:srgbClr val="B5BAB6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B5BAB6"/>
                  </a:solidFill>
                  <a:latin typeface="Roboto"/>
                </a:rPr>
                <a:t>косметика</a:t>
              </a:r>
              <a:r>
                <a:rPr lang="en-US" sz="3000" spc="30" dirty="0">
                  <a:solidFill>
                    <a:srgbClr val="B5BAB6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B5BAB6"/>
                  </a:solidFill>
                  <a:latin typeface="Roboto"/>
                </a:rPr>
                <a:t>тоже</a:t>
              </a:r>
              <a:r>
                <a:rPr lang="en-US" sz="3000" spc="30" dirty="0">
                  <a:solidFill>
                    <a:srgbClr val="B5BAB6"/>
                  </a:solidFill>
                  <a:latin typeface="Roboto"/>
                </a:rPr>
                <a:t> </a:t>
              </a:r>
              <a:r>
                <a:rPr lang="en-US" sz="3000" spc="30" dirty="0" err="1" smtClean="0">
                  <a:solidFill>
                    <a:srgbClr val="B5BAB6"/>
                  </a:solidFill>
                  <a:latin typeface="Roboto"/>
                </a:rPr>
                <a:t>должна</a:t>
              </a:r>
              <a:endParaRPr lang="en-US" sz="3000" spc="30" dirty="0">
                <a:solidFill>
                  <a:srgbClr val="B5BAB6"/>
                </a:solidFill>
                <a:latin typeface="Roboto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51135" y="1789572"/>
            <a:ext cx="9431786" cy="2512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ru-RU" sz="7200" dirty="0">
                <a:solidFill>
                  <a:srgbClr val="FFFFFF"/>
                </a:solidFill>
                <a:latin typeface="Roboto"/>
              </a:rPr>
              <a:t>Т</a:t>
            </a:r>
            <a:r>
              <a:rPr lang="en-US" sz="7200" dirty="0" err="1" smtClean="0">
                <a:solidFill>
                  <a:srgbClr val="FFFFFF"/>
                </a:solidFill>
                <a:latin typeface="Roboto"/>
              </a:rPr>
              <a:t>ехнологии</a:t>
            </a:r>
            <a:endParaRPr lang="en-US" sz="7200" dirty="0">
              <a:solidFill>
                <a:srgbClr val="FFFFFF"/>
              </a:solidFill>
              <a:latin typeface="Roboto"/>
            </a:endParaRPr>
          </a:p>
          <a:p>
            <a:pPr algn="r">
              <a:lnSpc>
                <a:spcPts val="10080"/>
              </a:lnSpc>
            </a:pPr>
            <a:endParaRPr lang="en-US" sz="72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92200" y="5086350"/>
            <a:ext cx="4293951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умная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косметика</a:t>
            </a:r>
            <a:endParaRPr lang="en-US" sz="2400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гаджеты</a:t>
            </a:r>
            <a:endParaRPr lang="en-US" sz="2400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цифровые</a:t>
            </a:r>
            <a:r>
              <a:rPr lang="en-US" sz="24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mo"/>
              </a:rPr>
              <a:t>косметологи</a:t>
            </a:r>
            <a:endParaRPr lang="en-US" sz="2400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mo"/>
              </a:rPr>
              <a:t>#</a:t>
            </a:r>
            <a:r>
              <a:rPr lang="en-US" sz="2400" dirty="0" err="1" smtClean="0">
                <a:solidFill>
                  <a:srgbClr val="FFFFFF"/>
                </a:solidFill>
                <a:latin typeface="Arimo"/>
              </a:rPr>
              <a:t>адаптогены</a:t>
            </a:r>
            <a:endParaRPr lang="ru-RU" sz="2400" dirty="0" smtClean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r>
              <a:rPr lang="en-US" sz="2400" dirty="0" smtClean="0">
                <a:solidFill>
                  <a:srgbClr val="FFFFFF"/>
                </a:solidFill>
                <a:latin typeface="Arimo"/>
              </a:rPr>
              <a:t>#</a:t>
            </a:r>
            <a:r>
              <a:rPr lang="ru-RU" sz="2400" dirty="0" smtClean="0">
                <a:solidFill>
                  <a:srgbClr val="FFFFFF"/>
                </a:solidFill>
                <a:latin typeface="Arimo"/>
              </a:rPr>
              <a:t>научный подход</a:t>
            </a:r>
            <a:endParaRPr lang="en-US" sz="2400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1000"/>
          </a:blip>
          <a:srcRect/>
          <a:stretch>
            <a:fillRect/>
          </a:stretch>
        </p:blipFill>
        <p:spPr>
          <a:xfrm rot="5400000">
            <a:off x="1821490" y="-1811646"/>
            <a:ext cx="10928941" cy="145719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981496" y="0"/>
            <a:ext cx="11306504" cy="1866060"/>
            <a:chOff x="0" y="0"/>
            <a:chExt cx="5456459" cy="9005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56458" cy="900551"/>
            </a:xfrm>
            <a:custGeom>
              <a:avLst/>
              <a:gdLst/>
              <a:ahLst/>
              <a:cxnLst/>
              <a:rect l="l" t="t" r="r" b="b"/>
              <a:pathLst>
                <a:path w="5456458" h="900551">
                  <a:moveTo>
                    <a:pt x="0" y="0"/>
                  </a:moveTo>
                  <a:lnTo>
                    <a:pt x="5456458" y="0"/>
                  </a:lnTo>
                  <a:lnTo>
                    <a:pt x="5456458" y="900551"/>
                  </a:lnTo>
                  <a:lnTo>
                    <a:pt x="0" y="900551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981496" y="175605"/>
            <a:ext cx="1055439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7500" spc="300" dirty="0">
                <a:solidFill>
                  <a:srgbClr val="FFFFFF"/>
                </a:solidFill>
                <a:latin typeface="Roboto"/>
              </a:rPr>
              <a:t>У</a:t>
            </a:r>
            <a:r>
              <a:rPr lang="en-US" sz="7500" b="0" i="0" spc="300" dirty="0" err="1" smtClean="0">
                <a:solidFill>
                  <a:srgbClr val="FFFFFF"/>
                </a:solidFill>
                <a:latin typeface="Roboto"/>
              </a:rPr>
              <a:t>мная</a:t>
            </a:r>
            <a:r>
              <a:rPr lang="en-US" sz="7500" b="0" i="0" spc="30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7500" b="0" i="0" spc="300" dirty="0" err="1">
                <a:solidFill>
                  <a:srgbClr val="FFFFFF"/>
                </a:solidFill>
                <a:latin typeface="Roboto"/>
              </a:rPr>
              <a:t>косметика</a:t>
            </a:r>
            <a:endParaRPr lang="en-US" sz="7500" b="0" i="0" spc="3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444679"/>
            <a:ext cx="14630400" cy="126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184A45"/>
                </a:solidFill>
                <a:latin typeface="Roboto"/>
              </a:rPr>
              <a:t>Исследования микробиома кожи изменили рынок косметических средств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34116"/>
            <a:ext cx="4067770" cy="31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184A45"/>
                </a:solidFill>
                <a:latin typeface="Roboto"/>
              </a:rPr>
              <a:t>microbiome-friendly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184A45"/>
                </a:solidFill>
                <a:latin typeface="Roboto"/>
              </a:rPr>
              <a:t>prebiotics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184A45"/>
                </a:solidFill>
                <a:latin typeface="Roboto"/>
              </a:rPr>
              <a:t>probiotics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184A45"/>
                </a:solidFill>
                <a:latin typeface="Roboto"/>
              </a:rPr>
              <a:t>adaptogens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184A45"/>
              </a:solidFill>
              <a:latin typeface="Roboto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328473" y="4507692"/>
            <a:ext cx="4711512" cy="4594040"/>
            <a:chOff x="0" y="0"/>
            <a:chExt cx="6282016" cy="6125387"/>
          </a:xfrm>
        </p:grpSpPr>
        <p:sp>
          <p:nvSpPr>
            <p:cNvPr id="9" name="TextBox 9"/>
            <p:cNvSpPr txBox="1"/>
            <p:nvPr/>
          </p:nvSpPr>
          <p:spPr>
            <a:xfrm>
              <a:off x="5683467" y="4909705"/>
              <a:ext cx="598549" cy="343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714">
                  <a:solidFill>
                    <a:srgbClr val="F4F8F3"/>
                  </a:solidFill>
                  <a:latin typeface="Arimo"/>
                </a:rPr>
                <a:t>Элемент 1</a:t>
              </a:r>
            </a:p>
            <a:p>
              <a:pPr algn="ctr">
                <a:lnSpc>
                  <a:spcPts val="1000"/>
                </a:lnSpc>
              </a:pPr>
              <a:r>
                <a:rPr lang="en-US" sz="714">
                  <a:solidFill>
                    <a:srgbClr val="F4F8F3"/>
                  </a:solidFill>
                  <a:latin typeface="Arimo"/>
                </a:rPr>
                <a:t>71%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20830" y="843945"/>
              <a:ext cx="242180" cy="343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"/>
                </a:lnSpc>
              </a:pPr>
              <a:endParaRPr/>
            </a:p>
            <a:p>
              <a:pPr algn="ctr">
                <a:lnSpc>
                  <a:spcPts val="1000"/>
                </a:lnSpc>
              </a:pPr>
              <a:r>
                <a:rPr lang="en-US" sz="714">
                  <a:solidFill>
                    <a:srgbClr val="F4F8F3"/>
                  </a:solidFill>
                  <a:latin typeface="Arimo"/>
                </a:rPr>
                <a:t>29%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6125387" cy="6125387"/>
              <a:chOff x="-12700" y="-12700"/>
              <a:chExt cx="25400" cy="25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12443" y="-12700"/>
                <a:ext cx="25563" cy="26180"/>
              </a:xfrm>
              <a:custGeom>
                <a:avLst/>
                <a:gdLst/>
                <a:ahLst/>
                <a:cxnLst/>
                <a:rect l="l" t="t" r="r" b="b"/>
                <a:pathLst>
                  <a:path w="25563" h="26180">
                    <a:moveTo>
                      <a:pt x="12443" y="0"/>
                    </a:moveTo>
                    <a:lnTo>
                      <a:pt x="12443" y="0"/>
                    </a:lnTo>
                    <a:cubicBezTo>
                      <a:pt x="19126" y="0"/>
                      <a:pt x="24666" y="5180"/>
                      <a:pt x="25114" y="11848"/>
                    </a:cubicBezTo>
                    <a:cubicBezTo>
                      <a:pt x="25563" y="18517"/>
                      <a:pt x="20766" y="24391"/>
                      <a:pt x="14142" y="25286"/>
                    </a:cubicBezTo>
                    <a:cubicBezTo>
                      <a:pt x="7519" y="26180"/>
                      <a:pt x="1336" y="21788"/>
                      <a:pt x="0" y="15240"/>
                    </a:cubicBezTo>
                    <a:lnTo>
                      <a:pt x="6221" y="13970"/>
                    </a:lnTo>
                    <a:cubicBezTo>
                      <a:pt x="6890" y="17244"/>
                      <a:pt x="9981" y="19440"/>
                      <a:pt x="13293" y="18993"/>
                    </a:cubicBezTo>
                    <a:cubicBezTo>
                      <a:pt x="16604" y="18546"/>
                      <a:pt x="19003" y="15608"/>
                      <a:pt x="18779" y="12274"/>
                    </a:cubicBezTo>
                    <a:cubicBezTo>
                      <a:pt x="18555" y="8940"/>
                      <a:pt x="15785" y="6350"/>
                      <a:pt x="12443" y="6350"/>
                    </a:cubicBezTo>
                    <a:close/>
                  </a:path>
                </a:pathLst>
              </a:custGeom>
              <a:solidFill>
                <a:srgbClr val="FFF753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-13277" y="-12700"/>
                <a:ext cx="13276" cy="15858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15858">
                    <a:moveTo>
                      <a:pt x="976" y="15858"/>
                    </a:moveTo>
                    <a:cubicBezTo>
                      <a:pt x="0" y="12057"/>
                      <a:pt x="836" y="8018"/>
                      <a:pt x="3242" y="4917"/>
                    </a:cubicBezTo>
                    <a:cubicBezTo>
                      <a:pt x="5647" y="1815"/>
                      <a:pt x="9351" y="0"/>
                      <a:pt x="13276" y="0"/>
                    </a:cubicBezTo>
                    <a:lnTo>
                      <a:pt x="13276" y="6350"/>
                    </a:lnTo>
                    <a:cubicBezTo>
                      <a:pt x="11314" y="6350"/>
                      <a:pt x="9462" y="7258"/>
                      <a:pt x="8259" y="8808"/>
                    </a:cubicBezTo>
                    <a:cubicBezTo>
                      <a:pt x="7057" y="10359"/>
                      <a:pt x="6638" y="12378"/>
                      <a:pt x="7126" y="14279"/>
                    </a:cubicBezTo>
                    <a:close/>
                  </a:path>
                </a:pathLst>
              </a:custGeom>
              <a:solidFill>
                <a:srgbClr val="00ADA9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2547788" y="6113198"/>
            <a:ext cx="4711512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184A45"/>
                </a:solidFill>
                <a:latin typeface="Roboto"/>
              </a:rPr>
              <a:t>71%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47180" y="7664632"/>
            <a:ext cx="471151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2400" dirty="0" err="1">
                <a:solidFill>
                  <a:srgbClr val="000000"/>
                </a:solidFill>
                <a:latin typeface="Arimo"/>
              </a:rPr>
              <a:t>П</a:t>
            </a:r>
            <a:r>
              <a:rPr lang="en-US" sz="2400" dirty="0" err="1" smtClean="0">
                <a:solidFill>
                  <a:srgbClr val="000000"/>
                </a:solidFill>
                <a:latin typeface="Arimo"/>
              </a:rPr>
              <a:t>окупателей</a:t>
            </a:r>
            <a:r>
              <a:rPr lang="en-US" sz="24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доверяют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косметике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которая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разработана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</a:rPr>
              <a:t>учеными</a:t>
            </a:r>
            <a:endParaRPr lang="en-US" sz="24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81496" y="0"/>
            <a:ext cx="11306504" cy="1866060"/>
            <a:chOff x="0" y="0"/>
            <a:chExt cx="5456459" cy="9005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56458" cy="900551"/>
            </a:xfrm>
            <a:custGeom>
              <a:avLst/>
              <a:gdLst/>
              <a:ahLst/>
              <a:cxnLst/>
              <a:rect l="l" t="t" r="r" b="b"/>
              <a:pathLst>
                <a:path w="5456458" h="900551">
                  <a:moveTo>
                    <a:pt x="0" y="0"/>
                  </a:moveTo>
                  <a:lnTo>
                    <a:pt x="5456458" y="0"/>
                  </a:lnTo>
                  <a:lnTo>
                    <a:pt x="5456458" y="900551"/>
                  </a:lnTo>
                  <a:lnTo>
                    <a:pt x="0" y="900551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834421" y="231111"/>
            <a:ext cx="1055439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7500" spc="300" dirty="0">
                <a:solidFill>
                  <a:srgbClr val="FFFFFF"/>
                </a:solidFill>
                <a:latin typeface="Roboto"/>
              </a:rPr>
              <a:t>Г</a:t>
            </a:r>
            <a:r>
              <a:rPr lang="en-US" sz="7500" b="0" i="0" spc="300" dirty="0" err="1" smtClean="0">
                <a:solidFill>
                  <a:srgbClr val="FFFFFF"/>
                </a:solidFill>
                <a:latin typeface="Roboto"/>
              </a:rPr>
              <a:t>аджеты</a:t>
            </a:r>
            <a:endParaRPr lang="en-US" sz="7500" b="0" i="0" spc="300" dirty="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902744"/>
            <a:ext cx="10087821" cy="4564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29363" y="6055784"/>
            <a:ext cx="7358637" cy="42312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5732" y="2541999"/>
            <a:ext cx="1001304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Roboto"/>
              </a:rPr>
              <a:t>Устройства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помогающие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определить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состояние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Roboto"/>
              </a:rPr>
              <a:t>кожи</a:t>
            </a:r>
            <a:r>
              <a:rPr lang="ru-RU" sz="3200" dirty="0" smtClean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Roboto"/>
              </a:rPr>
              <a:t>подобрать</a:t>
            </a:r>
            <a:r>
              <a:rPr lang="ru-RU" sz="3200" dirty="0" smtClean="0">
                <a:solidFill>
                  <a:srgbClr val="000000"/>
                </a:solidFill>
                <a:latin typeface="Roboto"/>
              </a:rPr>
              <a:t> действительно индивидуальный, </a:t>
            </a:r>
            <a:r>
              <a:rPr lang="en-US" sz="3200" dirty="0" err="1" smtClean="0">
                <a:solidFill>
                  <a:srgbClr val="000000"/>
                </a:solidFill>
                <a:latin typeface="Roboto"/>
              </a:rPr>
              <a:t>нужный</a:t>
            </a:r>
            <a:r>
              <a:rPr lang="en-US" sz="32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уход</a:t>
            </a: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56577" y="4581071"/>
            <a:ext cx="750415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i="1" dirty="0" err="1">
                <a:solidFill>
                  <a:srgbClr val="A75D67"/>
                </a:solidFill>
                <a:latin typeface="Roboto"/>
              </a:rPr>
              <a:t>П</a:t>
            </a:r>
            <a:r>
              <a:rPr lang="en-US" sz="3200" i="1" dirty="0" err="1" smtClean="0">
                <a:solidFill>
                  <a:srgbClr val="A75D67"/>
                </a:solidFill>
                <a:latin typeface="Roboto"/>
              </a:rPr>
              <a:t>ерсональный</a:t>
            </a:r>
            <a:r>
              <a:rPr lang="en-US" sz="3200" i="1" dirty="0" smtClean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3200" i="1" dirty="0" err="1">
                <a:solidFill>
                  <a:srgbClr val="A75D67"/>
                </a:solidFill>
                <a:latin typeface="Roboto"/>
              </a:rPr>
              <a:t>консультант</a:t>
            </a:r>
            <a:r>
              <a:rPr lang="en-US" sz="3200" i="1" dirty="0">
                <a:solidFill>
                  <a:srgbClr val="A75D67"/>
                </a:solidFill>
                <a:latin typeface="Roboto"/>
              </a:rPr>
              <a:t> у </a:t>
            </a:r>
            <a:r>
              <a:rPr lang="en-US" sz="3200" i="1" dirty="0" err="1">
                <a:solidFill>
                  <a:srgbClr val="A75D67"/>
                </a:solidFill>
                <a:latin typeface="Roboto"/>
              </a:rPr>
              <a:t>тебя</a:t>
            </a:r>
            <a:r>
              <a:rPr lang="en-US" sz="3200" i="1" dirty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3200" i="1" dirty="0" err="1">
                <a:solidFill>
                  <a:srgbClr val="A75D67"/>
                </a:solidFill>
                <a:latin typeface="Roboto"/>
              </a:rPr>
              <a:t>дома</a:t>
            </a:r>
            <a:endParaRPr lang="en-US" sz="3200" i="1" dirty="0">
              <a:solidFill>
                <a:srgbClr val="A75D67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81496" y="0"/>
            <a:ext cx="11306504" cy="1866060"/>
            <a:chOff x="0" y="0"/>
            <a:chExt cx="5456459" cy="9005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56458" cy="900551"/>
            </a:xfrm>
            <a:custGeom>
              <a:avLst/>
              <a:gdLst/>
              <a:ahLst/>
              <a:cxnLst/>
              <a:rect l="l" t="t" r="r" b="b"/>
              <a:pathLst>
                <a:path w="5456458" h="900551">
                  <a:moveTo>
                    <a:pt x="0" y="0"/>
                  </a:moveTo>
                  <a:lnTo>
                    <a:pt x="5456458" y="0"/>
                  </a:lnTo>
                  <a:lnTo>
                    <a:pt x="5456458" y="900551"/>
                  </a:lnTo>
                  <a:lnTo>
                    <a:pt x="0" y="900551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167456" y="352005"/>
            <a:ext cx="1055439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7500" spc="300" dirty="0">
                <a:solidFill>
                  <a:srgbClr val="FFFFFF"/>
                </a:solidFill>
                <a:latin typeface="Roboto"/>
              </a:rPr>
              <a:t>П</a:t>
            </a:r>
            <a:r>
              <a:rPr lang="en-US" sz="7500" b="0" i="0" spc="300" dirty="0" err="1" smtClean="0">
                <a:solidFill>
                  <a:srgbClr val="FFFFFF"/>
                </a:solidFill>
                <a:latin typeface="Roboto"/>
              </a:rPr>
              <a:t>риложения</a:t>
            </a:r>
            <a:endParaRPr lang="en-US" sz="7500" b="0" i="0" spc="3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0623" y="2007569"/>
            <a:ext cx="10625313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184A45"/>
                </a:solidFill>
                <a:latin typeface="Roboto"/>
              </a:rPr>
              <a:t>Примерь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,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новый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макияж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,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цвет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волос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,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цвет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помады</a:t>
            </a:r>
            <a:endParaRPr lang="en-US" sz="4200" dirty="0">
              <a:solidFill>
                <a:srgbClr val="184A45"/>
              </a:solidFill>
              <a:latin typeface="Robot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2960"/>
          <a:stretch>
            <a:fillRect/>
          </a:stretch>
        </p:blipFill>
        <p:spPr>
          <a:xfrm>
            <a:off x="8736402" y="3654505"/>
            <a:ext cx="3248300" cy="5603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51" t="4067"/>
          <a:stretch>
            <a:fillRect/>
          </a:stretch>
        </p:blipFill>
        <p:spPr>
          <a:xfrm>
            <a:off x="13094756" y="3532909"/>
            <a:ext cx="3979257" cy="67899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30623" y="4829988"/>
            <a:ext cx="7229800" cy="214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Приложения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обучающие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покупателя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правильному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нанесению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макияжа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,</a:t>
            </a:r>
          </a:p>
          <a:p>
            <a:pPr>
              <a:lnSpc>
                <a:spcPts val="3359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использованию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косметики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, 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Roboto"/>
              </a:rPr>
              <a:t>а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также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позволяющие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примерить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образ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который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он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сможет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этой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косметикой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создать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3999"/>
          </a:blip>
          <a:srcRect/>
          <a:stretch>
            <a:fillRect/>
          </a:stretch>
        </p:blipFill>
        <p:spPr>
          <a:xfrm>
            <a:off x="0" y="0"/>
            <a:ext cx="13649909" cy="103056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651135" y="1272894"/>
            <a:ext cx="9908422" cy="7134816"/>
          </a:xfrm>
          <a:prstGeom prst="rect">
            <a:avLst/>
          </a:prstGeom>
          <a:solidFill>
            <a:srgbClr val="FA7268"/>
          </a:solidFill>
        </p:spPr>
      </p:sp>
      <p:grpSp>
        <p:nvGrpSpPr>
          <p:cNvPr id="4" name="Group 4"/>
          <p:cNvGrpSpPr/>
          <p:nvPr/>
        </p:nvGrpSpPr>
        <p:grpSpPr>
          <a:xfrm>
            <a:off x="617214" y="5648226"/>
            <a:ext cx="7862186" cy="2770370"/>
            <a:chOff x="0" y="0"/>
            <a:chExt cx="10482915" cy="3693827"/>
          </a:xfrm>
        </p:grpSpPr>
        <p:sp>
          <p:nvSpPr>
            <p:cNvPr id="5" name="TextBox 5"/>
            <p:cNvSpPr txBox="1"/>
            <p:nvPr/>
          </p:nvSpPr>
          <p:spPr>
            <a:xfrm>
              <a:off x="4" y="-9525"/>
              <a:ext cx="10482911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ru-RU" sz="4800" dirty="0">
                  <a:solidFill>
                    <a:srgbClr val="FF6F61"/>
                  </a:solidFill>
                  <a:latin typeface="Roboto"/>
                </a:rPr>
                <a:t>Н</a:t>
              </a:r>
              <a:r>
                <a:rPr lang="en-US" sz="4800" b="0" i="0" dirty="0" err="1" smtClean="0">
                  <a:solidFill>
                    <a:srgbClr val="FF6F61"/>
                  </a:solidFill>
                  <a:latin typeface="Roboto"/>
                </a:rPr>
                <a:t>ет</a:t>
              </a:r>
              <a:r>
                <a:rPr lang="en-US" sz="4800" b="0" i="0" dirty="0" smtClean="0">
                  <a:solidFill>
                    <a:srgbClr val="FF6F61"/>
                  </a:solidFill>
                  <a:latin typeface="Roboto"/>
                </a:rPr>
                <a:t> </a:t>
              </a:r>
              <a:r>
                <a:rPr lang="en-US" sz="4800" b="0" i="0" dirty="0" err="1">
                  <a:solidFill>
                    <a:srgbClr val="FF6F61"/>
                  </a:solidFill>
                  <a:latin typeface="Roboto"/>
                </a:rPr>
                <a:t>компромиссам</a:t>
              </a:r>
              <a:endParaRPr lang="en-US" sz="4800" b="0" i="0" dirty="0">
                <a:solidFill>
                  <a:srgbClr val="FF6F61"/>
                </a:solidFill>
                <a:latin typeface="Robot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455452"/>
              <a:ext cx="10482911" cy="2238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00"/>
                </a:lnSpc>
              </a:pPr>
              <a:r>
                <a:rPr lang="ru-RU" sz="3000" spc="30" dirty="0">
                  <a:solidFill>
                    <a:srgbClr val="184A45"/>
                  </a:solidFill>
                  <a:latin typeface="Roboto"/>
                </a:rPr>
                <a:t>М</a:t>
              </a:r>
              <a:r>
                <a:rPr lang="en-US" sz="3000" spc="30" dirty="0" err="1" smtClean="0">
                  <a:solidFill>
                    <a:srgbClr val="184A45"/>
                  </a:solidFill>
                  <a:latin typeface="Roboto"/>
                </a:rPr>
                <a:t>иллениалы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,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хотят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большего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,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путешествия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,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вечеринки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,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карьера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, и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конечно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же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сияющий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  <a:r>
                <a:rPr lang="en-US" sz="3000" spc="30" dirty="0" err="1">
                  <a:solidFill>
                    <a:srgbClr val="184A45"/>
                  </a:solidFill>
                  <a:latin typeface="Roboto"/>
                </a:rPr>
                <a:t>вид</a:t>
              </a:r>
              <a:r>
                <a:rPr lang="en-US" sz="3000" spc="30" dirty="0">
                  <a:solidFill>
                    <a:srgbClr val="184A45"/>
                  </a:solidFill>
                  <a:latin typeface="Roboto"/>
                </a:rPr>
                <a:t>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201916" y="1744650"/>
            <a:ext cx="9431786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ru-RU" sz="7200" dirty="0">
                <a:solidFill>
                  <a:srgbClr val="FFFFFF"/>
                </a:solidFill>
                <a:latin typeface="Roboto"/>
              </a:rPr>
              <a:t>В</a:t>
            </a:r>
            <a:r>
              <a:rPr lang="en-US" sz="7200" dirty="0" err="1" smtClean="0">
                <a:solidFill>
                  <a:srgbClr val="FFFFFF"/>
                </a:solidFill>
                <a:latin typeface="Roboto"/>
              </a:rPr>
              <a:t>се</a:t>
            </a:r>
            <a:r>
              <a:rPr lang="en-US" sz="720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7200" dirty="0">
                <a:solidFill>
                  <a:srgbClr val="FFFFFF"/>
                </a:solidFill>
                <a:latin typeface="Roboto"/>
              </a:rPr>
              <a:t>и </a:t>
            </a:r>
            <a:r>
              <a:rPr lang="en-US" sz="7200" dirty="0" err="1">
                <a:solidFill>
                  <a:srgbClr val="FFFFFF"/>
                </a:solidFill>
                <a:latin typeface="Roboto"/>
              </a:rPr>
              <a:t>сразу</a:t>
            </a:r>
            <a:endParaRPr lang="en-US" sz="72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230350" y="5086350"/>
            <a:ext cx="3028950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rimo"/>
              </a:rPr>
              <a:t>#multy tool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rimo"/>
              </a:rPr>
              <a:t>#travel friendly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rimo"/>
              </a:rPr>
              <a:t>#мгновенный эффект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rimo"/>
              </a:rPr>
              <a:t>#hangover away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81496" y="0"/>
            <a:ext cx="11306504" cy="1866060"/>
            <a:chOff x="0" y="0"/>
            <a:chExt cx="5456459" cy="9005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56458" cy="900551"/>
            </a:xfrm>
            <a:custGeom>
              <a:avLst/>
              <a:gdLst/>
              <a:ahLst/>
              <a:cxnLst/>
              <a:rect l="l" t="t" r="r" b="b"/>
              <a:pathLst>
                <a:path w="5456458" h="900551">
                  <a:moveTo>
                    <a:pt x="0" y="0"/>
                  </a:moveTo>
                  <a:lnTo>
                    <a:pt x="5456458" y="0"/>
                  </a:lnTo>
                  <a:lnTo>
                    <a:pt x="5456458" y="900551"/>
                  </a:lnTo>
                  <a:lnTo>
                    <a:pt x="0" y="900551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704907" y="456780"/>
            <a:ext cx="105543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spc="240" dirty="0">
                <a:solidFill>
                  <a:srgbClr val="FFFFFF"/>
                </a:solidFill>
                <a:latin typeface="Roboto"/>
              </a:rPr>
              <a:t>H</a:t>
            </a:r>
            <a:r>
              <a:rPr lang="en-US" sz="6000" b="0" i="0" spc="240" dirty="0" smtClean="0">
                <a:solidFill>
                  <a:srgbClr val="FFFFFF"/>
                </a:solidFill>
                <a:latin typeface="Roboto"/>
              </a:rPr>
              <a:t>angover 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away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64905" y="3390900"/>
            <a:ext cx="8271657" cy="551099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97249" y="2857500"/>
            <a:ext cx="685800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9"/>
              </a:lnSpc>
            </a:pPr>
            <a:r>
              <a:rPr lang="en-US" sz="3256" b="1" dirty="0" err="1">
                <a:latin typeface="Roboto"/>
              </a:rPr>
              <a:t>Необходимо</a:t>
            </a:r>
            <a:r>
              <a:rPr lang="en-US" sz="3256" b="1" dirty="0">
                <a:latin typeface="Roboto"/>
              </a:rPr>
              <a:t>: </a:t>
            </a:r>
          </a:p>
          <a:p>
            <a:pPr>
              <a:lnSpc>
                <a:spcPts val="4559"/>
              </a:lnSpc>
            </a:pPr>
            <a:r>
              <a:rPr lang="en-US" sz="3256" b="1" dirty="0" err="1">
                <a:latin typeface="Roboto"/>
              </a:rPr>
              <a:t>Мгновенный</a:t>
            </a:r>
            <a:r>
              <a:rPr lang="en-US" sz="3256" b="1" dirty="0">
                <a:latin typeface="Roboto"/>
              </a:rPr>
              <a:t> </a:t>
            </a:r>
            <a:r>
              <a:rPr lang="en-US" sz="3256" b="1" dirty="0" err="1">
                <a:latin typeface="Roboto"/>
              </a:rPr>
              <a:t>эффект</a:t>
            </a:r>
            <a:endParaRPr lang="en-US" sz="3256" b="1" dirty="0">
              <a:latin typeface="Roboto"/>
            </a:endParaRPr>
          </a:p>
          <a:p>
            <a:pPr>
              <a:lnSpc>
                <a:spcPts val="4559"/>
              </a:lnSpc>
            </a:pPr>
            <a:r>
              <a:rPr lang="en-US" sz="3256" b="1" dirty="0" err="1">
                <a:latin typeface="Roboto"/>
              </a:rPr>
              <a:t>мгновенная</a:t>
            </a:r>
            <a:r>
              <a:rPr lang="en-US" sz="3256" b="1" dirty="0">
                <a:latin typeface="Roboto"/>
              </a:rPr>
              <a:t> </a:t>
            </a:r>
            <a:r>
              <a:rPr lang="en-US" sz="3256" b="1" dirty="0" err="1">
                <a:latin typeface="Roboto"/>
              </a:rPr>
              <a:t>напитанность</a:t>
            </a:r>
            <a:r>
              <a:rPr lang="en-US" sz="3256" b="1" dirty="0">
                <a:latin typeface="Roboto"/>
              </a:rPr>
              <a:t> </a:t>
            </a:r>
            <a:r>
              <a:rPr lang="en-US" sz="3256" b="1" dirty="0" err="1">
                <a:latin typeface="Roboto"/>
              </a:rPr>
              <a:t>кожи</a:t>
            </a:r>
            <a:endParaRPr lang="en-US" sz="3256" b="1" dirty="0">
              <a:latin typeface="Roboto"/>
            </a:endParaRPr>
          </a:p>
          <a:p>
            <a:pPr>
              <a:lnSpc>
                <a:spcPts val="4559"/>
              </a:lnSpc>
            </a:pPr>
            <a:r>
              <a:rPr lang="en-US" sz="3256" b="1" dirty="0" err="1">
                <a:latin typeface="Roboto"/>
              </a:rPr>
              <a:t>свежий</a:t>
            </a:r>
            <a:r>
              <a:rPr lang="en-US" sz="3256" b="1" dirty="0">
                <a:latin typeface="Roboto"/>
              </a:rPr>
              <a:t> и </a:t>
            </a:r>
            <a:r>
              <a:rPr lang="en-US" sz="3256" b="1" dirty="0" err="1">
                <a:latin typeface="Roboto"/>
              </a:rPr>
              <a:t>отдохнувший</a:t>
            </a:r>
            <a:r>
              <a:rPr lang="en-US" sz="3256" b="1" dirty="0">
                <a:latin typeface="Roboto"/>
              </a:rPr>
              <a:t> </a:t>
            </a:r>
            <a:r>
              <a:rPr lang="en-US" sz="3256" b="1" dirty="0" err="1">
                <a:latin typeface="Roboto"/>
              </a:rPr>
              <a:t>вид</a:t>
            </a:r>
            <a:endParaRPr lang="en-US" sz="3256" b="1" dirty="0"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38410" y="7881256"/>
            <a:ext cx="4749166" cy="90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34"/>
              </a:lnSpc>
            </a:pPr>
            <a:r>
              <a:rPr lang="en-US" sz="2595" b="1" i="1" dirty="0">
                <a:solidFill>
                  <a:srgbClr val="A75D67"/>
                </a:solidFill>
                <a:latin typeface="Roboto"/>
              </a:rPr>
              <a:t>"we love your skin even when you don't"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723644" y="5783958"/>
            <a:ext cx="6330964" cy="4643856"/>
            <a:chOff x="0" y="0"/>
            <a:chExt cx="4198620" cy="3079750"/>
          </a:xfrm>
        </p:grpSpPr>
        <p:sp>
          <p:nvSpPr>
            <p:cNvPr id="10" name="Freeform 10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lnTo>
                    <a:pt x="4025899" y="1376680"/>
                  </a:ln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lnTo>
                    <a:pt x="83820" y="2100581"/>
                  </a:ln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lnTo>
                    <a:pt x="4124960" y="2433319"/>
                  </a:ln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4">
                <a:alphaModFix amt="44999"/>
              </a:blip>
              <a:stretch>
                <a:fillRect l="10525" t="-21697" r="10565" b="-2173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492297" y="6281404"/>
            <a:ext cx="6067903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64"/>
              </a:lnSpc>
            </a:pPr>
            <a:r>
              <a:rPr lang="en-US" sz="2800" b="1" i="1" dirty="0" err="1">
                <a:solidFill>
                  <a:srgbClr val="184A45"/>
                </a:solidFill>
                <a:latin typeface="Roboto"/>
              </a:rPr>
              <a:t>Идея</a:t>
            </a:r>
            <a:r>
              <a:rPr lang="en-US" sz="2800" b="1" i="1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800" b="1" i="1" dirty="0" err="1">
                <a:solidFill>
                  <a:srgbClr val="184A45"/>
                </a:solidFill>
                <a:latin typeface="Roboto"/>
              </a:rPr>
              <a:t>продукта</a:t>
            </a:r>
            <a:r>
              <a:rPr lang="en-US" sz="2800" b="1" i="1" dirty="0">
                <a:solidFill>
                  <a:srgbClr val="184A45"/>
                </a:solidFill>
                <a:latin typeface="Roboto"/>
              </a:rPr>
              <a:t>:</a:t>
            </a:r>
          </a:p>
          <a:p>
            <a:pPr>
              <a:lnSpc>
                <a:spcPts val="3164"/>
              </a:lnSpc>
            </a:pPr>
            <a:r>
              <a:rPr lang="en-US" sz="2800" b="1" i="1" dirty="0" err="1">
                <a:solidFill>
                  <a:srgbClr val="184A45"/>
                </a:solidFill>
                <a:latin typeface="Roboto"/>
              </a:rPr>
              <a:t>сыворотка</a:t>
            </a:r>
            <a:r>
              <a:rPr lang="en-US" sz="2800" b="1" i="1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800" b="1" i="1" dirty="0" err="1">
                <a:solidFill>
                  <a:srgbClr val="184A45"/>
                </a:solidFill>
                <a:latin typeface="Roboto"/>
              </a:rPr>
              <a:t>мгновенного</a:t>
            </a:r>
            <a:r>
              <a:rPr lang="en-US" sz="2800" b="1" i="1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800" b="1" i="1" dirty="0" err="1">
                <a:solidFill>
                  <a:srgbClr val="184A45"/>
                </a:solidFill>
                <a:latin typeface="Roboto"/>
              </a:rPr>
              <a:t>действия</a:t>
            </a:r>
            <a:r>
              <a:rPr lang="en-US" sz="2800" b="1" i="1" dirty="0">
                <a:solidFill>
                  <a:srgbClr val="184A45"/>
                </a:solidFill>
                <a:latin typeface="Roboto"/>
              </a:rPr>
              <a:t> с </a:t>
            </a:r>
          </a:p>
          <a:p>
            <a:pPr>
              <a:lnSpc>
                <a:spcPts val="3164"/>
              </a:lnSpc>
            </a:pPr>
            <a:r>
              <a:rPr lang="en-US" sz="2800" b="1" i="1" dirty="0" err="1">
                <a:solidFill>
                  <a:srgbClr val="184A45"/>
                </a:solidFill>
                <a:latin typeface="Roboto"/>
              </a:rPr>
              <a:t>пигментами</a:t>
            </a:r>
            <a:r>
              <a:rPr lang="en-US" sz="2800" b="1" i="1" dirty="0">
                <a:solidFill>
                  <a:srgbClr val="184A45"/>
                </a:solidFill>
                <a:latin typeface="Roboto"/>
              </a:rPr>
              <a:t> и </a:t>
            </a:r>
            <a:r>
              <a:rPr lang="en-US" sz="2800" b="1" i="1" dirty="0" err="1">
                <a:solidFill>
                  <a:srgbClr val="184A45"/>
                </a:solidFill>
                <a:latin typeface="Roboto"/>
              </a:rPr>
              <a:t>эффектом</a:t>
            </a:r>
            <a:r>
              <a:rPr lang="en-US" sz="2800" b="1" i="1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800" b="1" i="1" dirty="0" err="1">
                <a:solidFill>
                  <a:srgbClr val="184A45"/>
                </a:solidFill>
                <a:latin typeface="Roboto"/>
              </a:rPr>
              <a:t>сияния</a:t>
            </a:r>
            <a:r>
              <a:rPr lang="en-US" sz="2800" b="1" i="1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800" b="1" i="1" dirty="0" err="1">
                <a:solidFill>
                  <a:srgbClr val="184A45"/>
                </a:solidFill>
                <a:latin typeface="Roboto"/>
              </a:rPr>
              <a:t>кожи</a:t>
            </a:r>
            <a:endParaRPr lang="en-US" sz="2800" b="1" i="1" dirty="0">
              <a:solidFill>
                <a:srgbClr val="184A45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306504" cy="1866060"/>
            <a:chOff x="0" y="0"/>
            <a:chExt cx="5456459" cy="9005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56458" cy="900551"/>
            </a:xfrm>
            <a:custGeom>
              <a:avLst/>
              <a:gdLst/>
              <a:ahLst/>
              <a:cxnLst/>
              <a:rect l="l" t="t" r="r" b="b"/>
              <a:pathLst>
                <a:path w="5456458" h="900551">
                  <a:moveTo>
                    <a:pt x="0" y="0"/>
                  </a:moveTo>
                  <a:lnTo>
                    <a:pt x="5456458" y="0"/>
                  </a:lnTo>
                  <a:lnTo>
                    <a:pt x="5456458" y="900551"/>
                  </a:lnTo>
                  <a:lnTo>
                    <a:pt x="0" y="900551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14689" y="552450"/>
            <a:ext cx="105543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Travel friendly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4689" y="4534011"/>
            <a:ext cx="4276725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9"/>
              </a:lnSpc>
            </a:pPr>
            <a:r>
              <a:rPr lang="en-US" sz="2400">
                <a:solidFill>
                  <a:srgbClr val="000000"/>
                </a:solidFill>
                <a:latin typeface="Roboto"/>
              </a:rPr>
              <a:t>Мини форматы</a:t>
            </a:r>
          </a:p>
          <a:p>
            <a:pPr>
              <a:lnSpc>
                <a:spcPts val="4559"/>
              </a:lnSpc>
            </a:pPr>
            <a:r>
              <a:rPr lang="en-US" sz="2400">
                <a:solidFill>
                  <a:srgbClr val="000000"/>
                </a:solidFill>
                <a:latin typeface="Roboto"/>
              </a:rPr>
              <a:t>Твердые и сыпучие текстуры </a:t>
            </a:r>
          </a:p>
          <a:p>
            <a:pPr>
              <a:lnSpc>
                <a:spcPts val="4559"/>
              </a:lnSpc>
            </a:pPr>
            <a:r>
              <a:rPr lang="en-US" sz="2400">
                <a:solidFill>
                  <a:srgbClr val="000000"/>
                </a:solidFill>
                <a:latin typeface="Roboto"/>
              </a:rPr>
              <a:t>Тревел-сеты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689" y="2492162"/>
            <a:ext cx="13645949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184A45"/>
                </a:solidFill>
                <a:latin typeface="Roboto"/>
              </a:rPr>
              <a:t>Нежелание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расставаться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с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любимыми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продуктами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даже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в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поездках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и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во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время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перелетов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69508" y="6972300"/>
            <a:ext cx="465649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i="1" dirty="0" err="1">
                <a:solidFill>
                  <a:srgbClr val="A75D67"/>
                </a:solidFill>
                <a:latin typeface="Roboto"/>
              </a:rPr>
              <a:t>Будьте</a:t>
            </a:r>
            <a:r>
              <a:rPr lang="en-US" sz="2800" i="1" dirty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2800" i="1" dirty="0" err="1">
                <a:solidFill>
                  <a:srgbClr val="A75D67"/>
                </a:solidFill>
                <a:latin typeface="Roboto"/>
              </a:rPr>
              <a:t>ближе</a:t>
            </a:r>
            <a:r>
              <a:rPr lang="en-US" sz="2800" i="1" dirty="0">
                <a:solidFill>
                  <a:srgbClr val="A75D67"/>
                </a:solidFill>
                <a:latin typeface="Roboto"/>
              </a:rPr>
              <a:t> к </a:t>
            </a:r>
            <a:r>
              <a:rPr lang="en-US" sz="2800" i="1" dirty="0" err="1">
                <a:solidFill>
                  <a:srgbClr val="A75D67"/>
                </a:solidFill>
                <a:latin typeface="Roboto"/>
              </a:rPr>
              <a:t>своему</a:t>
            </a:r>
            <a:r>
              <a:rPr lang="en-US" sz="2800" i="1" dirty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2800" i="1" dirty="0" err="1">
                <a:solidFill>
                  <a:srgbClr val="A75D67"/>
                </a:solidFill>
                <a:latin typeface="Roboto"/>
              </a:rPr>
              <a:t>покупателю</a:t>
            </a:r>
            <a:r>
              <a:rPr lang="en-US" sz="2800" i="1" dirty="0">
                <a:solidFill>
                  <a:srgbClr val="A75D67"/>
                </a:solidFill>
                <a:latin typeface="Roboto"/>
              </a:rPr>
              <a:t>, </a:t>
            </a:r>
            <a:r>
              <a:rPr lang="en-US" sz="2800" i="1" dirty="0" err="1">
                <a:solidFill>
                  <a:srgbClr val="A75D67"/>
                </a:solidFill>
                <a:latin typeface="Roboto"/>
              </a:rPr>
              <a:t>помогите</a:t>
            </a:r>
            <a:r>
              <a:rPr lang="en-US" sz="2800" i="1" dirty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2800" i="1" dirty="0" err="1">
                <a:solidFill>
                  <a:srgbClr val="A75D67"/>
                </a:solidFill>
                <a:latin typeface="Roboto"/>
              </a:rPr>
              <a:t>ему</a:t>
            </a:r>
            <a:r>
              <a:rPr lang="en-US" sz="2800" i="1" dirty="0">
                <a:solidFill>
                  <a:srgbClr val="A75D67"/>
                </a:solidFill>
                <a:latin typeface="Roboto"/>
              </a:rPr>
              <a:t> с </a:t>
            </a:r>
          </a:p>
          <a:p>
            <a:pPr>
              <a:lnSpc>
                <a:spcPts val="3919"/>
              </a:lnSpc>
            </a:pPr>
            <a:r>
              <a:rPr lang="en-US" sz="2800" i="1" dirty="0" err="1">
                <a:solidFill>
                  <a:srgbClr val="A75D67"/>
                </a:solidFill>
                <a:latin typeface="Roboto"/>
              </a:rPr>
              <a:t>комфортом</a:t>
            </a:r>
            <a:r>
              <a:rPr lang="en-US" sz="2800" i="1" dirty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2800" i="1" dirty="0" err="1">
                <a:solidFill>
                  <a:srgbClr val="A75D67"/>
                </a:solidFill>
                <a:latin typeface="Roboto"/>
              </a:rPr>
              <a:t>перенести</a:t>
            </a:r>
            <a:r>
              <a:rPr lang="en-US" sz="2800" i="1" dirty="0">
                <a:solidFill>
                  <a:srgbClr val="A75D67"/>
                </a:solidFill>
                <a:latin typeface="Roboto"/>
              </a:rPr>
              <a:t> </a:t>
            </a:r>
            <a:r>
              <a:rPr lang="en-US" sz="2800" i="1" dirty="0" err="1">
                <a:solidFill>
                  <a:srgbClr val="A75D67"/>
                </a:solidFill>
                <a:latin typeface="Roboto"/>
              </a:rPr>
              <a:t>перелет</a:t>
            </a:r>
            <a:endParaRPr lang="en-US" sz="2800" i="1" dirty="0">
              <a:solidFill>
                <a:srgbClr val="A75D67"/>
              </a:solidFill>
              <a:latin typeface="Roboto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6029307" y="152979"/>
            <a:ext cx="1411055" cy="14853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08253" y="-168847"/>
            <a:ext cx="2035747" cy="2035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04040" y="-161359"/>
            <a:ext cx="2104459" cy="2104459"/>
          </a:xfrm>
          <a:prstGeom prst="rect">
            <a:avLst/>
          </a:prstGeom>
        </p:spPr>
      </p:pic>
      <p:pic>
        <p:nvPicPr>
          <p:cNvPr id="1026" name="Picture 2" descr="Ð ÐµÐ·ÑÐ»ÑÑÐ°Ñ Ð¿Ð¾ÑÑÐºÑ Ð·Ð¾Ð±ÑÐ°Ð¶ÐµÐ½Ñ Ð·Ð° Ð·Ð°Ð¿Ð¸ÑÐ¾Ð¼ &quot;travel set png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25093" b="23336"/>
          <a:stretch/>
        </p:blipFill>
        <p:spPr bwMode="auto">
          <a:xfrm>
            <a:off x="4891414" y="5765288"/>
            <a:ext cx="5792345" cy="3194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Ð ÐµÐ·ÑÐ»ÑÑÐ°Ñ Ð¿Ð¾ÑÑÐºÑ Ð·Ð¾Ð±ÑÐ°Ð¶ÐµÐ½Ñ Ð·Ð° Ð·Ð°Ð¿Ð¸ÑÐ¾Ð¼ &quot;travel set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775" y="3552824"/>
            <a:ext cx="50006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81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81496" y="0"/>
            <a:ext cx="11306504" cy="1866060"/>
            <a:chOff x="0" y="0"/>
            <a:chExt cx="5456459" cy="9005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56458" cy="900551"/>
            </a:xfrm>
            <a:custGeom>
              <a:avLst/>
              <a:gdLst/>
              <a:ahLst/>
              <a:cxnLst/>
              <a:rect l="l" t="t" r="r" b="b"/>
              <a:pathLst>
                <a:path w="5456458" h="900551">
                  <a:moveTo>
                    <a:pt x="0" y="0"/>
                  </a:moveTo>
                  <a:lnTo>
                    <a:pt x="5456458" y="0"/>
                  </a:lnTo>
                  <a:lnTo>
                    <a:pt x="5456458" y="900551"/>
                  </a:lnTo>
                  <a:lnTo>
                    <a:pt x="0" y="900551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733607" y="552450"/>
            <a:ext cx="105543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ru-RU" sz="6000" spc="240" dirty="0">
                <a:solidFill>
                  <a:srgbClr val="FFFFFF"/>
                </a:solidFill>
                <a:latin typeface="Roboto"/>
              </a:rPr>
              <a:t>В</a:t>
            </a:r>
            <a:r>
              <a:rPr lang="en-US" sz="6000" b="0" i="0" spc="240" dirty="0" err="1" smtClean="0">
                <a:solidFill>
                  <a:srgbClr val="FFFFFF"/>
                </a:solidFill>
                <a:latin typeface="Roboto"/>
              </a:rPr>
              <a:t>се</a:t>
            </a:r>
            <a:r>
              <a:rPr lang="en-US" sz="6000" b="0" i="0" spc="24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в </a:t>
            </a:r>
            <a:r>
              <a:rPr lang="en-US" sz="6000" b="0" i="0" spc="240" dirty="0" err="1">
                <a:solidFill>
                  <a:srgbClr val="FFFFFF"/>
                </a:solidFill>
                <a:latin typeface="Roboto"/>
              </a:rPr>
              <a:t>одном</a:t>
            </a:r>
            <a:r>
              <a:rPr lang="en-US" sz="6000" b="0" i="0" spc="240" dirty="0">
                <a:solidFill>
                  <a:srgbClr val="FFFFFF"/>
                </a:solidFill>
                <a:latin typeface="Roboto"/>
              </a:rPr>
              <a:t> 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599101" y="4967902"/>
            <a:ext cx="5012071" cy="5179830"/>
            <a:chOff x="0" y="0"/>
            <a:chExt cx="6362700" cy="6575666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20649" t="96" r="-20649" b="96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450006"/>
            <a:ext cx="8599101" cy="48369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08997" y="2384315"/>
            <a:ext cx="10915018" cy="197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184A45"/>
                </a:solidFill>
                <a:latin typeface="Roboto"/>
              </a:rPr>
              <a:t>Как в уходовой так и в декоративной косметике: 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184A45"/>
                </a:solidFill>
                <a:latin typeface="Roboto"/>
              </a:rPr>
              <a:t>1 средство заменяющее несколько этапов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184A45"/>
                </a:solidFill>
                <a:latin typeface="Roboto"/>
              </a:rPr>
              <a:t>1 средство для разных  областей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184A45"/>
                </a:solidFill>
                <a:latin typeface="Roboto"/>
              </a:rPr>
              <a:t>1 средство для разных применений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742419" y="5450006"/>
            <a:ext cx="4545581" cy="4697726"/>
            <a:chOff x="0" y="0"/>
            <a:chExt cx="6362700" cy="6575666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4"/>
              <a:stretch>
                <a:fillRect l="-1573" t="96" r="-1573" b="96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6048480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00" dirty="0" err="1">
                <a:solidFill>
                  <a:srgbClr val="F4F8F3"/>
                </a:solidFill>
                <a:latin typeface="Roboto"/>
              </a:rPr>
              <a:t>C</a:t>
            </a:r>
            <a:r>
              <a:rPr lang="en-US" sz="7500" b="0" i="0" spc="300" dirty="0" err="1" smtClean="0">
                <a:solidFill>
                  <a:srgbClr val="F4F8F3"/>
                </a:solidFill>
                <a:latin typeface="Roboto"/>
              </a:rPr>
              <a:t>пасибо</a:t>
            </a:r>
            <a:r>
              <a:rPr lang="en-US" sz="7500" b="0" i="0" spc="300" dirty="0" smtClean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7500" b="0" i="0" spc="300" dirty="0" err="1">
                <a:solidFill>
                  <a:srgbClr val="F4F8F3"/>
                </a:solidFill>
                <a:latin typeface="Roboto"/>
              </a:rPr>
              <a:t>за</a:t>
            </a:r>
            <a:r>
              <a:rPr lang="en-US" sz="7500" b="0" i="0" spc="30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7500" b="0" i="0" spc="300" dirty="0" err="1">
                <a:solidFill>
                  <a:srgbClr val="F4F8F3"/>
                </a:solidFill>
                <a:latin typeface="Roboto"/>
              </a:rPr>
              <a:t>внимание</a:t>
            </a:r>
            <a:r>
              <a:rPr lang="en-US" sz="7500" b="0" i="0" spc="300" dirty="0">
                <a:solidFill>
                  <a:srgbClr val="F4F8F3"/>
                </a:solidFill>
                <a:latin typeface="Roboto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029358"/>
            <a:ext cx="8003883" cy="3479241"/>
            <a:chOff x="0" y="-47625"/>
            <a:chExt cx="10671843" cy="4638988"/>
          </a:xfrm>
        </p:grpSpPr>
        <p:sp>
          <p:nvSpPr>
            <p:cNvPr id="5" name="TextBox 5"/>
            <p:cNvSpPr txBox="1"/>
            <p:nvPr/>
          </p:nvSpPr>
          <p:spPr>
            <a:xfrm>
              <a:off x="4" y="-47625"/>
              <a:ext cx="10671839" cy="69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i="0" spc="480" dirty="0">
                  <a:solidFill>
                    <a:srgbClr val="F4F8F3"/>
                  </a:solidFill>
                  <a:latin typeface="Roboto"/>
                </a:rPr>
                <a:t>Е</a:t>
              </a:r>
              <a:r>
                <a:rPr lang="en-US" sz="3200" b="0" i="0" spc="480" dirty="0">
                  <a:solidFill>
                    <a:srgbClr val="F4F8F3"/>
                  </a:solidFill>
                  <a:latin typeface="Roboto"/>
                </a:rPr>
                <a:t>ВГЕНИЯ </a:t>
              </a:r>
              <a:r>
                <a:rPr lang="ru-RU" sz="3200" b="0" i="0" spc="480" dirty="0" smtClean="0">
                  <a:solidFill>
                    <a:srgbClr val="F4F8F3"/>
                  </a:solidFill>
                  <a:latin typeface="Roboto"/>
                </a:rPr>
                <a:t>МАКАРЕНКО</a:t>
              </a:r>
              <a:endParaRPr lang="en-US" sz="3200" b="0" i="0" spc="480" dirty="0">
                <a:solidFill>
                  <a:srgbClr val="F4F8F3"/>
                </a:solidFill>
                <a:latin typeface="Robot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" y="809028"/>
              <a:ext cx="10671839" cy="705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ru-RU" sz="3000" spc="30" dirty="0" smtClean="0">
                  <a:solidFill>
                    <a:srgbClr val="F4F8F3"/>
                  </a:solidFill>
                  <a:latin typeface="Roboto"/>
                </a:rPr>
                <a:t>Менеджер по маркетингу и </a:t>
              </a:r>
              <a:r>
                <a:rPr lang="en-US" sz="3000" spc="30" dirty="0" smtClean="0">
                  <a:solidFill>
                    <a:srgbClr val="F4F8F3"/>
                  </a:solidFill>
                  <a:latin typeface="Roboto"/>
                </a:rPr>
                <a:t>PR</a:t>
              </a:r>
              <a:endParaRPr lang="en-US" sz="3000" b="0" i="0" spc="30" dirty="0">
                <a:solidFill>
                  <a:srgbClr val="F4F8F3"/>
                </a:solidFill>
                <a:latin typeface="Roboto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012530"/>
              <a:ext cx="10671839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86513"/>
              <a:ext cx="10671839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4532" r="26150"/>
          <a:stretch>
            <a:fillRect/>
          </a:stretch>
        </p:blipFill>
        <p:spPr>
          <a:xfrm>
            <a:off x="12654242" y="-274897"/>
            <a:ext cx="5633758" cy="10836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7000"/>
          </a:blip>
          <a:srcRect l="56" r="5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79578" y="1518942"/>
            <a:ext cx="9908422" cy="7134816"/>
          </a:xfrm>
          <a:prstGeom prst="rect">
            <a:avLst/>
          </a:prstGeom>
          <a:solidFill>
            <a:srgbClr val="FA7268"/>
          </a:solidFill>
        </p:spPr>
      </p:sp>
      <p:grpSp>
        <p:nvGrpSpPr>
          <p:cNvPr id="3" name="Group 3"/>
          <p:cNvGrpSpPr/>
          <p:nvPr/>
        </p:nvGrpSpPr>
        <p:grpSpPr>
          <a:xfrm>
            <a:off x="519814" y="5637816"/>
            <a:ext cx="7862186" cy="2822355"/>
            <a:chOff x="0" y="-9525"/>
            <a:chExt cx="10482915" cy="3763141"/>
          </a:xfrm>
        </p:grpSpPr>
        <p:sp>
          <p:nvSpPr>
            <p:cNvPr id="4" name="TextBox 4"/>
            <p:cNvSpPr txBox="1"/>
            <p:nvPr/>
          </p:nvSpPr>
          <p:spPr>
            <a:xfrm>
              <a:off x="4" y="-9525"/>
              <a:ext cx="10482911" cy="97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ru-RU" sz="4800" dirty="0" smtClean="0">
                  <a:solidFill>
                    <a:srgbClr val="4A4843"/>
                  </a:solidFill>
                  <a:latin typeface="Roboto"/>
                </a:rPr>
                <a:t>Б</a:t>
              </a:r>
              <a:r>
                <a:rPr lang="ru-RU" sz="4800" b="0" i="0" dirty="0" smtClean="0">
                  <a:solidFill>
                    <a:srgbClr val="4A4843"/>
                  </a:solidFill>
                  <a:latin typeface="Roboto"/>
                </a:rPr>
                <a:t>ольше не тренд</a:t>
              </a:r>
              <a:endParaRPr lang="ru-RU" sz="4800" b="0" i="0" dirty="0">
                <a:solidFill>
                  <a:srgbClr val="4A4843"/>
                </a:solidFill>
                <a:latin typeface="Robot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45292"/>
              <a:ext cx="10482911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00"/>
                </a:lnSpc>
              </a:pPr>
              <a:r>
                <a:rPr lang="ru-RU" sz="3000" spc="30" dirty="0" smtClean="0">
                  <a:solidFill>
                    <a:srgbClr val="766F57"/>
                  </a:solidFill>
                  <a:latin typeface="Roboto"/>
                </a:rPr>
                <a:t>осознанное и бережное отношение  к природе и ее ресурсам это не тренд, а необходимость </a:t>
              </a:r>
              <a:endParaRPr lang="ru-RU" sz="3000" spc="30" dirty="0">
                <a:solidFill>
                  <a:srgbClr val="766F57"/>
                </a:solidFill>
                <a:latin typeface="Roboto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51135" y="1702944"/>
            <a:ext cx="9431786" cy="25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uk-UA" sz="7200" dirty="0">
                <a:solidFill>
                  <a:srgbClr val="FFFFFF"/>
                </a:solidFill>
                <a:latin typeface="Roboto"/>
              </a:rPr>
              <a:t>У</a:t>
            </a:r>
            <a:r>
              <a:rPr lang="en-US" sz="7200" dirty="0" err="1" smtClean="0">
                <a:solidFill>
                  <a:srgbClr val="FFFFFF"/>
                </a:solidFill>
                <a:latin typeface="Roboto"/>
              </a:rPr>
              <a:t>стойчивое</a:t>
            </a:r>
            <a:r>
              <a:rPr lang="en-US" sz="720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7200" dirty="0" err="1" smtClean="0">
                <a:solidFill>
                  <a:srgbClr val="FFFFFF"/>
                </a:solidFill>
                <a:latin typeface="Roboto"/>
              </a:rPr>
              <a:t>развитие</a:t>
            </a:r>
            <a:endParaRPr lang="ru-RU" sz="7200" dirty="0" smtClean="0">
              <a:solidFill>
                <a:srgbClr val="FFFFFF"/>
              </a:solidFill>
              <a:latin typeface="Roboto"/>
            </a:endParaRPr>
          </a:p>
          <a:p>
            <a:pPr algn="r">
              <a:lnSpc>
                <a:spcPts val="10080"/>
              </a:lnSpc>
            </a:pPr>
            <a:r>
              <a:rPr lang="ru-RU" sz="7200" dirty="0" smtClean="0">
                <a:solidFill>
                  <a:schemeClr val="bg1"/>
                </a:solidFill>
              </a:rPr>
              <a:t>SUSTAINABILITY</a:t>
            </a:r>
            <a:r>
              <a:rPr lang="ru-RU" sz="7200" dirty="0"/>
              <a:t> </a:t>
            </a:r>
            <a:endParaRPr lang="en-US" sz="72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406272" y="5086350"/>
            <a:ext cx="3676650" cy="251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rimo"/>
              </a:rPr>
              <a:t>#пресная вода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rimo"/>
              </a:rPr>
              <a:t>#гармония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rimo"/>
              </a:rPr>
              <a:t>#морские ресурсы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rimo"/>
              </a:rPr>
              <a:t>#осознанное потребление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rimo"/>
              </a:rPr>
              <a:t>#sustainability</a:t>
            </a:r>
          </a:p>
          <a:p>
            <a:pPr algn="r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8000"/>
          </a:blip>
          <a:srcRect t="7739" b="773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06207" cy="2382205"/>
            <a:chOff x="0" y="0"/>
            <a:chExt cx="2815440" cy="554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5440" cy="554010"/>
            </a:xfrm>
            <a:custGeom>
              <a:avLst/>
              <a:gdLst/>
              <a:ahLst/>
              <a:cxnLst/>
              <a:rect l="l" t="t" r="r" b="b"/>
              <a:pathLst>
                <a:path w="2815440" h="554010">
                  <a:moveTo>
                    <a:pt x="0" y="0"/>
                  </a:moveTo>
                  <a:lnTo>
                    <a:pt x="2815440" y="0"/>
                  </a:lnTo>
                  <a:lnTo>
                    <a:pt x="2815440" y="554010"/>
                  </a:lnTo>
                  <a:lnTo>
                    <a:pt x="0" y="554010"/>
                  </a:lnTo>
                  <a:close/>
                </a:path>
              </a:pathLst>
            </a:custGeom>
            <a:solidFill>
              <a:srgbClr val="FF6F61"/>
            </a:solidFill>
          </p:spPr>
        </p:sp>
      </p:grpSp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 t="10674"/>
          <a:stretch>
            <a:fillRect/>
          </a:stretch>
        </p:blipFill>
        <p:spPr>
          <a:xfrm>
            <a:off x="6744241" y="2859910"/>
            <a:ext cx="11543759" cy="79742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26021" y="216649"/>
            <a:ext cx="8428145" cy="3092922"/>
            <a:chOff x="0" y="-19049"/>
            <a:chExt cx="11237526" cy="4123896"/>
          </a:xfrm>
        </p:grpSpPr>
        <p:sp>
          <p:nvSpPr>
            <p:cNvPr id="6" name="TextBox 6"/>
            <p:cNvSpPr txBox="1"/>
            <p:nvPr/>
          </p:nvSpPr>
          <p:spPr>
            <a:xfrm>
              <a:off x="5" y="-19049"/>
              <a:ext cx="11237521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uk-UA" sz="6000" b="0" i="0" dirty="0" smtClean="0">
                  <a:solidFill>
                    <a:srgbClr val="F4F8F3"/>
                  </a:solidFill>
                  <a:latin typeface="Roboto"/>
                </a:rPr>
                <a:t>Ц</a:t>
              </a:r>
              <a:r>
                <a:rPr lang="en-US" sz="6000" b="0" i="0" dirty="0" err="1" smtClean="0">
                  <a:solidFill>
                    <a:srgbClr val="F4F8F3"/>
                  </a:solidFill>
                  <a:latin typeface="Roboto"/>
                </a:rPr>
                <a:t>ели</a:t>
              </a:r>
              <a:r>
                <a:rPr lang="en-US" sz="6000" b="0" i="0" dirty="0" smtClean="0">
                  <a:solidFill>
                    <a:srgbClr val="F4F8F3"/>
                  </a:solidFill>
                  <a:latin typeface="Roboto"/>
                </a:rPr>
                <a:t> </a:t>
              </a:r>
              <a:r>
                <a:rPr lang="en-US" sz="6000" b="0" i="0" dirty="0">
                  <a:solidFill>
                    <a:srgbClr val="F4F8F3"/>
                  </a:solidFill>
                  <a:latin typeface="Roboto"/>
                </a:rPr>
                <a:t>ООН </a:t>
              </a:r>
              <a:r>
                <a:rPr lang="en-US" sz="6000" b="0" i="0" dirty="0" err="1">
                  <a:solidFill>
                    <a:srgbClr val="F4F8F3"/>
                  </a:solidFill>
                  <a:latin typeface="Roboto"/>
                </a:rPr>
                <a:t>по</a:t>
              </a:r>
              <a:r>
                <a:rPr lang="en-US" sz="6000" b="0" i="0" dirty="0">
                  <a:solidFill>
                    <a:srgbClr val="F4F8F3"/>
                  </a:solidFill>
                  <a:latin typeface="Roboto"/>
                </a:rPr>
                <a:t> </a:t>
              </a:r>
              <a:r>
                <a:rPr lang="en-US" sz="6000" b="0" i="0" dirty="0" err="1">
                  <a:solidFill>
                    <a:srgbClr val="F4F8F3"/>
                  </a:solidFill>
                  <a:latin typeface="Roboto"/>
                </a:rPr>
                <a:t>устойчивому</a:t>
              </a:r>
              <a:r>
                <a:rPr lang="en-US" sz="6000" b="0" i="0" dirty="0">
                  <a:solidFill>
                    <a:srgbClr val="F4F8F3"/>
                  </a:solidFill>
                  <a:latin typeface="Roboto"/>
                </a:rPr>
                <a:t> </a:t>
              </a:r>
              <a:r>
                <a:rPr lang="en-US" sz="6000" b="0" i="0" dirty="0" err="1">
                  <a:solidFill>
                    <a:srgbClr val="F4F8F3"/>
                  </a:solidFill>
                  <a:latin typeface="Roboto"/>
                </a:rPr>
                <a:t>развитию</a:t>
              </a:r>
              <a:endParaRPr lang="en-US" sz="6000" b="0" i="0" dirty="0">
                <a:solidFill>
                  <a:srgbClr val="F4F8F3"/>
                </a:solidFill>
                <a:latin typeface="Roboto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46026"/>
              <a:ext cx="11237521" cy="858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566"/>
                </a:lnSpc>
                <a:buFont typeface="Arial"/>
                <a:buChar char="•"/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26021" y="3477917"/>
            <a:ext cx="6941579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184A45"/>
                </a:solidFill>
                <a:latin typeface="Roboto"/>
              </a:rPr>
              <a:t>6 </a:t>
            </a:r>
            <a:r>
              <a:rPr lang="en-US" sz="2400" dirty="0" smtClean="0">
                <a:solidFill>
                  <a:srgbClr val="184A45"/>
                </a:solidFill>
                <a:latin typeface="Roboto"/>
              </a:rPr>
              <a:t>  </a:t>
            </a:r>
            <a:r>
              <a:rPr lang="en-US" sz="2400" dirty="0" err="1" smtClean="0">
                <a:solidFill>
                  <a:srgbClr val="184A45"/>
                </a:solidFill>
                <a:latin typeface="Roboto"/>
              </a:rPr>
              <a:t>чистая</a:t>
            </a:r>
            <a:r>
              <a:rPr lang="en-US" sz="2400" dirty="0" smtClean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питьевая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184A45"/>
                </a:solidFill>
                <a:latin typeface="Roboto"/>
              </a:rPr>
              <a:t>вода</a:t>
            </a:r>
            <a:endParaRPr lang="en-US" sz="2400" dirty="0">
              <a:solidFill>
                <a:srgbClr val="184A45"/>
              </a:solidFill>
              <a:latin typeface="Roboto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184A45"/>
                </a:solidFill>
                <a:latin typeface="Roboto"/>
              </a:rPr>
              <a:t>12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ответственное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производство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 и </a:t>
            </a:r>
            <a:r>
              <a:rPr lang="en-US" sz="2400" dirty="0" err="1" smtClean="0">
                <a:solidFill>
                  <a:srgbClr val="184A45"/>
                </a:solidFill>
                <a:latin typeface="Roboto"/>
              </a:rPr>
              <a:t>потребление</a:t>
            </a:r>
            <a:endParaRPr lang="en-US" sz="2400" dirty="0">
              <a:solidFill>
                <a:srgbClr val="184A45"/>
              </a:solidFill>
              <a:latin typeface="Roboto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184A45"/>
                </a:solidFill>
                <a:latin typeface="Roboto"/>
              </a:rPr>
              <a:t>13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предотвращение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изменений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климата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184A45"/>
                </a:solidFill>
                <a:latin typeface="Roboto"/>
              </a:rPr>
              <a:t>14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подводная</a:t>
            </a:r>
            <a:r>
              <a:rPr lang="en-US" sz="24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184A45"/>
                </a:solidFill>
                <a:latin typeface="Roboto"/>
              </a:rPr>
              <a:t>жизнь</a:t>
            </a:r>
            <a:endParaRPr lang="en-US" sz="2400" dirty="0">
              <a:solidFill>
                <a:srgbClr val="184A45"/>
              </a:solidFill>
              <a:latin typeface="Roboto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184A45"/>
                </a:solidFill>
                <a:latin typeface="Roboto"/>
              </a:rPr>
              <a:t>15 </a:t>
            </a:r>
            <a:r>
              <a:rPr lang="ru-RU" sz="2400" dirty="0" smtClean="0">
                <a:solidFill>
                  <a:srgbClr val="184A45"/>
                </a:solidFill>
                <a:latin typeface="Roboto"/>
              </a:rPr>
              <a:t>сохранение  экосистем и </a:t>
            </a:r>
            <a:r>
              <a:rPr lang="en-US" sz="2400" dirty="0" err="1" smtClean="0">
                <a:solidFill>
                  <a:srgbClr val="184A45"/>
                </a:solidFill>
                <a:latin typeface="Roboto"/>
              </a:rPr>
              <a:t>жизн</a:t>
            </a:r>
            <a:r>
              <a:rPr lang="ru-RU" sz="2400" dirty="0" smtClean="0">
                <a:solidFill>
                  <a:srgbClr val="184A45"/>
                </a:solidFill>
                <a:latin typeface="Roboto"/>
              </a:rPr>
              <a:t>и </a:t>
            </a:r>
            <a:r>
              <a:rPr lang="en-US" sz="2400" dirty="0" err="1" smtClean="0">
                <a:solidFill>
                  <a:srgbClr val="184A45"/>
                </a:solidFill>
                <a:latin typeface="Roboto"/>
              </a:rPr>
              <a:t>на</a:t>
            </a:r>
            <a:r>
              <a:rPr lang="en-US" sz="2400" dirty="0" smtClean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184A45"/>
                </a:solidFill>
                <a:latin typeface="Roboto"/>
              </a:rPr>
              <a:t>суше</a:t>
            </a:r>
            <a:endParaRPr lang="en-US" sz="2400" dirty="0">
              <a:solidFill>
                <a:srgbClr val="184A45"/>
              </a:solidFill>
              <a:latin typeface="Roboto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184A45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021" y="9105900"/>
            <a:ext cx="660082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Смотреть</a:t>
            </a:r>
            <a:r>
              <a:rPr lang="en-US" sz="2400" dirty="0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полную</a:t>
            </a:r>
            <a:r>
              <a:rPr lang="en-US" sz="2400" dirty="0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версию</a:t>
            </a:r>
            <a:r>
              <a:rPr lang="en-US" sz="2400" dirty="0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сайте</a:t>
            </a:r>
            <a:r>
              <a:rPr lang="en-US" sz="2400" dirty="0">
                <a:solidFill>
                  <a:srgbClr val="000000"/>
                </a:solidFill>
                <a:latin typeface="Arimo"/>
                <a:hlinkClick r:id="rId6" tooltip="https://www.un.org/sustainabledevelopment/"/>
              </a:rPr>
              <a:t> ООН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4014" t="12989" r="1184" b="159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987" y="-5676"/>
            <a:ext cx="12450705" cy="2043687"/>
          </a:xfrm>
          <a:prstGeom prst="rect">
            <a:avLst/>
          </a:prstGeom>
          <a:solidFill>
            <a:srgbClr val="FA7268"/>
          </a:solidFill>
        </p:spPr>
      </p:sp>
      <p:sp>
        <p:nvSpPr>
          <p:cNvPr id="3" name="TextBox 3"/>
          <p:cNvSpPr txBox="1"/>
          <p:nvPr/>
        </p:nvSpPr>
        <p:spPr>
          <a:xfrm>
            <a:off x="465712" y="574706"/>
            <a:ext cx="9679457" cy="932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6000" spc="240" dirty="0">
                <a:solidFill>
                  <a:srgbClr val="F4F8F3"/>
                </a:solidFill>
                <a:latin typeface="Roboto"/>
              </a:rPr>
              <a:t>И</a:t>
            </a:r>
            <a:r>
              <a:rPr lang="en-US" sz="6000" b="0" i="0" spc="240" dirty="0" err="1" smtClean="0">
                <a:solidFill>
                  <a:srgbClr val="F4F8F3"/>
                </a:solidFill>
                <a:latin typeface="Roboto"/>
              </a:rPr>
              <a:t>зменение</a:t>
            </a:r>
            <a:r>
              <a:rPr lang="en-US" sz="6000" b="0" i="0" spc="240" dirty="0" smtClean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климата</a:t>
            </a:r>
            <a:endParaRPr lang="en-US" sz="6000" b="0" i="0" spc="240" dirty="0">
              <a:solidFill>
                <a:srgbClr val="F4F8F3"/>
              </a:solidFill>
              <a:latin typeface="Robot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57007" y="4981575"/>
            <a:ext cx="2023628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184A45"/>
                </a:solidFill>
                <a:latin typeface="Roboto"/>
              </a:rPr>
              <a:t>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710" y="6553214"/>
            <a:ext cx="4121062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Такой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процент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пресной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воды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от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общего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количества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воды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З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емле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14493" y="6553213"/>
            <a:ext cx="5169973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2400" dirty="0">
                <a:solidFill>
                  <a:srgbClr val="000000"/>
                </a:solidFill>
                <a:latin typeface="Roboto"/>
              </a:rPr>
              <a:t>К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этому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году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более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половины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3359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жителей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планеты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Скорее всего будут 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испытывать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дефицит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пресной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вод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ы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49351" y="2882518"/>
            <a:ext cx="1862090" cy="3235840"/>
            <a:chOff x="0" y="0"/>
            <a:chExt cx="1995170" cy="3467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95170" cy="3467100"/>
            </a:xfrm>
            <a:custGeom>
              <a:avLst/>
              <a:gdLst/>
              <a:ahLst/>
              <a:cxnLst/>
              <a:rect l="l" t="t" r="r" b="b"/>
              <a:pathLst>
                <a:path w="1995170" h="3467100">
                  <a:moveTo>
                    <a:pt x="1851660" y="1901190"/>
                  </a:moveTo>
                  <a:cubicBezTo>
                    <a:pt x="1805940" y="1827530"/>
                    <a:pt x="1750060" y="1762760"/>
                    <a:pt x="1685290" y="1711960"/>
                  </a:cubicBezTo>
                  <a:cubicBezTo>
                    <a:pt x="1667510" y="1697990"/>
                    <a:pt x="1649730" y="1685290"/>
                    <a:pt x="1631950" y="1672590"/>
                  </a:cubicBezTo>
                  <a:cubicBezTo>
                    <a:pt x="1644650" y="1662430"/>
                    <a:pt x="1657350" y="1652270"/>
                    <a:pt x="1668780" y="1640840"/>
                  </a:cubicBezTo>
                  <a:cubicBezTo>
                    <a:pt x="1724660" y="1591310"/>
                    <a:pt x="1774190" y="1532890"/>
                    <a:pt x="1813560" y="1466850"/>
                  </a:cubicBezTo>
                  <a:cubicBezTo>
                    <a:pt x="1852930" y="1402080"/>
                    <a:pt x="1884680" y="1328420"/>
                    <a:pt x="1907540" y="1245870"/>
                  </a:cubicBezTo>
                  <a:cubicBezTo>
                    <a:pt x="1930400" y="1164590"/>
                    <a:pt x="1941830" y="1071880"/>
                    <a:pt x="1941830" y="970280"/>
                  </a:cubicBezTo>
                  <a:cubicBezTo>
                    <a:pt x="1941830" y="817880"/>
                    <a:pt x="1918970" y="680720"/>
                    <a:pt x="1874520" y="561340"/>
                  </a:cubicBezTo>
                  <a:cubicBezTo>
                    <a:pt x="1828800" y="439420"/>
                    <a:pt x="1762760" y="336550"/>
                    <a:pt x="1677670" y="252730"/>
                  </a:cubicBezTo>
                  <a:cubicBezTo>
                    <a:pt x="1592580" y="168910"/>
                    <a:pt x="1490980" y="105410"/>
                    <a:pt x="1374140" y="62230"/>
                  </a:cubicBezTo>
                  <a:cubicBezTo>
                    <a:pt x="1259840" y="20320"/>
                    <a:pt x="1132840" y="0"/>
                    <a:pt x="994410" y="0"/>
                  </a:cubicBezTo>
                  <a:cubicBezTo>
                    <a:pt x="862330" y="0"/>
                    <a:pt x="735330" y="22860"/>
                    <a:pt x="621030" y="68580"/>
                  </a:cubicBezTo>
                  <a:cubicBezTo>
                    <a:pt x="504190" y="115570"/>
                    <a:pt x="403860" y="181610"/>
                    <a:pt x="320040" y="267970"/>
                  </a:cubicBezTo>
                  <a:cubicBezTo>
                    <a:pt x="234950" y="353060"/>
                    <a:pt x="170180" y="457200"/>
                    <a:pt x="123190" y="576580"/>
                  </a:cubicBezTo>
                  <a:cubicBezTo>
                    <a:pt x="77470" y="694690"/>
                    <a:pt x="54610" y="826770"/>
                    <a:pt x="54610" y="971550"/>
                  </a:cubicBezTo>
                  <a:lnTo>
                    <a:pt x="54610" y="1206500"/>
                  </a:lnTo>
                  <a:lnTo>
                    <a:pt x="825500" y="1206500"/>
                  </a:lnTo>
                  <a:lnTo>
                    <a:pt x="825500" y="1010920"/>
                  </a:lnTo>
                  <a:cubicBezTo>
                    <a:pt x="825500" y="854710"/>
                    <a:pt x="855980" y="778510"/>
                    <a:pt x="881380" y="740410"/>
                  </a:cubicBezTo>
                  <a:cubicBezTo>
                    <a:pt x="910590" y="697230"/>
                    <a:pt x="946150" y="678180"/>
                    <a:pt x="1002030" y="678180"/>
                  </a:cubicBezTo>
                  <a:cubicBezTo>
                    <a:pt x="1054100" y="678180"/>
                    <a:pt x="1090930" y="695960"/>
                    <a:pt x="1120140" y="735330"/>
                  </a:cubicBezTo>
                  <a:cubicBezTo>
                    <a:pt x="1144270" y="768350"/>
                    <a:pt x="1173480" y="839470"/>
                    <a:pt x="1173480" y="993140"/>
                  </a:cubicBezTo>
                  <a:cubicBezTo>
                    <a:pt x="1173480" y="1064260"/>
                    <a:pt x="1167130" y="1126490"/>
                    <a:pt x="1153160" y="1178560"/>
                  </a:cubicBezTo>
                  <a:cubicBezTo>
                    <a:pt x="1140460" y="1228090"/>
                    <a:pt x="1123950" y="1267460"/>
                    <a:pt x="1103630" y="1297940"/>
                  </a:cubicBezTo>
                  <a:cubicBezTo>
                    <a:pt x="1087120" y="1323340"/>
                    <a:pt x="1068070" y="1342390"/>
                    <a:pt x="1046480" y="1353820"/>
                  </a:cubicBezTo>
                  <a:cubicBezTo>
                    <a:pt x="1026160" y="1365250"/>
                    <a:pt x="1004570" y="1370330"/>
                    <a:pt x="980440" y="1370330"/>
                  </a:cubicBezTo>
                  <a:lnTo>
                    <a:pt x="715010" y="1370330"/>
                  </a:lnTo>
                  <a:lnTo>
                    <a:pt x="715010" y="2048510"/>
                  </a:lnTo>
                  <a:lnTo>
                    <a:pt x="970280" y="2048510"/>
                  </a:lnTo>
                  <a:cubicBezTo>
                    <a:pt x="1005840" y="2048510"/>
                    <a:pt x="1040130" y="2053590"/>
                    <a:pt x="1071880" y="2065020"/>
                  </a:cubicBezTo>
                  <a:cubicBezTo>
                    <a:pt x="1098550" y="2073910"/>
                    <a:pt x="1122680" y="2090420"/>
                    <a:pt x="1144270" y="2113280"/>
                  </a:cubicBezTo>
                  <a:cubicBezTo>
                    <a:pt x="1167130" y="2137410"/>
                    <a:pt x="1186180" y="2174240"/>
                    <a:pt x="1200150" y="2222500"/>
                  </a:cubicBezTo>
                  <a:cubicBezTo>
                    <a:pt x="1216660" y="2275840"/>
                    <a:pt x="1224280" y="2346960"/>
                    <a:pt x="1224280" y="2434590"/>
                  </a:cubicBezTo>
                  <a:cubicBezTo>
                    <a:pt x="1224280" y="2564130"/>
                    <a:pt x="1201420" y="2661920"/>
                    <a:pt x="1156970" y="2716530"/>
                  </a:cubicBezTo>
                  <a:cubicBezTo>
                    <a:pt x="1117600" y="2766060"/>
                    <a:pt x="1066800" y="2788920"/>
                    <a:pt x="1000760" y="2788920"/>
                  </a:cubicBezTo>
                  <a:cubicBezTo>
                    <a:pt x="900430" y="2788920"/>
                    <a:pt x="858520" y="2745740"/>
                    <a:pt x="835660" y="2713990"/>
                  </a:cubicBezTo>
                  <a:cubicBezTo>
                    <a:pt x="792480" y="2651760"/>
                    <a:pt x="770890" y="2556510"/>
                    <a:pt x="770890" y="2430780"/>
                  </a:cubicBezTo>
                  <a:lnTo>
                    <a:pt x="770890" y="2226310"/>
                  </a:lnTo>
                  <a:lnTo>
                    <a:pt x="0" y="2226310"/>
                  </a:lnTo>
                  <a:lnTo>
                    <a:pt x="0" y="2416810"/>
                  </a:lnTo>
                  <a:cubicBezTo>
                    <a:pt x="0" y="2571750"/>
                    <a:pt x="21590" y="2713990"/>
                    <a:pt x="66040" y="2840990"/>
                  </a:cubicBezTo>
                  <a:cubicBezTo>
                    <a:pt x="110490" y="2970530"/>
                    <a:pt x="176530" y="3083560"/>
                    <a:pt x="262890" y="3176270"/>
                  </a:cubicBezTo>
                  <a:cubicBezTo>
                    <a:pt x="349250" y="3270250"/>
                    <a:pt x="457200" y="3342640"/>
                    <a:pt x="584200" y="3393440"/>
                  </a:cubicBezTo>
                  <a:cubicBezTo>
                    <a:pt x="707390" y="3441700"/>
                    <a:pt x="850900" y="3467100"/>
                    <a:pt x="1009650" y="3467100"/>
                  </a:cubicBezTo>
                  <a:cubicBezTo>
                    <a:pt x="1150620" y="3467100"/>
                    <a:pt x="1282700" y="3444240"/>
                    <a:pt x="1402080" y="3398520"/>
                  </a:cubicBezTo>
                  <a:cubicBezTo>
                    <a:pt x="1524000" y="3352800"/>
                    <a:pt x="1629410" y="3284220"/>
                    <a:pt x="1717040" y="3196590"/>
                  </a:cubicBezTo>
                  <a:cubicBezTo>
                    <a:pt x="1804670" y="3108960"/>
                    <a:pt x="1873250" y="3001010"/>
                    <a:pt x="1922780" y="2876550"/>
                  </a:cubicBezTo>
                  <a:cubicBezTo>
                    <a:pt x="1971040" y="2753360"/>
                    <a:pt x="1995170" y="2613660"/>
                    <a:pt x="1995170" y="2461260"/>
                  </a:cubicBezTo>
                  <a:cubicBezTo>
                    <a:pt x="1995170" y="2348230"/>
                    <a:pt x="1982470" y="2244090"/>
                    <a:pt x="1958340" y="2151380"/>
                  </a:cubicBezTo>
                  <a:cubicBezTo>
                    <a:pt x="1932940" y="2058670"/>
                    <a:pt x="1897380" y="1973580"/>
                    <a:pt x="1851660" y="1901190"/>
                  </a:cubicBezTo>
                  <a:close/>
                </a:path>
              </a:pathLst>
            </a:custGeom>
            <a:blipFill>
              <a:blip r:embed="rId4"/>
              <a:stretch>
                <a:fillRect l="-80657" r="-8065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461882" y="4145088"/>
            <a:ext cx="3851860" cy="225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99"/>
              </a:lnSpc>
            </a:pPr>
            <a:r>
              <a:rPr lang="en-US" sz="13142" b="1" dirty="0">
                <a:solidFill>
                  <a:srgbClr val="184A45"/>
                </a:solidFill>
                <a:latin typeface="Roboto"/>
              </a:rPr>
              <a:t>2025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69871" y="11028095"/>
            <a:ext cx="5962625" cy="149065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433718" y="6553213"/>
            <a:ext cx="529078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uk-UA" sz="2400" dirty="0" err="1" smtClean="0">
                <a:solidFill>
                  <a:srgbClr val="000000"/>
                </a:solidFill>
                <a:latin typeface="Roboto"/>
              </a:rPr>
              <a:t>Планирует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 н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а 60% </a:t>
            </a:r>
            <a:r>
              <a:rPr lang="uk-UA" sz="2400" dirty="0" err="1" smtClean="0">
                <a:solidFill>
                  <a:srgbClr val="000000"/>
                </a:solidFill>
                <a:latin typeface="Roboto"/>
              </a:rPr>
              <a:t>сократить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использование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воды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в 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своем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"/>
              </a:rPr>
              <a:t>производстве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33718" y="4824126"/>
            <a:ext cx="5290788" cy="13226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450705" cy="2043687"/>
          </a:xfrm>
          <a:prstGeom prst="rect">
            <a:avLst/>
          </a:prstGeom>
          <a:solidFill>
            <a:srgbClr val="FA7268"/>
          </a:solidFill>
        </p:spPr>
      </p:sp>
      <p:sp>
        <p:nvSpPr>
          <p:cNvPr id="3" name="TextBox 3"/>
          <p:cNvSpPr txBox="1"/>
          <p:nvPr/>
        </p:nvSpPr>
        <p:spPr>
          <a:xfrm>
            <a:off x="465712" y="95786"/>
            <a:ext cx="12321613" cy="184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uk-UA" sz="6000" spc="240" dirty="0">
                <a:solidFill>
                  <a:srgbClr val="F4F8F3"/>
                </a:solidFill>
                <a:latin typeface="Roboto"/>
              </a:rPr>
              <a:t>Д</a:t>
            </a:r>
            <a:r>
              <a:rPr lang="en-US" sz="6000" b="0" i="0" spc="240" dirty="0" err="1" smtClean="0">
                <a:solidFill>
                  <a:srgbClr val="F4F8F3"/>
                </a:solidFill>
                <a:latin typeface="Roboto"/>
              </a:rPr>
              <a:t>ефицит</a:t>
            </a:r>
            <a:r>
              <a:rPr lang="en-US" sz="6000" b="0" i="0" spc="240" dirty="0" smtClean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пресной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воды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для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косметической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отрасли</a:t>
            </a:r>
            <a:endParaRPr lang="en-US" sz="6000" b="0" i="0" spc="240" dirty="0">
              <a:solidFill>
                <a:srgbClr val="F4F8F3"/>
              </a:solidFill>
              <a:latin typeface="Roboto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753600" y="5066691"/>
            <a:ext cx="4439646" cy="443962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6335" r="-26335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673295" y="551308"/>
            <a:ext cx="4816614" cy="4079955"/>
            <a:chOff x="0" y="0"/>
            <a:chExt cx="2374900" cy="20116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4"/>
              <a:stretch>
                <a:fillRect l="-33" t="-9175" r="50" b="-886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465712" y="2489417"/>
            <a:ext cx="10583288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06"/>
              </a:lnSpc>
            </a:pPr>
            <a:r>
              <a:rPr lang="en-US" sz="4486" b="0" spc="314" dirty="0" err="1">
                <a:solidFill>
                  <a:srgbClr val="184A45"/>
                </a:solidFill>
                <a:latin typeface="Roboto" panose="020B0604020202020204" charset="0"/>
                <a:ea typeface="Roboto" panose="020B0604020202020204" charset="0"/>
              </a:rPr>
              <a:t>Безводные</a:t>
            </a:r>
            <a:r>
              <a:rPr lang="en-US" sz="4486" b="0" spc="314" dirty="0">
                <a:solidFill>
                  <a:srgbClr val="184A45"/>
                </a:solidFill>
                <a:latin typeface="Roboto" panose="020B0604020202020204" charset="0"/>
                <a:ea typeface="Roboto" panose="020B0604020202020204" charset="0"/>
              </a:rPr>
              <a:t> и </a:t>
            </a:r>
            <a:r>
              <a:rPr lang="en-US" sz="4486" b="0" spc="314" dirty="0" err="1">
                <a:solidFill>
                  <a:srgbClr val="184A45"/>
                </a:solidFill>
                <a:latin typeface="Roboto" panose="020B0604020202020204" charset="0"/>
                <a:ea typeface="Roboto" panose="020B0604020202020204" charset="0"/>
              </a:rPr>
              <a:t>твердые</a:t>
            </a:r>
            <a:r>
              <a:rPr lang="en-US" sz="4486" b="0" spc="314" dirty="0">
                <a:solidFill>
                  <a:srgbClr val="184A45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4486" b="0" spc="314" dirty="0" err="1">
                <a:solidFill>
                  <a:srgbClr val="184A45"/>
                </a:solidFill>
                <a:latin typeface="Roboto" panose="020B0604020202020204" charset="0"/>
                <a:ea typeface="Roboto" panose="020B0604020202020204" charset="0"/>
              </a:rPr>
              <a:t>рецептуры</a:t>
            </a:r>
            <a:endParaRPr lang="en-US" sz="4486" b="0" spc="314" dirty="0">
              <a:solidFill>
                <a:srgbClr val="184A45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3122" y="3361685"/>
            <a:ext cx="8783175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60" lvl="1">
              <a:lnSpc>
                <a:spcPts val="6559"/>
              </a:lnSpc>
            </a:pPr>
            <a:r>
              <a:rPr lang="en-US" sz="3200" dirty="0" err="1" smtClean="0">
                <a:solidFill>
                  <a:srgbClr val="4A4843"/>
                </a:solidFill>
                <a:latin typeface="Roboto"/>
              </a:rPr>
              <a:t>Масла</a:t>
            </a:r>
            <a:endParaRPr lang="en-US" sz="3200" dirty="0">
              <a:solidFill>
                <a:srgbClr val="4A4843"/>
              </a:solidFill>
              <a:latin typeface="Roboto"/>
            </a:endParaRPr>
          </a:p>
          <a:p>
            <a:pPr marL="264160" lvl="1">
              <a:lnSpc>
                <a:spcPts val="6559"/>
              </a:lnSpc>
            </a:pPr>
            <a:r>
              <a:rPr lang="en-US" sz="3200" dirty="0" err="1">
                <a:solidFill>
                  <a:srgbClr val="4A4843"/>
                </a:solidFill>
                <a:latin typeface="Roboto"/>
              </a:rPr>
              <a:t>Твердые</a:t>
            </a:r>
            <a:r>
              <a:rPr lang="en-US" sz="3200" dirty="0">
                <a:solidFill>
                  <a:srgbClr val="4A4843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4A4843"/>
                </a:solidFill>
                <a:latin typeface="Roboto"/>
              </a:rPr>
              <a:t>шампуни</a:t>
            </a:r>
            <a:r>
              <a:rPr lang="en-US" sz="3200" dirty="0">
                <a:solidFill>
                  <a:srgbClr val="4A4843"/>
                </a:solidFill>
                <a:latin typeface="Roboto"/>
              </a:rPr>
              <a:t>, скрабы и </a:t>
            </a:r>
            <a:r>
              <a:rPr lang="en-US" sz="3200" dirty="0" err="1">
                <a:solidFill>
                  <a:srgbClr val="4A4843"/>
                </a:solidFill>
                <a:latin typeface="Roboto"/>
              </a:rPr>
              <a:t>зубные</a:t>
            </a:r>
            <a:r>
              <a:rPr lang="en-US" sz="3200" dirty="0">
                <a:solidFill>
                  <a:srgbClr val="4A4843"/>
                </a:solidFill>
                <a:latin typeface="Roboto"/>
              </a:rPr>
              <a:t> </a:t>
            </a:r>
            <a:r>
              <a:rPr lang="en-US" sz="3200" dirty="0" err="1" smtClean="0">
                <a:solidFill>
                  <a:srgbClr val="4A4843"/>
                </a:solidFill>
                <a:latin typeface="Roboto"/>
              </a:rPr>
              <a:t>пасты</a:t>
            </a:r>
            <a:endParaRPr lang="en-US" sz="3200" dirty="0">
              <a:solidFill>
                <a:srgbClr val="4A4843"/>
              </a:solidFill>
              <a:latin typeface="Roboto"/>
            </a:endParaRPr>
          </a:p>
          <a:p>
            <a:pPr marL="264160" lvl="1">
              <a:lnSpc>
                <a:spcPts val="6559"/>
              </a:lnSpc>
            </a:pPr>
            <a:r>
              <a:rPr lang="en-US" sz="3200" dirty="0" err="1">
                <a:solidFill>
                  <a:srgbClr val="4A4843"/>
                </a:solidFill>
                <a:latin typeface="Roboto"/>
              </a:rPr>
              <a:t>Порошковые</a:t>
            </a:r>
            <a:r>
              <a:rPr lang="en-US" sz="3200" dirty="0">
                <a:solidFill>
                  <a:srgbClr val="4A4843"/>
                </a:solidFill>
                <a:latin typeface="Roboto"/>
              </a:rPr>
              <a:t> </a:t>
            </a:r>
            <a:r>
              <a:rPr lang="en-US" sz="3200" dirty="0" err="1" smtClean="0">
                <a:solidFill>
                  <a:srgbClr val="4A4843"/>
                </a:solidFill>
                <a:latin typeface="Roboto"/>
              </a:rPr>
              <a:t>продукты</a:t>
            </a:r>
            <a:endParaRPr lang="uk-UA" sz="3200" dirty="0" smtClean="0">
              <a:solidFill>
                <a:srgbClr val="4A4843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856"/>
            <a:ext cx="12450705" cy="2043687"/>
          </a:xfrm>
          <a:prstGeom prst="rect">
            <a:avLst/>
          </a:prstGeom>
          <a:solidFill>
            <a:srgbClr val="FA7268"/>
          </a:solidFill>
        </p:spPr>
      </p:sp>
      <p:sp>
        <p:nvSpPr>
          <p:cNvPr id="3" name="TextBox 3"/>
          <p:cNvSpPr txBox="1"/>
          <p:nvPr/>
        </p:nvSpPr>
        <p:spPr>
          <a:xfrm>
            <a:off x="465712" y="238365"/>
            <a:ext cx="12321613" cy="184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6000" spc="240" dirty="0">
                <a:solidFill>
                  <a:srgbClr val="F4F8F3"/>
                </a:solidFill>
                <a:latin typeface="Roboto"/>
              </a:rPr>
              <a:t>Д</a:t>
            </a:r>
            <a:r>
              <a:rPr lang="en-US" sz="6000" b="0" i="0" spc="240" dirty="0" err="1" smtClean="0">
                <a:solidFill>
                  <a:srgbClr val="F4F8F3"/>
                </a:solidFill>
                <a:latin typeface="Roboto"/>
              </a:rPr>
              <a:t>ефицит</a:t>
            </a:r>
            <a:r>
              <a:rPr lang="en-US" sz="6000" b="0" i="0" spc="240" dirty="0" smtClean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пресной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воды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для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косметической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отрасли</a:t>
            </a:r>
            <a:endParaRPr lang="en-US" sz="6000" b="0" i="0" spc="240" dirty="0">
              <a:solidFill>
                <a:srgbClr val="F4F8F3"/>
              </a:solidFill>
              <a:latin typeface="Robot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5712" y="2659448"/>
            <a:ext cx="10610892" cy="2170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95"/>
              </a:lnSpc>
            </a:pPr>
            <a:r>
              <a:rPr lang="en-US" sz="4200" dirty="0" err="1">
                <a:solidFill>
                  <a:srgbClr val="184A45"/>
                </a:solidFill>
                <a:latin typeface="Roboto"/>
              </a:rPr>
              <a:t>Продукты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способные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сократить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время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принятия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душа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или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же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обеспечить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чувство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свежести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без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4200" dirty="0" err="1">
                <a:solidFill>
                  <a:srgbClr val="184A45"/>
                </a:solidFill>
                <a:latin typeface="Roboto"/>
              </a:rPr>
              <a:t>душа</a:t>
            </a:r>
            <a:r>
              <a:rPr lang="en-US" sz="4200" dirty="0">
                <a:solidFill>
                  <a:srgbClr val="184A45"/>
                </a:solidFill>
                <a:latin typeface="Roboto"/>
              </a:rPr>
              <a:t>.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020800" y="311284"/>
            <a:ext cx="2530527" cy="4397415"/>
            <a:chOff x="0" y="0"/>
            <a:chExt cx="1995170" cy="346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5170" cy="3467100"/>
            </a:xfrm>
            <a:custGeom>
              <a:avLst/>
              <a:gdLst/>
              <a:ahLst/>
              <a:cxnLst/>
              <a:rect l="l" t="t" r="r" b="b"/>
              <a:pathLst>
                <a:path w="1995170" h="3467100">
                  <a:moveTo>
                    <a:pt x="1851660" y="1901190"/>
                  </a:moveTo>
                  <a:cubicBezTo>
                    <a:pt x="1805940" y="1827530"/>
                    <a:pt x="1750060" y="1762760"/>
                    <a:pt x="1685290" y="1711960"/>
                  </a:cubicBezTo>
                  <a:cubicBezTo>
                    <a:pt x="1667510" y="1697990"/>
                    <a:pt x="1649730" y="1685290"/>
                    <a:pt x="1631950" y="1672590"/>
                  </a:cubicBezTo>
                  <a:cubicBezTo>
                    <a:pt x="1644650" y="1662430"/>
                    <a:pt x="1657350" y="1652270"/>
                    <a:pt x="1668780" y="1640840"/>
                  </a:cubicBezTo>
                  <a:cubicBezTo>
                    <a:pt x="1724660" y="1591310"/>
                    <a:pt x="1774190" y="1532890"/>
                    <a:pt x="1813560" y="1466850"/>
                  </a:cubicBezTo>
                  <a:cubicBezTo>
                    <a:pt x="1852930" y="1402080"/>
                    <a:pt x="1884680" y="1328420"/>
                    <a:pt x="1907540" y="1245870"/>
                  </a:cubicBezTo>
                  <a:cubicBezTo>
                    <a:pt x="1930400" y="1164590"/>
                    <a:pt x="1941830" y="1071880"/>
                    <a:pt x="1941830" y="970280"/>
                  </a:cubicBezTo>
                  <a:cubicBezTo>
                    <a:pt x="1941830" y="817880"/>
                    <a:pt x="1918970" y="680720"/>
                    <a:pt x="1874520" y="561340"/>
                  </a:cubicBezTo>
                  <a:cubicBezTo>
                    <a:pt x="1828800" y="439420"/>
                    <a:pt x="1762760" y="336550"/>
                    <a:pt x="1677670" y="252730"/>
                  </a:cubicBezTo>
                  <a:cubicBezTo>
                    <a:pt x="1592580" y="168910"/>
                    <a:pt x="1490980" y="105410"/>
                    <a:pt x="1374140" y="62230"/>
                  </a:cubicBezTo>
                  <a:cubicBezTo>
                    <a:pt x="1259840" y="20320"/>
                    <a:pt x="1132840" y="0"/>
                    <a:pt x="994410" y="0"/>
                  </a:cubicBezTo>
                  <a:cubicBezTo>
                    <a:pt x="862330" y="0"/>
                    <a:pt x="735330" y="22860"/>
                    <a:pt x="621030" y="68580"/>
                  </a:cubicBezTo>
                  <a:cubicBezTo>
                    <a:pt x="504190" y="115570"/>
                    <a:pt x="403860" y="181610"/>
                    <a:pt x="320040" y="267970"/>
                  </a:cubicBezTo>
                  <a:cubicBezTo>
                    <a:pt x="234950" y="353060"/>
                    <a:pt x="170180" y="457200"/>
                    <a:pt x="123190" y="576580"/>
                  </a:cubicBezTo>
                  <a:cubicBezTo>
                    <a:pt x="77470" y="694690"/>
                    <a:pt x="54610" y="826770"/>
                    <a:pt x="54610" y="971550"/>
                  </a:cubicBezTo>
                  <a:lnTo>
                    <a:pt x="54610" y="1206500"/>
                  </a:lnTo>
                  <a:lnTo>
                    <a:pt x="825500" y="1206500"/>
                  </a:lnTo>
                  <a:lnTo>
                    <a:pt x="825500" y="1010920"/>
                  </a:lnTo>
                  <a:cubicBezTo>
                    <a:pt x="825500" y="854710"/>
                    <a:pt x="855980" y="778510"/>
                    <a:pt x="881380" y="740410"/>
                  </a:cubicBezTo>
                  <a:cubicBezTo>
                    <a:pt x="910590" y="697230"/>
                    <a:pt x="946150" y="678180"/>
                    <a:pt x="1002030" y="678180"/>
                  </a:cubicBezTo>
                  <a:cubicBezTo>
                    <a:pt x="1054100" y="678180"/>
                    <a:pt x="1090930" y="695960"/>
                    <a:pt x="1120140" y="735330"/>
                  </a:cubicBezTo>
                  <a:cubicBezTo>
                    <a:pt x="1144270" y="768350"/>
                    <a:pt x="1173480" y="839470"/>
                    <a:pt x="1173480" y="993140"/>
                  </a:cubicBezTo>
                  <a:cubicBezTo>
                    <a:pt x="1173480" y="1064260"/>
                    <a:pt x="1167130" y="1126490"/>
                    <a:pt x="1153160" y="1178560"/>
                  </a:cubicBezTo>
                  <a:cubicBezTo>
                    <a:pt x="1140460" y="1228090"/>
                    <a:pt x="1123950" y="1267460"/>
                    <a:pt x="1103630" y="1297940"/>
                  </a:cubicBezTo>
                  <a:cubicBezTo>
                    <a:pt x="1087120" y="1323340"/>
                    <a:pt x="1068070" y="1342390"/>
                    <a:pt x="1046480" y="1353820"/>
                  </a:cubicBezTo>
                  <a:cubicBezTo>
                    <a:pt x="1026160" y="1365250"/>
                    <a:pt x="1004570" y="1370330"/>
                    <a:pt x="980440" y="1370330"/>
                  </a:cubicBezTo>
                  <a:lnTo>
                    <a:pt x="715010" y="1370330"/>
                  </a:lnTo>
                  <a:lnTo>
                    <a:pt x="715010" y="2048510"/>
                  </a:lnTo>
                  <a:lnTo>
                    <a:pt x="970280" y="2048510"/>
                  </a:lnTo>
                  <a:cubicBezTo>
                    <a:pt x="1005840" y="2048510"/>
                    <a:pt x="1040130" y="2053590"/>
                    <a:pt x="1071880" y="2065020"/>
                  </a:cubicBezTo>
                  <a:cubicBezTo>
                    <a:pt x="1098550" y="2073910"/>
                    <a:pt x="1122680" y="2090420"/>
                    <a:pt x="1144270" y="2113280"/>
                  </a:cubicBezTo>
                  <a:cubicBezTo>
                    <a:pt x="1167130" y="2137410"/>
                    <a:pt x="1186180" y="2174240"/>
                    <a:pt x="1200150" y="2222500"/>
                  </a:cubicBezTo>
                  <a:cubicBezTo>
                    <a:pt x="1216660" y="2275840"/>
                    <a:pt x="1224280" y="2346960"/>
                    <a:pt x="1224280" y="2434590"/>
                  </a:cubicBezTo>
                  <a:cubicBezTo>
                    <a:pt x="1224280" y="2564130"/>
                    <a:pt x="1201420" y="2661920"/>
                    <a:pt x="1156970" y="2716530"/>
                  </a:cubicBezTo>
                  <a:cubicBezTo>
                    <a:pt x="1117600" y="2766060"/>
                    <a:pt x="1066800" y="2788920"/>
                    <a:pt x="1000760" y="2788920"/>
                  </a:cubicBezTo>
                  <a:cubicBezTo>
                    <a:pt x="900430" y="2788920"/>
                    <a:pt x="858520" y="2745740"/>
                    <a:pt x="835660" y="2713990"/>
                  </a:cubicBezTo>
                  <a:cubicBezTo>
                    <a:pt x="792480" y="2651760"/>
                    <a:pt x="770890" y="2556510"/>
                    <a:pt x="770890" y="2430780"/>
                  </a:cubicBezTo>
                  <a:lnTo>
                    <a:pt x="770890" y="2226310"/>
                  </a:lnTo>
                  <a:lnTo>
                    <a:pt x="0" y="2226310"/>
                  </a:lnTo>
                  <a:lnTo>
                    <a:pt x="0" y="2416810"/>
                  </a:lnTo>
                  <a:cubicBezTo>
                    <a:pt x="0" y="2571750"/>
                    <a:pt x="21590" y="2713990"/>
                    <a:pt x="66040" y="2840990"/>
                  </a:cubicBezTo>
                  <a:cubicBezTo>
                    <a:pt x="110490" y="2970530"/>
                    <a:pt x="176530" y="3083560"/>
                    <a:pt x="262890" y="3176270"/>
                  </a:cubicBezTo>
                  <a:cubicBezTo>
                    <a:pt x="349250" y="3270250"/>
                    <a:pt x="457200" y="3342640"/>
                    <a:pt x="584200" y="3393440"/>
                  </a:cubicBezTo>
                  <a:cubicBezTo>
                    <a:pt x="707390" y="3441700"/>
                    <a:pt x="850900" y="3467100"/>
                    <a:pt x="1009650" y="3467100"/>
                  </a:cubicBezTo>
                  <a:cubicBezTo>
                    <a:pt x="1150620" y="3467100"/>
                    <a:pt x="1282700" y="3444240"/>
                    <a:pt x="1402080" y="3398520"/>
                  </a:cubicBezTo>
                  <a:cubicBezTo>
                    <a:pt x="1524000" y="3352800"/>
                    <a:pt x="1629410" y="3284220"/>
                    <a:pt x="1717040" y="3196590"/>
                  </a:cubicBezTo>
                  <a:cubicBezTo>
                    <a:pt x="1804670" y="3108960"/>
                    <a:pt x="1873250" y="3001010"/>
                    <a:pt x="1922780" y="2876550"/>
                  </a:cubicBezTo>
                  <a:cubicBezTo>
                    <a:pt x="1971040" y="2753360"/>
                    <a:pt x="1995170" y="2613660"/>
                    <a:pt x="1995170" y="2461260"/>
                  </a:cubicBezTo>
                  <a:cubicBezTo>
                    <a:pt x="1995170" y="2348230"/>
                    <a:pt x="1982470" y="2244090"/>
                    <a:pt x="1958340" y="2151380"/>
                  </a:cubicBezTo>
                  <a:cubicBezTo>
                    <a:pt x="1932940" y="2058670"/>
                    <a:pt x="1897380" y="1973580"/>
                    <a:pt x="1851660" y="1901190"/>
                  </a:cubicBezTo>
                  <a:close/>
                </a:path>
              </a:pathLst>
            </a:custGeom>
            <a:blipFill>
              <a:blip r:embed="rId3"/>
              <a:stretch>
                <a:fillRect l="-80657" r="-80657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4424050" y="4966135"/>
            <a:ext cx="1724025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dirty="0">
                <a:solidFill>
                  <a:srgbClr val="184A45"/>
                </a:solidFill>
                <a:latin typeface="Roboto"/>
              </a:rPr>
              <a:t>min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76604" y="6794339"/>
            <a:ext cx="64162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сократив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время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принятия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душа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на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это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время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вы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экономите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до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30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литров</a:t>
            </a:r>
            <a:r>
              <a:rPr lang="en-US" sz="2400" i="1" dirty="0">
                <a:solidFill>
                  <a:srgbClr val="766F57"/>
                </a:solidFill>
                <a:latin typeface="Carlito"/>
              </a:rPr>
              <a:t> </a:t>
            </a:r>
            <a:r>
              <a:rPr lang="en-US" sz="2400" i="1" dirty="0" err="1">
                <a:solidFill>
                  <a:srgbClr val="766F57"/>
                </a:solidFill>
                <a:latin typeface="Carlito"/>
              </a:rPr>
              <a:t>воды</a:t>
            </a:r>
            <a:endParaRPr lang="en-US" sz="2400" i="1" dirty="0">
              <a:solidFill>
                <a:srgbClr val="766F57"/>
              </a:solidFill>
              <a:latin typeface="Carli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5712" y="5439813"/>
            <a:ext cx="5736167" cy="84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4A4843"/>
                </a:solidFill>
                <a:latin typeface="Roboto"/>
              </a:rPr>
              <a:t>Освежающие</a:t>
            </a:r>
            <a:r>
              <a:rPr lang="en-US" sz="2400" dirty="0">
                <a:solidFill>
                  <a:srgbClr val="4A484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4A4843"/>
                </a:solidFill>
                <a:latin typeface="Roboto"/>
              </a:rPr>
              <a:t>мисты</a:t>
            </a:r>
            <a:r>
              <a:rPr lang="en-US" sz="2400" dirty="0">
                <a:solidFill>
                  <a:srgbClr val="4A4843"/>
                </a:solidFill>
                <a:latin typeface="Roboto"/>
              </a:rPr>
              <a:t>, </a:t>
            </a:r>
            <a:r>
              <a:rPr lang="en-US" sz="2400" dirty="0" err="1">
                <a:solidFill>
                  <a:srgbClr val="4A4843"/>
                </a:solidFill>
                <a:latin typeface="Roboto"/>
              </a:rPr>
              <a:t>спреи</a:t>
            </a:r>
            <a:r>
              <a:rPr lang="en-US" sz="2400" dirty="0">
                <a:solidFill>
                  <a:srgbClr val="4A4843"/>
                </a:solidFill>
                <a:latin typeface="Roboto"/>
              </a:rPr>
              <a:t> и </a:t>
            </a:r>
            <a:r>
              <a:rPr lang="en-US" sz="2400" dirty="0" err="1">
                <a:solidFill>
                  <a:srgbClr val="4A4843"/>
                </a:solidFill>
                <a:latin typeface="Roboto"/>
              </a:rPr>
              <a:t>лосьоны</a:t>
            </a:r>
            <a:r>
              <a:rPr lang="en-US" sz="2400" dirty="0">
                <a:solidFill>
                  <a:srgbClr val="4A4843"/>
                </a:solidFill>
                <a:latin typeface="Roboto"/>
              </a:rPr>
              <a:t>, 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4A4843"/>
                </a:solidFill>
                <a:latin typeface="Roboto"/>
              </a:rPr>
              <a:t>с </a:t>
            </a:r>
            <a:r>
              <a:rPr lang="en-US" sz="2400" dirty="0" err="1">
                <a:solidFill>
                  <a:srgbClr val="4A4843"/>
                </a:solidFill>
                <a:latin typeface="Roboto"/>
              </a:rPr>
              <a:t>эффектом</a:t>
            </a:r>
            <a:r>
              <a:rPr lang="en-US" sz="2400" dirty="0">
                <a:solidFill>
                  <a:srgbClr val="4A484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4A4843"/>
                </a:solidFill>
                <a:latin typeface="Roboto"/>
              </a:rPr>
              <a:t>охлаждения</a:t>
            </a:r>
            <a:endParaRPr lang="en-US" sz="2400" dirty="0">
              <a:solidFill>
                <a:srgbClr val="4A4843"/>
              </a:solidFill>
              <a:latin typeface="Roboto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138068" y="5528104"/>
            <a:ext cx="4174896" cy="4276537"/>
            <a:chOff x="0" y="0"/>
            <a:chExt cx="2086610" cy="2137410"/>
          </a:xfrm>
        </p:grpSpPr>
        <p:sp>
          <p:nvSpPr>
            <p:cNvPr id="12" name="Freeform 12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1031" t="-14" r="-1335" b="79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2999"/>
          </a:blip>
          <a:srcRect/>
          <a:stretch>
            <a:fillRect/>
          </a:stretch>
        </p:blipFill>
        <p:spPr>
          <a:xfrm>
            <a:off x="-76200" y="-80762"/>
            <a:ext cx="18297077" cy="105208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424919" y="2859"/>
            <a:ext cx="13880068" cy="2780026"/>
          </a:xfrm>
          <a:prstGeom prst="rect">
            <a:avLst/>
          </a:prstGeom>
          <a:solidFill>
            <a:srgbClr val="FA7268"/>
          </a:solidFill>
        </p:spPr>
      </p:sp>
      <p:sp>
        <p:nvSpPr>
          <p:cNvPr id="4" name="TextBox 4"/>
          <p:cNvSpPr txBox="1"/>
          <p:nvPr/>
        </p:nvSpPr>
        <p:spPr>
          <a:xfrm>
            <a:off x="7659650" y="13013"/>
            <a:ext cx="10246814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ru-RU" sz="6000" spc="240" dirty="0">
                <a:solidFill>
                  <a:srgbClr val="F4F8F3"/>
                </a:solidFill>
                <a:latin typeface="Roboto"/>
              </a:rPr>
              <a:t>И</a:t>
            </a:r>
            <a:r>
              <a:rPr lang="en-US" sz="6000" b="0" i="0" spc="240" dirty="0" err="1" smtClean="0">
                <a:solidFill>
                  <a:srgbClr val="F4F8F3"/>
                </a:solidFill>
                <a:latin typeface="Roboto"/>
              </a:rPr>
              <a:t>зменение</a:t>
            </a:r>
            <a:r>
              <a:rPr lang="en-US" sz="6000" b="0" i="0" spc="240" dirty="0" smtClean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климата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и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повышение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уровня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мирового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  <a:r>
              <a:rPr lang="en-US" sz="6000" b="0" i="0" spc="240" dirty="0" err="1">
                <a:solidFill>
                  <a:srgbClr val="F4F8F3"/>
                </a:solidFill>
                <a:latin typeface="Roboto"/>
              </a:rPr>
              <a:t>океана</a:t>
            </a:r>
            <a:r>
              <a:rPr lang="en-US" sz="6000" b="0" i="0" spc="240" dirty="0">
                <a:solidFill>
                  <a:srgbClr val="F4F8F3"/>
                </a:solidFill>
                <a:latin typeface="Roboto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5000" y="3312622"/>
            <a:ext cx="10164725" cy="316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184A45"/>
                </a:solidFill>
                <a:latin typeface="Roboto"/>
              </a:rPr>
              <a:t>Ингредиенты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из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растений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 smtClean="0">
                <a:solidFill>
                  <a:srgbClr val="184A45"/>
                </a:solidFill>
                <a:latin typeface="Roboto"/>
              </a:rPr>
              <a:t>пустыни</a:t>
            </a:r>
            <a:endParaRPr lang="ru-RU" sz="3600" dirty="0" smtClean="0">
              <a:solidFill>
                <a:srgbClr val="184A45"/>
              </a:solidFill>
              <a:latin typeface="Roboto"/>
            </a:endParaRP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184A45"/>
              </a:solidFill>
              <a:latin typeface="Roboto"/>
            </a:endParaRPr>
          </a:p>
          <a:p>
            <a:pPr>
              <a:lnSpc>
                <a:spcPts val="5040"/>
              </a:lnSpc>
            </a:pPr>
            <a:r>
              <a:rPr lang="en-US" sz="3600" dirty="0" err="1" smtClean="0">
                <a:solidFill>
                  <a:srgbClr val="184A45"/>
                </a:solidFill>
                <a:latin typeface="Roboto"/>
              </a:rPr>
              <a:t>Ингредиенты</a:t>
            </a:r>
            <a:r>
              <a:rPr lang="en-US" sz="3600" dirty="0" smtClean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из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водорослей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 и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морской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184A45"/>
                </a:solidFill>
                <a:latin typeface="Roboto"/>
              </a:rPr>
              <a:t>флоры</a:t>
            </a:r>
            <a:r>
              <a:rPr lang="en-US" sz="3600" dirty="0">
                <a:solidFill>
                  <a:srgbClr val="184A45"/>
                </a:solidFill>
                <a:latin typeface="Roboto"/>
              </a:rPr>
              <a:t>.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184A45"/>
              </a:solidFill>
              <a:latin typeface="Robot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84000"/>
          </a:blip>
          <a:srcRect t="9203" b="9203"/>
          <a:stretch>
            <a:fillRect/>
          </a:stretch>
        </p:blipFill>
        <p:spPr>
          <a:xfrm>
            <a:off x="11417752" y="2776746"/>
            <a:ext cx="6870248" cy="74742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327" y="6054766"/>
            <a:ext cx="6081424" cy="419618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-1066800" y="3962746"/>
            <a:ext cx="10164725" cy="418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Калахарская</a:t>
            </a:r>
            <a:r>
              <a:rPr lang="en-US" sz="24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дыня</a:t>
            </a:r>
            <a:r>
              <a:rPr lang="en-US" sz="24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огурец</a:t>
            </a:r>
            <a:r>
              <a:rPr lang="en-US" sz="24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кивано</a:t>
            </a:r>
            <a:r>
              <a:rPr lang="en-US" sz="24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Roboto"/>
              </a:rPr>
              <a:t>опунция</a:t>
            </a:r>
            <a:endParaRPr lang="en-US" sz="2400" i="1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8539" y="1289286"/>
            <a:ext cx="9080761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 b="0" i="0" spc="288" dirty="0">
                <a:solidFill>
                  <a:srgbClr val="F4F8F3"/>
                </a:solidFill>
                <a:latin typeface="Roboto"/>
              </a:rPr>
              <a:t>ZERO WASTE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1110" y="5496007"/>
            <a:ext cx="2796431" cy="144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71295" y="1892568"/>
            <a:ext cx="3850614" cy="2724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3032">
                <a:solidFill>
                  <a:srgbClr val="000000"/>
                </a:solidFill>
                <a:latin typeface="Roboto"/>
              </a:rPr>
              <a:t>#биоразлагаемая</a:t>
            </a:r>
          </a:p>
          <a:p>
            <a:pPr>
              <a:lnSpc>
                <a:spcPts val="5518"/>
              </a:lnSpc>
            </a:pPr>
            <a:r>
              <a:rPr lang="en-US" sz="3032">
                <a:solidFill>
                  <a:srgbClr val="000000"/>
                </a:solidFill>
                <a:latin typeface="Roboto"/>
              </a:rPr>
              <a:t>#отсутствующая</a:t>
            </a:r>
          </a:p>
          <a:p>
            <a:pPr>
              <a:lnSpc>
                <a:spcPts val="5518"/>
              </a:lnSpc>
            </a:pPr>
            <a:r>
              <a:rPr lang="en-US" sz="3032">
                <a:solidFill>
                  <a:srgbClr val="000000"/>
                </a:solidFill>
                <a:latin typeface="Roboto"/>
              </a:rPr>
              <a:t>#возвратная</a:t>
            </a:r>
          </a:p>
          <a:p>
            <a:pPr>
              <a:lnSpc>
                <a:spcPts val="5518"/>
              </a:lnSpc>
            </a:pPr>
            <a:r>
              <a:rPr lang="en-US" sz="3032">
                <a:solidFill>
                  <a:srgbClr val="000000"/>
                </a:solidFill>
                <a:latin typeface="Roboto"/>
              </a:rPr>
              <a:t>#перерабатываемая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1295" y="1405719"/>
            <a:ext cx="183760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>
                <a:solidFill>
                  <a:schemeClr val="bg1"/>
                </a:solidFill>
                <a:latin typeface="Roboto"/>
              </a:rPr>
              <a:t>УПАКОВКА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086600" y="1028700"/>
            <a:ext cx="3820955" cy="3948847"/>
            <a:chOff x="0" y="0"/>
            <a:chExt cx="6362700" cy="6575666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4"/>
              <a:stretch>
                <a:fillRect l="-1573" t="96" r="-1573" b="9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090413" y="5213097"/>
            <a:ext cx="4665180" cy="4821328"/>
            <a:chOff x="0" y="0"/>
            <a:chExt cx="6362700" cy="6575666"/>
          </a:xfrm>
        </p:grpSpPr>
        <p:sp>
          <p:nvSpPr>
            <p:cNvPr id="13" name="Freeform 1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5"/>
              <a:stretch>
                <a:fillRect l="-27554" t="96" r="-27554" b="96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869591" y="5143500"/>
            <a:ext cx="4737088" cy="4895643"/>
            <a:chOff x="0" y="0"/>
            <a:chExt cx="6362700" cy="6575666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6"/>
              <a:stretch>
                <a:fillRect l="-1573" t="96" r="-1573" b="96"/>
              </a:stretch>
            </a:blipFill>
          </p:spPr>
        </p:sp>
      </p:grpSp>
      <p:sp>
        <p:nvSpPr>
          <p:cNvPr id="16" name="Прямоугольник 15"/>
          <p:cNvSpPr/>
          <p:nvPr/>
        </p:nvSpPr>
        <p:spPr>
          <a:xfrm>
            <a:off x="13030200" y="7591326"/>
            <a:ext cx="4678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200" spc="288" dirty="0" smtClean="0">
                <a:solidFill>
                  <a:srgbClr val="F4F8F3"/>
                </a:solidFill>
                <a:latin typeface="Roboto"/>
              </a:rPr>
              <a:t>Recycling </a:t>
            </a:r>
            <a:r>
              <a:rPr lang="en-US" sz="7200" spc="288" dirty="0">
                <a:solidFill>
                  <a:srgbClr val="F4F8F3"/>
                </a:solidFill>
                <a:latin typeface="Roboto"/>
              </a:rPr>
              <a:t>Program</a:t>
            </a:r>
          </a:p>
        </p:txBody>
      </p:sp>
      <p:pic>
        <p:nvPicPr>
          <p:cNvPr id="1026" name="Picture 2" descr="https://encrypted-tbn0.gstatic.com/images?q=tbn:ANd9GcQU_Maxgt9iNfk6jPXngPEPLfDZvmuNrb3mpys9zQg_Kk8vGATW6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54482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909</Words>
  <Application>Microsoft Office PowerPoint</Application>
  <PresentationFormat>Произвольный</PresentationFormat>
  <Paragraphs>214</Paragraphs>
  <Slides>28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Montserrat</vt:lpstr>
      <vt:lpstr>Carlito</vt:lpstr>
      <vt:lpstr>Arial</vt:lpstr>
      <vt:lpstr>Arimo</vt:lpstr>
      <vt:lpstr>Calibri</vt:lpstr>
      <vt:lpstr>Montserrat Light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ICG2019 trends overview 2019 </dc:title>
  <cp:lastModifiedBy>Илья Иванов</cp:lastModifiedBy>
  <cp:revision>62</cp:revision>
  <dcterms:created xsi:type="dcterms:W3CDTF">2006-08-16T00:00:00Z</dcterms:created>
  <dcterms:modified xsi:type="dcterms:W3CDTF">2019-09-18T04:01:39Z</dcterms:modified>
  <dc:identifier>DADXSDOdNH4</dc:identifier>
</cp:coreProperties>
</file>