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6" r:id="rId2"/>
    <p:sldId id="286" r:id="rId3"/>
    <p:sldId id="287" r:id="rId4"/>
    <p:sldId id="293" r:id="rId5"/>
    <p:sldId id="294" r:id="rId6"/>
    <p:sldId id="295" r:id="rId7"/>
    <p:sldId id="296" r:id="rId8"/>
    <p:sldId id="298" r:id="rId9"/>
    <p:sldId id="299" r:id="rId10"/>
    <p:sldId id="300" r:id="rId11"/>
    <p:sldId id="301" r:id="rId12"/>
    <p:sldId id="302" r:id="rId13"/>
    <p:sldId id="306" r:id="rId14"/>
    <p:sldId id="325" r:id="rId15"/>
    <p:sldId id="326" r:id="rId16"/>
    <p:sldId id="324" r:id="rId17"/>
    <p:sldId id="303" r:id="rId18"/>
    <p:sldId id="307" r:id="rId19"/>
    <p:sldId id="308" r:id="rId20"/>
    <p:sldId id="309" r:id="rId21"/>
    <p:sldId id="320" r:id="rId22"/>
    <p:sldId id="311" r:id="rId23"/>
    <p:sldId id="312" r:id="rId24"/>
    <p:sldId id="330" r:id="rId25"/>
    <p:sldId id="281" r:id="rId26"/>
    <p:sldId id="290" r:id="rId27"/>
    <p:sldId id="313" r:id="rId28"/>
    <p:sldId id="319"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64B"/>
    <a:srgbClr val="481419"/>
    <a:srgbClr val="97000B"/>
    <a:srgbClr val="006CFF"/>
    <a:srgbClr val="0041B6"/>
    <a:srgbClr val="F9D600"/>
    <a:srgbClr val="324057"/>
    <a:srgbClr val="007CCE"/>
    <a:srgbClr val="2A1255"/>
    <a:srgbClr val="A58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90"/>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E2DD1C9-4BB6-422A-8F34-C157EA500BD9}" type="datetimeFigureOut">
              <a:rPr lang="en-US" smtClean="0"/>
              <a:pPr/>
              <a:t>9/17/2019</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9/17/2019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gustavheess.com.ua/"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463638" y="360608"/>
            <a:ext cx="8680361" cy="2193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ru-RU"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ru-RU"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ru-RU"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ru-RU"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ru-RU"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ru-RU"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ru-RU"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Обновление </a:t>
            </a:r>
            <a:r>
              <a:rPr lang="ru-RU"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портфолио: </a:t>
            </a: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Specialties</a:t>
            </a:r>
          </a:p>
        </p:txBody>
      </p:sp>
      <p:sp>
        <p:nvSpPr>
          <p:cNvPr id="2" name="Прямоугольник 1"/>
          <p:cNvSpPr/>
          <p:nvPr/>
        </p:nvSpPr>
        <p:spPr>
          <a:xfrm>
            <a:off x="-1" y="2323344"/>
            <a:ext cx="9144000" cy="2677656"/>
          </a:xfrm>
          <a:prstGeom prst="rect">
            <a:avLst/>
          </a:prstGeom>
        </p:spPr>
        <p:txBody>
          <a:bodyPr wrap="square">
            <a:spAutoFit/>
          </a:bodyPr>
          <a:lstStyle/>
          <a:p>
            <a:pPr algn="ctr"/>
            <a:endParaRPr lang="ru-RU" sz="2400" dirty="0" smtClean="0"/>
          </a:p>
          <a:p>
            <a:pPr algn="ctr"/>
            <a:endParaRPr lang="ru-RU" sz="2400" dirty="0"/>
          </a:p>
          <a:p>
            <a:pPr algn="ctr"/>
            <a:endParaRPr lang="ru-RU" sz="2400" dirty="0" smtClean="0"/>
          </a:p>
          <a:p>
            <a:pPr algn="ctr"/>
            <a:endParaRPr lang="ru-RU" sz="2400" dirty="0" smtClean="0"/>
          </a:p>
          <a:p>
            <a:pPr algn="ctr"/>
            <a:endParaRPr lang="ru-RU" sz="2400" dirty="0"/>
          </a:p>
          <a:p>
            <a:pPr algn="ctr"/>
            <a:endParaRPr lang="ru-RU" sz="2400" dirty="0" smtClean="0"/>
          </a:p>
          <a:p>
            <a:pPr algn="ctr"/>
            <a:r>
              <a:rPr lang="ru-RU" sz="2400" dirty="0" smtClean="0"/>
              <a:t>«</a:t>
            </a:r>
            <a:r>
              <a:rPr lang="ru-RU" sz="2400" dirty="0"/>
              <a:t>МХ и ГУСТАВ ГЕЕСС УКРАИНА</a:t>
            </a:r>
            <a:r>
              <a:rPr lang="ru-RU" sz="2400" dirty="0" smtClean="0"/>
              <a:t>», </a:t>
            </a:r>
            <a:r>
              <a:rPr lang="en-US" sz="2400" dirty="0" smtClean="0"/>
              <a:t>2019</a:t>
            </a:r>
            <a:endParaRPr lang="ru-RU" sz="2400" dirty="0"/>
          </a:p>
        </p:txBody>
      </p:sp>
      <p:sp>
        <p:nvSpPr>
          <p:cNvPr id="6" name="Заголовок 5"/>
          <p:cNvSpPr>
            <a:spLocks noGrp="1"/>
          </p:cNvSpPr>
          <p:nvPr>
            <p:ph type="ctrTitle"/>
          </p:nvPr>
        </p:nvSpPr>
        <p:spPr>
          <a:xfrm>
            <a:off x="785611" y="0"/>
            <a:ext cx="7672588" cy="3429000"/>
          </a:xfrm>
        </p:spPr>
        <p:txBody>
          <a:bodyPr/>
          <a:lstStyle/>
          <a:p>
            <a:endParaRPr lang="ru-RU" dirty="0"/>
          </a:p>
        </p:txBody>
      </p:sp>
      <p:sp>
        <p:nvSpPr>
          <p:cNvPr id="7" name="Подзаголовок 6"/>
          <p:cNvSpPr>
            <a:spLocks noGrp="1"/>
          </p:cNvSpPr>
          <p:nvPr>
            <p:ph type="subTitle" idx="1"/>
          </p:nvPr>
        </p:nvSpPr>
        <p:spPr>
          <a:xfrm>
            <a:off x="1159099" y="3893004"/>
            <a:ext cx="6426557" cy="1451728"/>
          </a:xfrm>
        </p:spPr>
        <p:txBody>
          <a:bodyPr/>
          <a:lstStyle/>
          <a:p>
            <a:endParaRPr lang="ru-RU" dirty="0"/>
          </a:p>
        </p:txBody>
      </p:sp>
    </p:spTree>
    <p:extLst>
      <p:ext uri="{BB962C8B-B14F-4D97-AF65-F5344CB8AC3E}">
        <p14:creationId xmlns:p14="http://schemas.microsoft.com/office/powerpoint/2010/main" val="24806521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1891" y="1"/>
            <a:ext cx="4461640" cy="6700344"/>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ru-RU" sz="1400" b="1" dirty="0" smtClean="0"/>
          </a:p>
          <a:p>
            <a:pPr algn="ctr"/>
            <a:endParaRPr lang="ru-RU" sz="1400" b="1" dirty="0"/>
          </a:p>
          <a:p>
            <a:pPr algn="ctr"/>
            <a:endParaRPr lang="ru-RU" sz="1400" b="1" dirty="0" smtClean="0"/>
          </a:p>
          <a:p>
            <a:pPr algn="ctr"/>
            <a:r>
              <a:rPr lang="ru-RU" sz="1400" b="1" dirty="0" smtClean="0"/>
              <a:t>Витамин В1 (тиамин)</a:t>
            </a:r>
            <a:r>
              <a:rPr lang="ru-RU" sz="1400" dirty="0" smtClean="0"/>
              <a:t/>
            </a:r>
            <a:br>
              <a:rPr lang="ru-RU" sz="1400" dirty="0" smtClean="0"/>
            </a:br>
            <a:r>
              <a:rPr lang="ru-RU" sz="1400" dirty="0" smtClean="0"/>
              <a:t>- в первую очередь он контролирует работу нервной системы, что тоже не мало важно для волос. При недостатке витамина, волосы становятся ломкими, тусклыми и склонны к выпадению. Н</a:t>
            </a:r>
            <a:br>
              <a:rPr lang="ru-RU" sz="1400" dirty="0" smtClean="0"/>
            </a:br>
            <a:r>
              <a:rPr lang="ru-RU" sz="1400" dirty="0" smtClean="0"/>
              <a:t/>
            </a:r>
            <a:br>
              <a:rPr lang="ru-RU" sz="1400" dirty="0" smtClean="0"/>
            </a:br>
            <a:r>
              <a:rPr lang="ru-RU" sz="1400" b="1" dirty="0" smtClean="0"/>
              <a:t>Витамин В2 (рибофлавин) </a:t>
            </a:r>
            <a:r>
              <a:rPr lang="ru-RU" sz="1400" dirty="0" smtClean="0"/>
              <a:t/>
            </a:r>
            <a:br>
              <a:rPr lang="ru-RU" sz="1400" dirty="0" smtClean="0"/>
            </a:br>
            <a:r>
              <a:rPr lang="ru-RU" sz="1400" dirty="0" smtClean="0"/>
              <a:t>- нормализует работу сальных желез кожи головы, при его нехватке очень быстро </a:t>
            </a:r>
            <a:r>
              <a:rPr lang="ru-RU" sz="1400" dirty="0" err="1" smtClean="0"/>
              <a:t>жирняться</a:t>
            </a:r>
            <a:r>
              <a:rPr lang="ru-RU" sz="1400" dirty="0" smtClean="0"/>
              <a:t> волосы у корней и даже приходится мыть голову каждый день. При этом кончики волос сухие и ломкие.</a:t>
            </a:r>
            <a:br>
              <a:rPr lang="ru-RU" sz="1400" dirty="0" smtClean="0"/>
            </a:br>
            <a:r>
              <a:rPr lang="ru-RU" sz="1400" dirty="0" smtClean="0"/>
              <a:t/>
            </a:r>
            <a:br>
              <a:rPr lang="ru-RU" sz="1400" dirty="0" smtClean="0"/>
            </a:br>
            <a:r>
              <a:rPr lang="ru-RU" sz="1400" b="1" dirty="0" err="1" smtClean="0"/>
              <a:t>Ниацинамид</a:t>
            </a:r>
            <a:r>
              <a:rPr lang="ru-RU" sz="1400" dirty="0" smtClean="0"/>
              <a:t/>
            </a:r>
            <a:br>
              <a:rPr lang="ru-RU" sz="1400" dirty="0" smtClean="0"/>
            </a:br>
            <a:r>
              <a:rPr lang="ru-RU" sz="1400" dirty="0" smtClean="0"/>
              <a:t>— это водорастворимый витамин B3, отвечающий за клеточное обновление кожи. Стимулирует рост волос, укрепляет, </a:t>
            </a:r>
            <a:r>
              <a:rPr lang="ru-RU" sz="1400" dirty="0" err="1" smtClean="0"/>
              <a:t>предотващает</a:t>
            </a:r>
            <a:r>
              <a:rPr lang="ru-RU" sz="1400" dirty="0" smtClean="0"/>
              <a:t> выпадение. </a:t>
            </a:r>
            <a:br>
              <a:rPr lang="ru-RU" sz="1400" dirty="0" smtClean="0"/>
            </a:br>
            <a:r>
              <a:rPr lang="ru-RU" sz="1400" dirty="0" smtClean="0"/>
              <a:t/>
            </a:r>
            <a:br>
              <a:rPr lang="ru-RU" sz="1400" dirty="0" smtClean="0"/>
            </a:br>
            <a:r>
              <a:rPr lang="ru-RU" sz="1400" b="1" dirty="0" smtClean="0"/>
              <a:t>Витамин В5 (</a:t>
            </a:r>
            <a:r>
              <a:rPr lang="ru-RU" sz="1400" b="1" dirty="0" err="1" smtClean="0"/>
              <a:t>пантенол</a:t>
            </a:r>
            <a:r>
              <a:rPr lang="ru-RU" sz="1400" b="1" dirty="0" smtClean="0"/>
              <a:t>)</a:t>
            </a:r>
            <a:r>
              <a:rPr lang="ru-RU" sz="1400" dirty="0" smtClean="0"/>
              <a:t/>
            </a:r>
            <a:br>
              <a:rPr lang="ru-RU" sz="1400" dirty="0" smtClean="0"/>
            </a:br>
            <a:r>
              <a:rPr lang="ru-RU" sz="1400" dirty="0" smtClean="0"/>
              <a:t> - стимулирует процессы регенерации; уменьшает воспаления; избавляет от сухости; восстанавливает.</a:t>
            </a:r>
            <a:br>
              <a:rPr lang="ru-RU" sz="1400" dirty="0" smtClean="0"/>
            </a:br>
            <a:r>
              <a:rPr lang="ru-RU" sz="1400" dirty="0" smtClean="0"/>
              <a:t/>
            </a:r>
            <a:br>
              <a:rPr lang="ru-RU" sz="1400" dirty="0" smtClean="0"/>
            </a:br>
            <a:r>
              <a:rPr lang="ru-RU" sz="1400" b="1" dirty="0" smtClean="0"/>
              <a:t>Витамин В6 (пиридоксин) </a:t>
            </a:r>
            <a:r>
              <a:rPr lang="ru-RU" sz="1400" dirty="0" smtClean="0"/>
              <a:t/>
            </a:r>
            <a:br>
              <a:rPr lang="ru-RU" sz="1400" dirty="0" smtClean="0"/>
            </a:br>
            <a:r>
              <a:rPr lang="ru-RU" sz="1400" dirty="0" smtClean="0"/>
              <a:t>- нужен для питания волос и кожного </a:t>
            </a:r>
            <a:r>
              <a:rPr lang="ru-RU" sz="1400" dirty="0" err="1" smtClean="0"/>
              <a:t>покрова.При</a:t>
            </a:r>
            <a:r>
              <a:rPr lang="ru-RU" sz="1400" dirty="0" smtClean="0"/>
              <a:t> нехватке витамина развивается сухость и зуд кожи головы, может также появляться перхоть.</a:t>
            </a:r>
            <a:br>
              <a:rPr lang="ru-RU" sz="1400" dirty="0" smtClean="0"/>
            </a:br>
            <a:r>
              <a:rPr lang="ru-RU" sz="1400" dirty="0" smtClean="0"/>
              <a:t/>
            </a:r>
            <a:br>
              <a:rPr lang="ru-RU" sz="1400" dirty="0" smtClean="0"/>
            </a:br>
            <a:endParaRPr lang="ru-RU" sz="1400" dirty="0"/>
          </a:p>
        </p:txBody>
      </p:sp>
      <p:sp>
        <p:nvSpPr>
          <p:cNvPr id="3" name="Заголовок 1"/>
          <p:cNvSpPr txBox="1">
            <a:spLocks/>
          </p:cNvSpPr>
          <p:nvPr/>
        </p:nvSpPr>
        <p:spPr>
          <a:xfrm>
            <a:off x="4535215" y="-504967"/>
            <a:ext cx="4461640" cy="7352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ru-RU" sz="1400" b="1" dirty="0"/>
              <a:t>Витамин В7 (витамин Н, биотин) </a:t>
            </a:r>
            <a:endParaRPr lang="ru-RU" sz="1400" b="1" dirty="0" smtClean="0"/>
          </a:p>
          <a:p>
            <a:pPr algn="ctr"/>
            <a:r>
              <a:rPr lang="ru-RU" sz="1400" dirty="0" smtClean="0"/>
              <a:t>- укрепляет </a:t>
            </a:r>
            <a:r>
              <a:rPr lang="ru-RU" sz="1400" dirty="0"/>
              <a:t>волосяные луковицы, препятствует образованию секущихся кончиков.</a:t>
            </a:r>
            <a:br>
              <a:rPr lang="ru-RU" sz="1400" dirty="0"/>
            </a:br>
            <a:r>
              <a:rPr lang="ru-RU" sz="1400" dirty="0"/>
              <a:t/>
            </a:r>
            <a:br>
              <a:rPr lang="ru-RU" sz="1400" dirty="0"/>
            </a:br>
            <a:r>
              <a:rPr lang="ru-RU" sz="1400" b="1" dirty="0"/>
              <a:t>Витамин B8 (</a:t>
            </a:r>
            <a:r>
              <a:rPr lang="ru-RU" sz="1400" b="1" dirty="0" err="1"/>
              <a:t>инозитол</a:t>
            </a:r>
            <a:r>
              <a:rPr lang="ru-RU" sz="1400" b="1" dirty="0"/>
              <a:t>) </a:t>
            </a:r>
            <a:endParaRPr lang="ru-RU" sz="1400" b="1" dirty="0" smtClean="0"/>
          </a:p>
          <a:p>
            <a:pPr algn="ctr"/>
            <a:r>
              <a:rPr lang="ru-RU" sz="1400" dirty="0" smtClean="0"/>
              <a:t>- способствует </a:t>
            </a:r>
            <a:r>
              <a:rPr lang="ru-RU" sz="1400" dirty="0"/>
              <a:t>укреплению, восстановлению структуры волоса, препятствует выпадению.</a:t>
            </a:r>
            <a:br>
              <a:rPr lang="ru-RU" sz="1400" dirty="0"/>
            </a:br>
            <a:r>
              <a:rPr lang="ru-RU" sz="1400" dirty="0"/>
              <a:t/>
            </a:r>
            <a:br>
              <a:rPr lang="ru-RU" sz="1400" dirty="0"/>
            </a:br>
            <a:r>
              <a:rPr lang="ru-RU" sz="1400" b="1" dirty="0"/>
              <a:t>Витамин В12 (</a:t>
            </a:r>
            <a:r>
              <a:rPr lang="ru-RU" sz="1400" b="1" dirty="0" err="1"/>
              <a:t>цианокобаламин</a:t>
            </a:r>
            <a:r>
              <a:rPr lang="ru-RU" sz="1400" b="1" dirty="0" smtClean="0"/>
              <a:t>)</a:t>
            </a:r>
          </a:p>
          <a:p>
            <a:pPr algn="ctr"/>
            <a:r>
              <a:rPr lang="ru-RU" sz="1400" dirty="0" smtClean="0"/>
              <a:t> - недостаток </a:t>
            </a:r>
            <a:r>
              <a:rPr lang="ru-RU" sz="1400" dirty="0"/>
              <a:t>этого витамина вызывает облысение, В12 один из самых важных витаминов при выпадении волос. Также при нехватке витамина может проявляться сухость и шелушение кожи головы.</a:t>
            </a:r>
            <a:br>
              <a:rPr lang="ru-RU" sz="1400" dirty="0"/>
            </a:br>
            <a:r>
              <a:rPr lang="ru-RU" sz="1400" dirty="0"/>
              <a:t/>
            </a:r>
            <a:br>
              <a:rPr lang="ru-RU" sz="1400" dirty="0"/>
            </a:br>
            <a:r>
              <a:rPr lang="ru-RU" sz="1400" b="1" dirty="0" err="1"/>
              <a:t>Карнозная</a:t>
            </a:r>
            <a:r>
              <a:rPr lang="ru-RU" sz="1400" b="1" dirty="0"/>
              <a:t> кислота </a:t>
            </a:r>
            <a:endParaRPr lang="ru-RU" sz="1400" b="1" dirty="0" smtClean="0"/>
          </a:p>
          <a:p>
            <a:pPr algn="ctr"/>
            <a:r>
              <a:rPr lang="ru-RU" sz="1400" dirty="0" smtClean="0"/>
              <a:t>- способствует </a:t>
            </a:r>
            <a:r>
              <a:rPr lang="ru-RU" sz="1400" dirty="0"/>
              <a:t>улучшению кровообращения в коже головы и восстановлению тканей. </a:t>
            </a:r>
            <a:br>
              <a:rPr lang="ru-RU" sz="1400" dirty="0"/>
            </a:br>
            <a:r>
              <a:rPr lang="ru-RU" sz="1400" dirty="0"/>
              <a:t/>
            </a:r>
            <a:br>
              <a:rPr lang="ru-RU" sz="1400" dirty="0"/>
            </a:br>
            <a:r>
              <a:rPr lang="ru-RU" sz="1400" b="1" dirty="0"/>
              <a:t>Кватерниум-80 </a:t>
            </a:r>
            <a:endParaRPr lang="ru-RU" sz="1400" b="1" dirty="0" smtClean="0"/>
          </a:p>
          <a:p>
            <a:pPr algn="ctr"/>
            <a:r>
              <a:rPr lang="ru-RU" sz="1400" dirty="0" smtClean="0"/>
              <a:t>– </a:t>
            </a:r>
            <a:r>
              <a:rPr lang="ru-RU" sz="1400" dirty="0"/>
              <a:t>кондиционер-антистатик. Его применение уместно при поврежденных волосах: этот компонент закрывает области особо поврежденной кутикулы.</a:t>
            </a:r>
            <a:br>
              <a:rPr lang="ru-RU" sz="1400" dirty="0"/>
            </a:br>
            <a:r>
              <a:rPr lang="ru-RU" sz="1400" dirty="0"/>
              <a:t/>
            </a:r>
            <a:br>
              <a:rPr lang="ru-RU" sz="1400" dirty="0"/>
            </a:br>
            <a:r>
              <a:rPr lang="ru-RU" sz="1400" b="1" dirty="0" err="1"/>
              <a:t>Поливинилпирролидон</a:t>
            </a:r>
            <a:r>
              <a:rPr lang="ru-RU" sz="1400" b="1" dirty="0"/>
              <a:t> </a:t>
            </a:r>
            <a:endParaRPr lang="ru-RU" sz="1400" b="1" dirty="0" smtClean="0"/>
          </a:p>
          <a:p>
            <a:pPr algn="ctr"/>
            <a:r>
              <a:rPr lang="ru-RU" sz="1400" dirty="0" smtClean="0"/>
              <a:t>- </a:t>
            </a:r>
            <a:r>
              <a:rPr lang="ru-RU" sz="1400" dirty="0"/>
              <a:t>загуститель, </a:t>
            </a:r>
            <a:r>
              <a:rPr lang="ru-RU" sz="1400" dirty="0" err="1"/>
              <a:t>гелеобразователь</a:t>
            </a:r>
            <a:r>
              <a:rPr lang="ru-RU" sz="1400" dirty="0"/>
              <a:t>. Образует блестящие прозрачные пленки, благодаря чему применяется в средствах по уходу за волосами.</a:t>
            </a:r>
          </a:p>
        </p:txBody>
      </p:sp>
    </p:spTree>
    <p:extLst>
      <p:ext uri="{BB962C8B-B14F-4D97-AF65-F5344CB8AC3E}">
        <p14:creationId xmlns:p14="http://schemas.microsoft.com/office/powerpoint/2010/main" val="3756172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6214" y="1323833"/>
            <a:ext cx="8555259" cy="1815152"/>
          </a:xfrm>
        </p:spPr>
        <p:txBody>
          <a:bodyPr>
            <a:normAutofit fontScale="90000"/>
          </a:bodyPr>
          <a:lstStyle/>
          <a:p>
            <a:pPr algn="just"/>
            <a:r>
              <a:rPr lang="ru-RU" sz="2000" b="1" dirty="0"/>
              <a:t>BTSA</a:t>
            </a:r>
            <a:r>
              <a:rPr lang="ru-RU" sz="2000" dirty="0"/>
              <a:t>  -  глобальная компания, базирующаяся в Испании, с офисами продаж в США и Мексике. Обладая более чем 20-летним опытом разработки натуральных ингредиентов, являются ведущим европейским производителем и поставщиком </a:t>
            </a:r>
            <a:r>
              <a:rPr lang="ru-RU" sz="2000" b="1" dirty="0"/>
              <a:t>натуральных антиоксидантов и натурального витамина Е </a:t>
            </a:r>
            <a:r>
              <a:rPr lang="ru-RU" sz="2000" dirty="0"/>
              <a:t>для пищевых продуктов, косметики и средств личной гигиены, </a:t>
            </a:r>
            <a:r>
              <a:rPr lang="ru-RU" sz="2000" dirty="0" err="1"/>
              <a:t>нутрицевтики</a:t>
            </a:r>
            <a:r>
              <a:rPr lang="ru-RU" sz="2000" dirty="0"/>
              <a:t>, фармацевтики и питания для животных.</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229" y="188623"/>
            <a:ext cx="2150771"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346" y="188624"/>
            <a:ext cx="232488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2" y="188624"/>
            <a:ext cx="22305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24"/>
            <a:ext cx="243783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08" y="3452885"/>
            <a:ext cx="7921474" cy="340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7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107" y="188623"/>
            <a:ext cx="213789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424" y="188624"/>
            <a:ext cx="242123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771" y="188624"/>
            <a:ext cx="258865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8" y="188624"/>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8765"/>
            <a:ext cx="9144000" cy="296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319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832" y="188623"/>
            <a:ext cx="175316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332" y="188624"/>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2" y="188624"/>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8" y="188624"/>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286604" y="1364777"/>
            <a:ext cx="8625384" cy="4462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err="1"/>
              <a:t>Bioxan</a:t>
            </a:r>
            <a:r>
              <a:rPr lang="en-US" sz="3600" b="1" dirty="0"/>
              <a:t> ® E</a:t>
            </a:r>
            <a:r>
              <a:rPr lang="ru-RU" sz="2400" dirty="0"/>
              <a:t/>
            </a:r>
            <a:br>
              <a:rPr lang="ru-RU" sz="2400" dirty="0"/>
            </a:br>
            <a:r>
              <a:rPr lang="ru-RU" sz="2400" dirty="0"/>
              <a:t/>
            </a:r>
            <a:br>
              <a:rPr lang="ru-RU" sz="2400" dirty="0"/>
            </a:br>
            <a:r>
              <a:rPr lang="ru-RU" sz="2400" dirty="0"/>
              <a:t>Натуральный витамин Е (D-альфа-токоферол) из растительного масла без ГМО, для использования в косметике. </a:t>
            </a:r>
            <a:endParaRPr lang="ru-RU" sz="2400" dirty="0" smtClean="0"/>
          </a:p>
          <a:p>
            <a:pPr algn="l"/>
            <a:r>
              <a:rPr lang="ru-RU" sz="2400" dirty="0"/>
              <a:t/>
            </a:r>
            <a:br>
              <a:rPr lang="ru-RU" sz="2400" dirty="0"/>
            </a:br>
            <a:r>
              <a:rPr lang="ru-RU" sz="2400" dirty="0" smtClean="0"/>
              <a:t>Обладает </a:t>
            </a:r>
            <a:r>
              <a:rPr lang="ru-RU" sz="2400" dirty="0"/>
              <a:t>более высокой биологической активностью, чем синтетический витамин Е. Это означает, что он лучше усваивается тканями человека, дольше удерживается в организме и его нужно меньше для проявленного результата (экономичен). </a:t>
            </a:r>
            <a:r>
              <a:rPr lang="ru-RU" sz="2400" dirty="0" err="1"/>
              <a:t>Bioxan</a:t>
            </a:r>
            <a:r>
              <a:rPr lang="ru-RU" sz="2400" dirty="0"/>
              <a:t> ® E - лучшая альтернатива химическим антиоксидантам кожи</a:t>
            </a:r>
            <a:r>
              <a:rPr lang="ru-RU" sz="2400" dirty="0" smtClean="0"/>
              <a:t>.</a:t>
            </a:r>
          </a:p>
          <a:p>
            <a:pPr algn="l"/>
            <a:endParaRPr lang="ru-RU" sz="2400" dirty="0"/>
          </a:p>
          <a:p>
            <a:pPr algn="l"/>
            <a:r>
              <a:rPr lang="ru-RU" sz="2400" dirty="0" smtClean="0"/>
              <a:t>Одобрен </a:t>
            </a:r>
            <a:r>
              <a:rPr lang="ru-RU" sz="2400" dirty="0" err="1" smtClean="0"/>
              <a:t>Ecocert</a:t>
            </a:r>
            <a:r>
              <a:rPr lang="ru-RU" sz="2400" dirty="0" smtClean="0"/>
              <a:t>. </a:t>
            </a:r>
            <a:endParaRPr lang="ru-RU" sz="2400" dirty="0"/>
          </a:p>
        </p:txBody>
      </p:sp>
    </p:spTree>
    <p:extLst>
      <p:ext uri="{BB962C8B-B14F-4D97-AF65-F5344CB8AC3E}">
        <p14:creationId xmlns:p14="http://schemas.microsoft.com/office/powerpoint/2010/main" val="767861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77558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
            <a:ext cx="9143999" cy="6857998"/>
          </a:xfrm>
        </p:spPr>
      </p:pic>
    </p:spTree>
    <p:extLst>
      <p:ext uri="{BB962C8B-B14F-4D97-AF65-F5344CB8AC3E}">
        <p14:creationId xmlns:p14="http://schemas.microsoft.com/office/powerpoint/2010/main" val="42656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
            </a:r>
            <a:br>
              <a:rPr lang="en-US"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64439"/>
          </a:xfrm>
        </p:spPr>
      </p:pic>
    </p:spTree>
    <p:extLst>
      <p:ext uri="{BB962C8B-B14F-4D97-AF65-F5344CB8AC3E}">
        <p14:creationId xmlns:p14="http://schemas.microsoft.com/office/powerpoint/2010/main" val="213725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8" y="188623"/>
            <a:ext cx="191895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332" y="188624"/>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32" y="188624"/>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8" y="188624"/>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7672"/>
            <a:ext cx="9144000" cy="495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877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366" y="151805"/>
            <a:ext cx="1938845" cy="724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24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2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443980" y="1351127"/>
            <a:ext cx="8256042" cy="1897040"/>
          </a:xfrm>
        </p:spPr>
        <p:txBody>
          <a:bodyPr>
            <a:noAutofit/>
          </a:bodyPr>
          <a:lstStyle/>
          <a:p>
            <a:pPr algn="just"/>
            <a:r>
              <a:rPr lang="en-US" sz="2400" b="1" dirty="0" err="1" smtClean="0"/>
              <a:t>Citroleo</a:t>
            </a:r>
            <a:r>
              <a:rPr lang="en-US" sz="2400" dirty="0" smtClean="0"/>
              <a:t> - </a:t>
            </a:r>
            <a:r>
              <a:rPr lang="ru-RU" sz="2400" dirty="0" smtClean="0"/>
              <a:t>бразильская компания, 33 года работающая на международном рынке. Поставщик 100% натуральных, </a:t>
            </a:r>
            <a:r>
              <a:rPr lang="ru-RU" sz="2400" dirty="0"/>
              <a:t>безопасных и инновационных ингредиентов для фармацевтической, </a:t>
            </a:r>
            <a:r>
              <a:rPr lang="ru-RU" sz="2400" dirty="0" smtClean="0"/>
              <a:t>косметической и парфюмерной промышленности</a:t>
            </a:r>
            <a:r>
              <a:rPr lang="ru-RU" sz="2400" dirty="0"/>
              <a:t>. </a:t>
            </a:r>
            <a:r>
              <a:rPr lang="ru-RU" sz="2400" dirty="0" smtClean="0"/>
              <a:t>Эко-</a:t>
            </a:r>
            <a:r>
              <a:rPr lang="ru-RU" sz="2400" dirty="0" err="1" smtClean="0"/>
              <a:t>френдли</a:t>
            </a:r>
            <a:r>
              <a:rPr lang="ru-RU" sz="2400" dirty="0" smtClean="0"/>
              <a:t>, натурально, не тестируется на животных.</a:t>
            </a:r>
            <a:endParaRPr lang="ru-RU" sz="24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6955"/>
            <a:ext cx="9144000" cy="18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31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366" y="151805"/>
            <a:ext cx="2067634" cy="724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24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2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5594"/>
            <a:ext cx="9144000" cy="51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05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2247" y="2784143"/>
            <a:ext cx="6959505" cy="3084393"/>
          </a:xfrm>
        </p:spPr>
        <p:txBody>
          <a:bodyPr>
            <a:noAutofit/>
          </a:bodyPr>
          <a:lstStyle/>
          <a:p>
            <a:pPr algn="just"/>
            <a:r>
              <a:rPr lang="ru-RU" sz="2400" dirty="0"/>
              <a:t>ООО «МХ и Густав </a:t>
            </a:r>
            <a:r>
              <a:rPr lang="ru-RU" sz="2400" dirty="0" err="1"/>
              <a:t>Геесс</a:t>
            </a:r>
            <a:r>
              <a:rPr lang="ru-RU" sz="2400" dirty="0"/>
              <a:t> Украина» основана как представитель немецкой компании «GUSTAV HEESS» </a:t>
            </a:r>
            <a:r>
              <a:rPr lang="ru-RU" sz="2400" dirty="0" err="1"/>
              <a:t>GmbH</a:t>
            </a:r>
            <a:r>
              <a:rPr lang="ru-RU" sz="2400" dirty="0"/>
              <a:t> </a:t>
            </a:r>
            <a:r>
              <a:rPr lang="ru-RU" sz="2400" dirty="0" smtClean="0"/>
              <a:t>и чешской компании «М+Н» в </a:t>
            </a:r>
            <a:r>
              <a:rPr lang="ru-RU" sz="2400" dirty="0"/>
              <a:t>Украине в 2004 </a:t>
            </a:r>
            <a:r>
              <a:rPr lang="ru-RU" sz="2400" dirty="0" smtClean="0"/>
              <a:t>году, </a:t>
            </a:r>
            <a:r>
              <a:rPr lang="ru-RU" sz="2400" dirty="0"/>
              <a:t>и входит в плеяду аналогичных представительств в Европе и Америке</a:t>
            </a:r>
            <a:r>
              <a:rPr lang="ru-RU" sz="2400" dirty="0" smtClean="0"/>
              <a:t>.</a:t>
            </a:r>
            <a:br>
              <a:rPr lang="ru-RU" sz="2400" dirty="0" smtClean="0"/>
            </a:br>
            <a:r>
              <a:rPr lang="ru-RU" sz="2400" dirty="0"/>
              <a:t/>
            </a:r>
            <a:br>
              <a:rPr lang="ru-RU" sz="2400" dirty="0"/>
            </a:br>
            <a:r>
              <a:rPr lang="ru-RU" sz="2400" dirty="0"/>
              <a:t>Деятельность компании ориентирована на поставки сырья для химической, парфюмерной, косметической, фармацевтической и пищевой промышленностям.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569"/>
            <a:ext cx="9144000" cy="168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71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366" y="151805"/>
            <a:ext cx="2067634" cy="724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24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2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22728"/>
            <a:ext cx="9144000" cy="269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28651" y="1339838"/>
            <a:ext cx="7886700" cy="2982889"/>
          </a:xfrm>
        </p:spPr>
        <p:txBody>
          <a:bodyPr>
            <a:noAutofit/>
          </a:bodyPr>
          <a:lstStyle/>
          <a:p>
            <a:pPr algn="ctr"/>
            <a:r>
              <a:rPr lang="en-US" sz="2400" dirty="0" err="1">
                <a:solidFill>
                  <a:srgbClr val="006CFF"/>
                </a:solidFill>
              </a:rPr>
              <a:t>Citrue</a:t>
            </a:r>
            <a:r>
              <a:rPr lang="en-US" sz="2400" dirty="0">
                <a:solidFill>
                  <a:srgbClr val="006CFF"/>
                </a:solidFill>
              </a:rPr>
              <a:t> </a:t>
            </a:r>
            <a:r>
              <a:rPr lang="en-US" sz="2400" dirty="0" err="1">
                <a:solidFill>
                  <a:srgbClr val="006CFF"/>
                </a:solidFill>
              </a:rPr>
              <a:t>Bisabolol</a:t>
            </a:r>
            <a:r>
              <a:rPr lang="uk-UA" sz="2400" dirty="0">
                <a:solidFill>
                  <a:srgbClr val="006CFF"/>
                </a:solidFill>
              </a:rPr>
              <a:t> </a:t>
            </a:r>
            <a:r>
              <a:rPr lang="ru-RU" sz="2400" dirty="0"/>
              <a:t>натуральный и органический</a:t>
            </a:r>
            <a:br>
              <a:rPr lang="ru-RU" sz="2400" dirty="0"/>
            </a:br>
            <a:r>
              <a:rPr lang="ru-RU" sz="1800" dirty="0" smtClean="0"/>
              <a:t>(</a:t>
            </a:r>
            <a:r>
              <a:rPr lang="ru-RU" sz="1800" dirty="0"/>
              <a:t>Противовоспалительный, заживляющий, антибактериальный </a:t>
            </a:r>
            <a:r>
              <a:rPr lang="ru-RU" sz="1800" dirty="0" smtClean="0"/>
              <a:t>актив) </a:t>
            </a:r>
            <a:r>
              <a:rPr lang="ru-RU" sz="2400" dirty="0" smtClean="0"/>
              <a:t/>
            </a:r>
            <a:br>
              <a:rPr lang="ru-RU" sz="2400" dirty="0" smtClean="0"/>
            </a:br>
            <a:r>
              <a:rPr lang="ru-RU" sz="2400" i="1" dirty="0" smtClean="0"/>
              <a:t/>
            </a:r>
            <a:br>
              <a:rPr lang="ru-RU" sz="2400" i="1" dirty="0" smtClean="0"/>
            </a:br>
            <a:r>
              <a:rPr lang="ru-RU" sz="2400" b="1" dirty="0"/>
              <a:t>80% / 85% / 95% / 99</a:t>
            </a:r>
            <a:r>
              <a:rPr lang="ru-RU" sz="2400" b="1" dirty="0" smtClean="0"/>
              <a:t>%</a:t>
            </a:r>
            <a:br>
              <a:rPr lang="ru-RU" sz="2400" b="1" dirty="0" smtClean="0"/>
            </a:br>
            <a:r>
              <a:rPr lang="ru-RU" sz="2400" i="1" dirty="0" smtClean="0"/>
              <a:t/>
            </a:r>
            <a:br>
              <a:rPr lang="ru-RU" sz="2400" i="1" dirty="0" smtClean="0"/>
            </a:br>
            <a:r>
              <a:rPr lang="ru-RU" sz="2400" i="1" dirty="0" smtClean="0"/>
              <a:t>- Собственные возобновляемые плантации</a:t>
            </a:r>
            <a:br>
              <a:rPr lang="ru-RU" sz="2400" i="1" dirty="0" smtClean="0"/>
            </a:br>
            <a:r>
              <a:rPr lang="ru-RU" sz="2400" i="1" dirty="0" smtClean="0"/>
              <a:t>- Абсолютно безопасный</a:t>
            </a:r>
            <a:br>
              <a:rPr lang="ru-RU" sz="2400" i="1" dirty="0" smtClean="0"/>
            </a:br>
            <a:r>
              <a:rPr lang="ru-RU" sz="2400" i="1" dirty="0" smtClean="0"/>
              <a:t>- Отсутствие </a:t>
            </a:r>
            <a:r>
              <a:rPr lang="ru-RU" sz="2400" i="1" dirty="0" err="1" smtClean="0"/>
              <a:t>фарнезола</a:t>
            </a:r>
            <a:r>
              <a:rPr lang="ru-RU" sz="2400" i="1" dirty="0"/>
              <a:t/>
            </a:r>
            <a:br>
              <a:rPr lang="ru-RU" sz="2400" i="1" dirty="0"/>
            </a:br>
            <a:endParaRPr lang="ru-RU" sz="2400" dirty="0"/>
          </a:p>
        </p:txBody>
      </p:sp>
    </p:spTree>
    <p:extLst>
      <p:ext uri="{BB962C8B-B14F-4D97-AF65-F5344CB8AC3E}">
        <p14:creationId xmlns:p14="http://schemas.microsoft.com/office/powerpoint/2010/main" val="121122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366" y="151805"/>
            <a:ext cx="2067634" cy="724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24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2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itroleogroup.com/site2017/wp-content/uploads/2017/0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 y="151805"/>
            <a:ext cx="2320120" cy="72401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8614" y="1050472"/>
            <a:ext cx="8011235" cy="5386090"/>
          </a:xfrm>
          <a:prstGeom prst="rect">
            <a:avLst/>
          </a:prstGeom>
        </p:spPr>
        <p:txBody>
          <a:bodyPr wrap="square">
            <a:spAutoFit/>
          </a:bodyPr>
          <a:lstStyle/>
          <a:p>
            <a:r>
              <a:rPr lang="ru-RU" sz="2800" dirty="0" smtClean="0">
                <a:solidFill>
                  <a:schemeClr val="accent6"/>
                </a:solidFill>
              </a:rPr>
              <a:t>Линия </a:t>
            </a:r>
            <a:r>
              <a:rPr lang="ru-RU" sz="2800" dirty="0" err="1">
                <a:solidFill>
                  <a:schemeClr val="accent6"/>
                </a:solidFill>
              </a:rPr>
              <a:t>CitroGreen</a:t>
            </a:r>
            <a:r>
              <a:rPr lang="ru-RU" sz="2800" dirty="0">
                <a:solidFill>
                  <a:schemeClr val="accent6"/>
                </a:solidFill>
              </a:rPr>
              <a:t> </a:t>
            </a:r>
            <a:r>
              <a:rPr lang="ru-RU" sz="2800" dirty="0" err="1">
                <a:solidFill>
                  <a:schemeClr val="accent6"/>
                </a:solidFill>
              </a:rPr>
              <a:t>Actives</a:t>
            </a:r>
            <a:r>
              <a:rPr lang="ru-RU" dirty="0"/>
              <a:t> </a:t>
            </a:r>
            <a:endParaRPr lang="ru-RU" dirty="0" smtClean="0"/>
          </a:p>
          <a:p>
            <a:r>
              <a:rPr lang="en-US" b="1" dirty="0" smtClean="0"/>
              <a:t>ALPHAAGING</a:t>
            </a:r>
            <a:r>
              <a:rPr lang="en-US" b="1" dirty="0"/>
              <a:t/>
            </a:r>
            <a:br>
              <a:rPr lang="en-US" b="1" dirty="0"/>
            </a:br>
            <a:r>
              <a:rPr lang="en-US" i="1" dirty="0"/>
              <a:t>INCI Name: </a:t>
            </a:r>
            <a:r>
              <a:rPr lang="en-US" i="1" dirty="0" err="1"/>
              <a:t>Bisabolol</a:t>
            </a:r>
            <a:r>
              <a:rPr lang="en-US" i="1" dirty="0"/>
              <a:t>; Mauritia </a:t>
            </a:r>
            <a:r>
              <a:rPr lang="en-US" i="1" dirty="0" err="1"/>
              <a:t>flexuosa</a:t>
            </a:r>
            <a:r>
              <a:rPr lang="en-US" i="1" dirty="0"/>
              <a:t> fruit oil</a:t>
            </a:r>
            <a:r>
              <a:rPr lang="ru-RU" i="1" dirty="0"/>
              <a:t/>
            </a:r>
            <a:br>
              <a:rPr lang="ru-RU" i="1" dirty="0"/>
            </a:br>
            <a:r>
              <a:rPr lang="ru-RU" i="1" dirty="0"/>
              <a:t>(</a:t>
            </a:r>
            <a:r>
              <a:rPr lang="ru-RU" i="1" dirty="0" err="1"/>
              <a:t>Бисаболол</a:t>
            </a:r>
            <a:r>
              <a:rPr lang="ru-RU" i="1" dirty="0"/>
              <a:t>; Фруктовое масло </a:t>
            </a:r>
            <a:r>
              <a:rPr lang="ru-RU" i="1" dirty="0" err="1"/>
              <a:t>маврикий</a:t>
            </a:r>
            <a:r>
              <a:rPr lang="ru-RU" i="1" dirty="0"/>
              <a:t> </a:t>
            </a:r>
            <a:r>
              <a:rPr lang="ru-RU" i="1" dirty="0" err="1"/>
              <a:t>флексоса</a:t>
            </a:r>
            <a:r>
              <a:rPr lang="ru-RU" i="1" dirty="0" smtClean="0"/>
              <a:t>)</a:t>
            </a:r>
          </a:p>
          <a:p>
            <a:endParaRPr lang="ru-RU" i="1" dirty="0"/>
          </a:p>
          <a:p>
            <a:r>
              <a:rPr lang="en-US" b="1" dirty="0"/>
              <a:t>ALPHACOMPLETE®</a:t>
            </a:r>
            <a:br>
              <a:rPr lang="en-US" b="1" dirty="0"/>
            </a:br>
            <a:r>
              <a:rPr lang="en-US" i="1" dirty="0"/>
              <a:t>INCI Name: </a:t>
            </a:r>
            <a:r>
              <a:rPr lang="en-US" i="1" dirty="0" err="1"/>
              <a:t>Bisabolol</a:t>
            </a:r>
            <a:r>
              <a:rPr lang="en-US" i="1" dirty="0"/>
              <a:t>; Melaleuca alternifolia leaf oil</a:t>
            </a:r>
            <a:r>
              <a:rPr lang="ru-RU" i="1" dirty="0"/>
              <a:t/>
            </a:r>
            <a:br>
              <a:rPr lang="ru-RU" i="1" dirty="0"/>
            </a:br>
            <a:r>
              <a:rPr lang="ru-RU" i="1" dirty="0"/>
              <a:t>(</a:t>
            </a:r>
            <a:r>
              <a:rPr lang="ru-RU" i="1" dirty="0" err="1"/>
              <a:t>Бисаболол</a:t>
            </a:r>
            <a:r>
              <a:rPr lang="ru-RU" i="1" dirty="0"/>
              <a:t>; Масло </a:t>
            </a:r>
            <a:r>
              <a:rPr lang="ru-RU" i="1" dirty="0" err="1"/>
              <a:t>листев</a:t>
            </a:r>
            <a:r>
              <a:rPr lang="ru-RU" i="1" dirty="0"/>
              <a:t> чайного дерева</a:t>
            </a:r>
            <a:r>
              <a:rPr lang="ru-RU" i="1" dirty="0" smtClean="0"/>
              <a:t>)</a:t>
            </a:r>
          </a:p>
          <a:p>
            <a:endParaRPr lang="ru-RU" dirty="0" smtClean="0"/>
          </a:p>
          <a:p>
            <a:endParaRPr lang="ru-RU" dirty="0"/>
          </a:p>
          <a:p>
            <a:endParaRPr lang="ru-RU" dirty="0" smtClean="0"/>
          </a:p>
          <a:p>
            <a:endParaRPr lang="ru-RU" dirty="0" smtClean="0"/>
          </a:p>
          <a:p>
            <a:r>
              <a:rPr lang="en-US" b="1" dirty="0"/>
              <a:t>ALPHAIMPROVE</a:t>
            </a:r>
            <a:br>
              <a:rPr lang="en-US" b="1" dirty="0"/>
            </a:br>
            <a:r>
              <a:rPr lang="en-US" i="1" dirty="0"/>
              <a:t>INCI Name: </a:t>
            </a:r>
            <a:r>
              <a:rPr lang="en-US" i="1" dirty="0" err="1"/>
              <a:t>Bisabolol</a:t>
            </a:r>
            <a:r>
              <a:rPr lang="en-US" i="1" dirty="0"/>
              <a:t>; </a:t>
            </a:r>
            <a:r>
              <a:rPr lang="en-US" i="1" dirty="0" err="1"/>
              <a:t>Pentaclethra</a:t>
            </a:r>
            <a:r>
              <a:rPr lang="en-US" i="1" dirty="0"/>
              <a:t> </a:t>
            </a:r>
            <a:r>
              <a:rPr lang="en-US" i="1" dirty="0" err="1"/>
              <a:t>macroloba</a:t>
            </a:r>
            <a:r>
              <a:rPr lang="en-US" i="1" dirty="0"/>
              <a:t> seed oil; </a:t>
            </a:r>
            <a:r>
              <a:rPr lang="en-US" i="1" dirty="0" err="1"/>
              <a:t>Orbignya</a:t>
            </a:r>
            <a:r>
              <a:rPr lang="en-US" i="1" dirty="0"/>
              <a:t> </a:t>
            </a:r>
            <a:r>
              <a:rPr lang="en-US" i="1" dirty="0" err="1"/>
              <a:t>oleifera</a:t>
            </a:r>
            <a:r>
              <a:rPr lang="en-US" i="1" dirty="0"/>
              <a:t> seed oil</a:t>
            </a:r>
            <a:r>
              <a:rPr lang="ru-RU" i="1" dirty="0"/>
              <a:t/>
            </a:r>
            <a:br>
              <a:rPr lang="ru-RU" i="1" dirty="0"/>
            </a:br>
            <a:r>
              <a:rPr lang="ru-RU" sz="1400" i="1" dirty="0"/>
              <a:t>(</a:t>
            </a:r>
            <a:r>
              <a:rPr lang="ru-RU" sz="1400" i="1" dirty="0" err="1"/>
              <a:t>Бисаболол</a:t>
            </a:r>
            <a:r>
              <a:rPr lang="ru-RU" sz="1400" i="1" dirty="0"/>
              <a:t>; Масло семян </a:t>
            </a:r>
            <a:r>
              <a:rPr lang="ru-RU" sz="1400" i="1" dirty="0" err="1"/>
              <a:t>Пракакси</a:t>
            </a:r>
            <a:r>
              <a:rPr lang="ru-RU" sz="1400" i="1" dirty="0"/>
              <a:t> (</a:t>
            </a:r>
            <a:r>
              <a:rPr lang="ru-RU" sz="1400" i="1" dirty="0" err="1"/>
              <a:t>пентаклерия</a:t>
            </a:r>
            <a:r>
              <a:rPr lang="ru-RU" sz="1400" i="1" dirty="0"/>
              <a:t>), Масло семян </a:t>
            </a:r>
            <a:r>
              <a:rPr lang="ru-RU" sz="1400" i="1" dirty="0" err="1"/>
              <a:t>бабассу</a:t>
            </a:r>
            <a:r>
              <a:rPr lang="ru-RU" sz="1400" i="1" dirty="0" smtClean="0"/>
              <a:t>)</a:t>
            </a:r>
          </a:p>
          <a:p>
            <a:endParaRPr lang="ru-RU" sz="1400" i="1" dirty="0"/>
          </a:p>
          <a:p>
            <a:r>
              <a:rPr lang="en-US" b="1" dirty="0"/>
              <a:t>ALPHAWHITENESS®</a:t>
            </a:r>
            <a:br>
              <a:rPr lang="en-US" b="1" dirty="0"/>
            </a:br>
            <a:r>
              <a:rPr lang="en-US" i="1" dirty="0"/>
              <a:t>INCI Name: </a:t>
            </a:r>
            <a:r>
              <a:rPr lang="en-US" i="1" dirty="0" err="1"/>
              <a:t>Bisabolol</a:t>
            </a:r>
            <a:r>
              <a:rPr lang="en-US" i="1" dirty="0"/>
              <a:t>; Euterpe </a:t>
            </a:r>
            <a:r>
              <a:rPr lang="en-US" i="1" dirty="0" err="1"/>
              <a:t>oleracea</a:t>
            </a:r>
            <a:r>
              <a:rPr lang="en-US" i="1" dirty="0"/>
              <a:t> fruit oil</a:t>
            </a:r>
            <a:r>
              <a:rPr lang="ru-RU" i="1" dirty="0"/>
              <a:t/>
            </a:r>
            <a:br>
              <a:rPr lang="ru-RU" i="1" dirty="0"/>
            </a:br>
            <a:r>
              <a:rPr lang="ru-RU" i="1" dirty="0"/>
              <a:t>(</a:t>
            </a:r>
            <a:r>
              <a:rPr lang="ru-RU" i="1" dirty="0" err="1"/>
              <a:t>Бисаболол</a:t>
            </a:r>
            <a:r>
              <a:rPr lang="ru-RU" i="1" dirty="0"/>
              <a:t>; Фруктовое масло </a:t>
            </a:r>
            <a:r>
              <a:rPr lang="ru-RU" i="1" dirty="0" err="1"/>
              <a:t>асаи</a:t>
            </a:r>
            <a:r>
              <a:rPr lang="ru-RU" i="1" dirty="0"/>
              <a:t>)</a:t>
            </a:r>
            <a:endParaRPr lang="ru-RU"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82" y="1566728"/>
            <a:ext cx="2446701" cy="223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46" y="3565305"/>
            <a:ext cx="3886200" cy="87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182434" y="1105063"/>
            <a:ext cx="2913795" cy="461665"/>
          </a:xfrm>
          <a:prstGeom prst="rect">
            <a:avLst/>
          </a:prstGeom>
        </p:spPr>
        <p:txBody>
          <a:bodyPr wrap="square">
            <a:spAutoFit/>
          </a:bodyPr>
          <a:lstStyle/>
          <a:p>
            <a:r>
              <a:rPr lang="ru-RU" sz="1200" dirty="0"/>
              <a:t>Результаты, достигнутые всего за 4 недели с использованием </a:t>
            </a:r>
            <a:r>
              <a:rPr lang="ru-RU" sz="1200" dirty="0" err="1"/>
              <a:t>AlphaAging</a:t>
            </a:r>
            <a:endParaRPr lang="ru-RU" sz="1200" dirty="0"/>
          </a:p>
        </p:txBody>
      </p:sp>
    </p:spTree>
    <p:extLst>
      <p:ext uri="{BB962C8B-B14F-4D97-AF65-F5344CB8AC3E}">
        <p14:creationId xmlns:p14="http://schemas.microsoft.com/office/powerpoint/2010/main" val="421506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7831" y="1815152"/>
            <a:ext cx="7600951" cy="3780430"/>
          </a:xfrm>
        </p:spPr>
        <p:txBody>
          <a:bodyPr>
            <a:noAutofit/>
          </a:bodyPr>
          <a:lstStyle/>
          <a:p>
            <a:r>
              <a:rPr lang="ru-RU" sz="2800" dirty="0"/>
              <a:t>Международная компания из Италии, поставщик эффективных, безопасных и инновационных ингредиентов для фармацевтической, косметической, </a:t>
            </a:r>
            <a:r>
              <a:rPr lang="ru-RU" sz="2800" dirty="0" err="1"/>
              <a:t>нутрицевтической</a:t>
            </a:r>
            <a:r>
              <a:rPr lang="ru-RU" sz="2800" dirty="0"/>
              <a:t> и пищевой промышленности</a:t>
            </a:r>
            <a:r>
              <a:rPr lang="ru-RU" sz="2800" dirty="0" smtClean="0"/>
              <a:t>. </a:t>
            </a:r>
            <a:br>
              <a:rPr lang="ru-RU" sz="2800" dirty="0" smtClean="0"/>
            </a:br>
            <a:r>
              <a:rPr lang="ru-RU" sz="2800" dirty="0"/>
              <a:t/>
            </a:r>
            <a:br>
              <a:rPr lang="ru-RU" sz="2800" dirty="0"/>
            </a:br>
            <a:r>
              <a:rPr lang="en-US" sz="2800" b="1" dirty="0">
                <a:solidFill>
                  <a:schemeClr val="accent6">
                    <a:lumMod val="75000"/>
                  </a:schemeClr>
                </a:solidFill>
              </a:rPr>
              <a:t>Biodegradable </a:t>
            </a:r>
            <a:r>
              <a:rPr lang="en-US" sz="2800" b="1" dirty="0" smtClean="0">
                <a:solidFill>
                  <a:schemeClr val="accent6">
                    <a:lumMod val="75000"/>
                  </a:schemeClr>
                </a:solidFill>
              </a:rPr>
              <a:t> </a:t>
            </a:r>
            <a:r>
              <a:rPr lang="ru-RU" sz="2800" b="1" dirty="0" smtClean="0">
                <a:solidFill>
                  <a:schemeClr val="accent6">
                    <a:lumMod val="75000"/>
                  </a:schemeClr>
                </a:solidFill>
              </a:rPr>
              <a:t/>
            </a:r>
            <a:br>
              <a:rPr lang="ru-RU" sz="2800" b="1" dirty="0" smtClean="0">
                <a:solidFill>
                  <a:schemeClr val="accent6">
                    <a:lumMod val="75000"/>
                  </a:schemeClr>
                </a:solidFill>
              </a:rPr>
            </a:br>
            <a:r>
              <a:rPr lang="en-US" sz="2800" b="1" dirty="0" smtClean="0">
                <a:solidFill>
                  <a:schemeClr val="accent6">
                    <a:lumMod val="75000"/>
                  </a:schemeClr>
                </a:solidFill>
              </a:rPr>
              <a:t>Cosmos </a:t>
            </a:r>
            <a:r>
              <a:rPr lang="en-US" sz="2800" b="1" dirty="0">
                <a:solidFill>
                  <a:schemeClr val="accent6">
                    <a:lumMod val="75000"/>
                  </a:schemeClr>
                </a:solidFill>
              </a:rPr>
              <a:t>available </a:t>
            </a:r>
            <a:r>
              <a:rPr lang="ru-RU" sz="2800" b="1" dirty="0" smtClean="0">
                <a:solidFill>
                  <a:schemeClr val="accent6">
                    <a:lumMod val="75000"/>
                  </a:schemeClr>
                </a:solidFill>
              </a:rPr>
              <a:t/>
            </a:r>
            <a:br>
              <a:rPr lang="ru-RU" sz="2800" b="1" dirty="0" smtClean="0">
                <a:solidFill>
                  <a:schemeClr val="accent6">
                    <a:lumMod val="75000"/>
                  </a:schemeClr>
                </a:solidFill>
              </a:rPr>
            </a:br>
            <a:r>
              <a:rPr lang="en-US" sz="2800" b="1" dirty="0" smtClean="0">
                <a:solidFill>
                  <a:schemeClr val="accent6">
                    <a:lumMod val="75000"/>
                  </a:schemeClr>
                </a:solidFill>
              </a:rPr>
              <a:t>RSPO </a:t>
            </a:r>
            <a:r>
              <a:rPr lang="en-US" sz="2800" b="1" dirty="0">
                <a:solidFill>
                  <a:schemeClr val="accent6">
                    <a:lumMod val="75000"/>
                  </a:schemeClr>
                </a:solidFill>
              </a:rPr>
              <a:t>certified</a:t>
            </a:r>
            <a:r>
              <a:rPr lang="ru-RU" sz="2800" dirty="0">
                <a:solidFill>
                  <a:schemeClr val="accent6">
                    <a:lumMod val="75000"/>
                  </a:schemeClr>
                </a:solidFill>
              </a:rPr>
              <a:t/>
            </a:r>
            <a:br>
              <a:rPr lang="ru-RU" sz="2800" dirty="0">
                <a:solidFill>
                  <a:schemeClr val="accent6">
                    <a:lumMod val="75000"/>
                  </a:schemeClr>
                </a:solidFill>
              </a:rPr>
            </a:br>
            <a:endParaRPr lang="ru-RU" sz="2800"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049" y="331636"/>
            <a:ext cx="1918952"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450" y="348645"/>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725" y="331636"/>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1636"/>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312" y="3392812"/>
            <a:ext cx="2281593" cy="318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68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1175" y="331636"/>
            <a:ext cx="16628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450" y="348645"/>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725" y="331636"/>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1636"/>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2" y="1666994"/>
            <a:ext cx="8726487"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a:xfrm>
            <a:off x="627856" y="4733369"/>
            <a:ext cx="7886700" cy="7508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ru-RU" sz="1800" dirty="0"/>
              <a:t>Миндальное масло, масло </a:t>
            </a:r>
            <a:r>
              <a:rPr lang="ru-RU" sz="1800" dirty="0" err="1"/>
              <a:t>Бабассу</a:t>
            </a:r>
            <a:r>
              <a:rPr lang="ru-RU" sz="1800" dirty="0"/>
              <a:t>, масло Брокколи, масло Рыжиковое, Льняное масло, масло семян </a:t>
            </a:r>
            <a:r>
              <a:rPr lang="ru-RU" sz="1800" dirty="0" err="1"/>
              <a:t>Макадамии</a:t>
            </a:r>
            <a:r>
              <a:rPr lang="ru-RU" sz="1800" dirty="0"/>
              <a:t>, Оливковое масло, Гранатовых косточек масло, Тыквенное масло, </a:t>
            </a:r>
            <a:r>
              <a:rPr lang="ru-RU" sz="1800" dirty="0" err="1"/>
              <a:t>Сафроловое</a:t>
            </a:r>
            <a:r>
              <a:rPr lang="ru-RU" sz="1800" dirty="0"/>
              <a:t> масло</a:t>
            </a:r>
          </a:p>
        </p:txBody>
      </p:sp>
    </p:spTree>
    <p:extLst>
      <p:ext uri="{BB962C8B-B14F-4D97-AF65-F5344CB8AC3E}">
        <p14:creationId xmlns:p14="http://schemas.microsoft.com/office/powerpoint/2010/main" val="192018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0" y="740977"/>
            <a:ext cx="5061276" cy="1718443"/>
          </a:xfrm>
        </p:spPr>
        <p:txBody>
          <a:bodyPr>
            <a:normAutofit fontScale="90000"/>
          </a:bodyPr>
          <a:lstStyle/>
          <a:p>
            <a:r>
              <a:rPr lang="uk-UA" b="1" dirty="0" smtClean="0"/>
              <a:t/>
            </a:r>
            <a:br>
              <a:rPr lang="uk-UA" b="1" dirty="0" smtClean="0"/>
            </a:br>
            <a:r>
              <a:rPr lang="uk-UA" b="1" dirty="0" smtClean="0"/>
              <a:t/>
            </a:r>
            <a:br>
              <a:rPr lang="uk-UA" b="1" dirty="0" smtClean="0"/>
            </a:br>
            <a:r>
              <a:rPr lang="uk-UA" b="1" dirty="0" smtClean="0"/>
              <a:t/>
            </a:r>
            <a:br>
              <a:rPr lang="uk-UA" b="1" dirty="0" smtClean="0"/>
            </a:br>
            <a:r>
              <a:rPr lang="en-US" b="1" dirty="0" smtClean="0"/>
              <a:t/>
            </a:r>
            <a:br>
              <a:rPr lang="en-US" b="1" dirty="0" smtClean="0"/>
            </a:br>
            <a:r>
              <a:rPr lang="en-US" b="1" dirty="0" smtClean="0"/>
              <a:t/>
            </a:r>
            <a:br>
              <a:rPr lang="en-US"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uk-UA" b="1" dirty="0" smtClean="0"/>
              <a:t/>
            </a:r>
            <a:br>
              <a:rPr lang="uk-UA" b="1" dirty="0" smtClean="0"/>
            </a:br>
            <a:r>
              <a:rPr lang="en-US" sz="2700" b="1" dirty="0" smtClean="0"/>
              <a:t>INCI: </a:t>
            </a:r>
            <a:r>
              <a:rPr lang="uk-UA" sz="2700" b="1" dirty="0" smtClean="0"/>
              <a:t/>
            </a:r>
            <a:br>
              <a:rPr lang="uk-UA" sz="2700" b="1" dirty="0" smtClean="0"/>
            </a:br>
            <a:r>
              <a:rPr lang="ru-RU" sz="2800" dirty="0" smtClean="0"/>
              <a:t>… </a:t>
            </a:r>
            <a:r>
              <a:rPr lang="en-US" sz="2800" dirty="0"/>
              <a:t>Oil Polyglyceryl-4 Esters</a:t>
            </a:r>
            <a:br>
              <a:rPr lang="en-US" sz="2800" dirty="0"/>
            </a:br>
            <a:r>
              <a:rPr lang="ru-RU" sz="1600" dirty="0" smtClean="0"/>
              <a:t>(</a:t>
            </a:r>
            <a:r>
              <a:rPr lang="ru-RU" sz="1600" dirty="0" err="1" smtClean="0"/>
              <a:t>Полиглицериловые</a:t>
            </a:r>
            <a:r>
              <a:rPr lang="ru-RU" sz="1600" dirty="0" smtClean="0"/>
              <a:t> эфиры натуральных масел)</a:t>
            </a:r>
            <a:r>
              <a:rPr lang="en-US" dirty="0" smtClean="0"/>
              <a:t/>
            </a:r>
            <a:br>
              <a:rPr lang="en-US" dirty="0" smtClean="0"/>
            </a:br>
            <a:r>
              <a:rPr lang="en-US" dirty="0" smtClean="0"/>
              <a:t/>
            </a:r>
            <a:br>
              <a:rPr lang="en-US" dirty="0" smtClean="0"/>
            </a:br>
            <a:endParaRPr lang="ru-RU" dirty="0"/>
          </a:p>
        </p:txBody>
      </p:sp>
      <p:sp>
        <p:nvSpPr>
          <p:cNvPr id="4" name="Текст 3"/>
          <p:cNvSpPr>
            <a:spLocks noGrp="1"/>
          </p:cNvSpPr>
          <p:nvPr>
            <p:ph type="body" sz="half" idx="2"/>
          </p:nvPr>
        </p:nvSpPr>
        <p:spPr>
          <a:xfrm>
            <a:off x="409903" y="2197290"/>
            <a:ext cx="4451657" cy="3998557"/>
          </a:xfrm>
        </p:spPr>
        <p:txBody>
          <a:bodyPr>
            <a:normAutofit/>
          </a:bodyPr>
          <a:lstStyle/>
          <a:p>
            <a:r>
              <a:rPr lang="ru-RU" u="sng" dirty="0"/>
              <a:t>Описание: </a:t>
            </a:r>
            <a:r>
              <a:rPr lang="ru-RU" u="sng" dirty="0" smtClean="0"/>
              <a:t/>
            </a:r>
            <a:br>
              <a:rPr lang="ru-RU" u="sng" dirty="0" smtClean="0"/>
            </a:br>
            <a:r>
              <a:rPr lang="ru-RU" u="sng" dirty="0" smtClean="0"/>
              <a:t/>
            </a:r>
            <a:br>
              <a:rPr lang="ru-RU" u="sng" dirty="0" smtClean="0"/>
            </a:br>
            <a:r>
              <a:rPr lang="ru-RU" dirty="0" err="1"/>
              <a:t>Неионные</a:t>
            </a:r>
            <a:r>
              <a:rPr lang="ru-RU" dirty="0"/>
              <a:t> поверхностно-активные вещества, полученные из </a:t>
            </a:r>
            <a:r>
              <a:rPr lang="ru-RU" dirty="0" err="1" smtClean="0"/>
              <a:t>полиглицеринов</a:t>
            </a:r>
            <a:r>
              <a:rPr lang="ru-RU" dirty="0" smtClean="0"/>
              <a:t> и растительных масел, </a:t>
            </a:r>
            <a:r>
              <a:rPr lang="ru-RU" dirty="0"/>
              <a:t>обладают превосходной </a:t>
            </a:r>
            <a:r>
              <a:rPr lang="ru-RU" dirty="0" smtClean="0"/>
              <a:t>совместимостью с кожей. </a:t>
            </a:r>
            <a:r>
              <a:rPr lang="en-US" dirty="0"/>
              <a:t>COSMOS CERTIFIED - RSPO CERTIFIED</a:t>
            </a:r>
            <a:endParaRPr lang="ru-RU" dirty="0" smtClean="0"/>
          </a:p>
          <a:p>
            <a:r>
              <a:rPr lang="ru-RU" u="sng" dirty="0" smtClean="0"/>
              <a:t>Происхождение</a:t>
            </a:r>
            <a:r>
              <a:rPr lang="ru-RU" dirty="0" smtClean="0"/>
              <a:t>: растительное</a:t>
            </a:r>
            <a:br>
              <a:rPr lang="ru-RU" dirty="0" smtClean="0"/>
            </a:br>
            <a:r>
              <a:rPr lang="ru-RU" dirty="0" smtClean="0"/>
              <a:t/>
            </a:r>
            <a:br>
              <a:rPr lang="ru-RU" dirty="0" smtClean="0"/>
            </a:br>
            <a:r>
              <a:rPr lang="ru-RU" u="sng" dirty="0" smtClean="0"/>
              <a:t>Растворимость</a:t>
            </a:r>
            <a:r>
              <a:rPr lang="ru-RU" dirty="0" smtClean="0"/>
              <a:t>: вода, ПАВ, масла</a:t>
            </a:r>
          </a:p>
          <a:p>
            <a:r>
              <a:rPr lang="uk-UA" u="sng" dirty="0" err="1" smtClean="0"/>
              <a:t>Класс</a:t>
            </a:r>
            <a:r>
              <a:rPr lang="uk-UA" u="sng" dirty="0" smtClean="0"/>
              <a:t>:</a:t>
            </a:r>
            <a:r>
              <a:rPr lang="uk-UA" dirty="0" smtClean="0"/>
              <a:t> </a:t>
            </a:r>
            <a:r>
              <a:rPr lang="ru-RU" dirty="0" smtClean="0"/>
              <a:t>увлажнители-ПАВ</a:t>
            </a:r>
            <a:br>
              <a:rPr lang="ru-RU" dirty="0" smtClean="0"/>
            </a:br>
            <a:r>
              <a:rPr lang="ru-RU" dirty="0" smtClean="0"/>
              <a:t>Смываемые  и несмываемые системы</a:t>
            </a:r>
          </a:p>
          <a:p>
            <a:r>
              <a:rPr lang="ru-RU" u="sng" dirty="0" smtClean="0"/>
              <a:t>Страна</a:t>
            </a:r>
            <a:r>
              <a:rPr lang="ru-RU" dirty="0" smtClean="0"/>
              <a:t>: Италия</a:t>
            </a:r>
          </a:p>
          <a:p>
            <a:endParaRPr lang="uk-UA" dirty="0"/>
          </a:p>
          <a:p>
            <a:endParaRPr lang="uk-UA" dirty="0"/>
          </a:p>
          <a:p>
            <a:endParaRPr lang="ru-RU" dirty="0"/>
          </a:p>
        </p:txBody>
      </p:sp>
      <p:pic>
        <p:nvPicPr>
          <p:cNvPr id="1026" name="Picture 2" descr="ÐÐ°ÑÑÐ¸Ð½ÐºÐ¸ Ð¿Ð¾ Ð·Ð°Ð¿ÑÐ¾ÑÑ Ð³Ð»Ð¸ÑÐµÑÐ¸Ð½ ÑÐ¾ÑÐ¼ÑÐ»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088" y="2817575"/>
            <a:ext cx="1359326" cy="50181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ÐÐ°ÑÑÐ¸Ð½ÐºÐ¸ Ð¿Ð¾ Ð·Ð°Ð¿ÑÐ¾ÑÑ POLYGLYCERYL-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ÐÐ°ÑÑÐ¸Ð½ÐºÐ¸ Ð¿Ð¾ Ð·Ð°Ð¿ÑÐ¾ÑÑ POLYGLYCERYL-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ÐÐ°ÑÑÐ¸Ð½ÐºÐ¸ Ð¿Ð¾ Ð·Ð°Ð¿ÑÐ¾ÑÑ POLYGLYCERY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613" y="771822"/>
            <a:ext cx="4581554" cy="509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10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2956"/>
            <a:ext cx="9139237" cy="1473957"/>
          </a:xfrm>
        </p:spPr>
        <p:txBody>
          <a:bodyPr>
            <a:noAutofit/>
          </a:bodyPr>
          <a:lstStyle/>
          <a:p>
            <a:pPr algn="ctr"/>
            <a:r>
              <a:rPr lang="ru-RU" sz="2200" dirty="0" smtClean="0"/>
              <a:t>Уровень </a:t>
            </a:r>
            <a:r>
              <a:rPr lang="ru-RU" sz="2200" u="sng" dirty="0" err="1" smtClean="0"/>
              <a:t>водорастворимости</a:t>
            </a:r>
            <a:r>
              <a:rPr lang="ru-RU" sz="2200" dirty="0" smtClean="0"/>
              <a:t> и прозрачности зависит  от исходного масла.</a:t>
            </a:r>
            <a:br>
              <a:rPr lang="ru-RU" sz="2200" dirty="0" smtClean="0"/>
            </a:br>
            <a:r>
              <a:rPr lang="ru-RU" sz="2200" dirty="0" smtClean="0"/>
              <a:t>Некоторые дают чистые системы в воде, </a:t>
            </a:r>
            <a:br>
              <a:rPr lang="ru-RU" sz="2200" dirty="0" smtClean="0"/>
            </a:br>
            <a:r>
              <a:rPr lang="ru-RU" sz="2200" dirty="0" smtClean="0"/>
              <a:t>другие - в поверхностно-активных веществах.</a:t>
            </a:r>
            <a:endParaRPr lang="ru-RU" sz="2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957683"/>
            <a:ext cx="9139237" cy="62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2582642"/>
            <a:ext cx="9139237" cy="406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94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838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342" y="1419367"/>
            <a:ext cx="7886700" cy="4299045"/>
          </a:xfrm>
        </p:spPr>
        <p:txBody>
          <a:bodyPr>
            <a:noAutofit/>
          </a:bodyPr>
          <a:lstStyle/>
          <a:p>
            <a:r>
              <a:rPr lang="en-US" sz="2800" b="1" dirty="0" smtClean="0"/>
              <a:t>M+H </a:t>
            </a:r>
            <a:r>
              <a:rPr lang="en-US" sz="2800" dirty="0" smtClean="0"/>
              <a:t>- </a:t>
            </a:r>
            <a:r>
              <a:rPr lang="ru-RU" sz="2800" dirty="0" smtClean="0"/>
              <a:t>ведущи</a:t>
            </a:r>
            <a:r>
              <a:rPr lang="ru-RU" sz="2800" dirty="0"/>
              <a:t>й</a:t>
            </a:r>
            <a:r>
              <a:rPr lang="ru-RU" sz="2800" dirty="0" smtClean="0"/>
              <a:t> европейский производитель высококачественного сырья с локацией в Чехии.</a:t>
            </a:r>
            <a:br>
              <a:rPr lang="ru-RU" sz="2800" dirty="0" smtClean="0"/>
            </a:br>
            <a:r>
              <a:rPr lang="ru-RU" sz="2800" dirty="0"/>
              <a:t/>
            </a:r>
            <a:br>
              <a:rPr lang="ru-RU" sz="2800" dirty="0"/>
            </a:br>
            <a:r>
              <a:rPr lang="ru-RU" sz="2600" dirty="0" smtClean="0"/>
              <a:t>Специализируется на:</a:t>
            </a:r>
            <a:br>
              <a:rPr lang="ru-RU" sz="2600" dirty="0" smtClean="0"/>
            </a:br>
            <a:r>
              <a:rPr lang="ru-RU" sz="2600" dirty="0"/>
              <a:t>-</a:t>
            </a:r>
            <a:r>
              <a:rPr lang="ru-RU" sz="2600" dirty="0" smtClean="0"/>
              <a:t> натуральных </a:t>
            </a:r>
            <a:r>
              <a:rPr lang="ru-RU" sz="2600" dirty="0"/>
              <a:t>альтернативах </a:t>
            </a:r>
            <a:r>
              <a:rPr lang="ru-RU" sz="2600" dirty="0" smtClean="0"/>
              <a:t>силикону, </a:t>
            </a:r>
            <a:br>
              <a:rPr lang="ru-RU" sz="2600" dirty="0" smtClean="0"/>
            </a:br>
            <a:r>
              <a:rPr lang="ru-RU" sz="2600" dirty="0" smtClean="0"/>
              <a:t>вазелину </a:t>
            </a:r>
            <a:r>
              <a:rPr lang="ru-RU" sz="2600" dirty="0"/>
              <a:t>и </a:t>
            </a:r>
            <a:r>
              <a:rPr lang="ru-RU" sz="2600" dirty="0" smtClean="0"/>
              <a:t>ланолину</a:t>
            </a:r>
            <a:br>
              <a:rPr lang="ru-RU" sz="2600" dirty="0" smtClean="0"/>
            </a:br>
            <a:r>
              <a:rPr lang="ru-RU" sz="2600" dirty="0" smtClean="0"/>
              <a:t>- </a:t>
            </a:r>
            <a:r>
              <a:rPr lang="ru-RU" sz="2600" dirty="0" err="1" smtClean="0"/>
              <a:t>сквал</a:t>
            </a:r>
            <a:r>
              <a:rPr lang="ru-RU" sz="2600" b="1" dirty="0" err="1" smtClean="0"/>
              <a:t>е</a:t>
            </a:r>
            <a:r>
              <a:rPr lang="ru-RU" sz="2600" dirty="0" err="1" smtClean="0"/>
              <a:t>не</a:t>
            </a:r>
            <a:r>
              <a:rPr lang="ru-RU" sz="2600" dirty="0" smtClean="0"/>
              <a:t> и </a:t>
            </a:r>
            <a:r>
              <a:rPr lang="ru-RU" sz="2600" dirty="0" err="1" smtClean="0"/>
              <a:t>сквал</a:t>
            </a:r>
            <a:r>
              <a:rPr lang="ru-RU" sz="2600" b="1" dirty="0" err="1" smtClean="0"/>
              <a:t>а</a:t>
            </a:r>
            <a:r>
              <a:rPr lang="ru-RU" sz="2600" dirty="0" err="1" smtClean="0"/>
              <a:t>не</a:t>
            </a:r>
            <a:r>
              <a:rPr lang="ru-RU" sz="2600" dirty="0" smtClean="0"/>
              <a:t/>
            </a:r>
            <a:br>
              <a:rPr lang="ru-RU" sz="2600" dirty="0" smtClean="0"/>
            </a:br>
            <a:r>
              <a:rPr lang="ru-RU" sz="2600" dirty="0" smtClean="0"/>
              <a:t>- натуральных эмульгаторах (м/в, в/м)</a:t>
            </a:r>
            <a:br>
              <a:rPr lang="ru-RU" sz="2600" dirty="0" smtClean="0"/>
            </a:br>
            <a:r>
              <a:rPr lang="ru-RU" sz="2600" dirty="0" smtClean="0"/>
              <a:t>- восках, </a:t>
            </a:r>
            <a:r>
              <a:rPr lang="ru-RU" sz="2600" dirty="0" err="1" smtClean="0"/>
              <a:t>баттерах</a:t>
            </a:r>
            <a:r>
              <a:rPr lang="ru-RU" sz="2600" dirty="0" smtClean="0"/>
              <a:t>, растительных пудрах</a:t>
            </a:r>
            <a:endParaRPr lang="ru-RU" sz="26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006"/>
            <a:ext cx="9144000" cy="9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77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006"/>
            <a:ext cx="9144000" cy="9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одзаголовок 3"/>
          <p:cNvSpPr txBox="1">
            <a:spLocks/>
          </p:cNvSpPr>
          <p:nvPr/>
        </p:nvSpPr>
        <p:spPr>
          <a:xfrm>
            <a:off x="118242" y="2893326"/>
            <a:ext cx="8907516" cy="279049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За более детальной информацией Вы можете обращаться: </a:t>
            </a:r>
          </a:p>
          <a:p>
            <a:pPr marL="457200" lvl="1" indent="0" algn="ctr">
              <a:buNone/>
            </a:pPr>
            <a:r>
              <a:rPr lang="en-US" dirty="0" smtClean="0">
                <a:hlinkClick r:id="rId3"/>
              </a:rPr>
              <a:t>www.gustavheess.com.ua</a:t>
            </a:r>
            <a:endParaRPr lang="ru-RU" dirty="0" smtClean="0"/>
          </a:p>
          <a:p>
            <a:pPr marL="457200" lvl="1" indent="0" algn="ctr">
              <a:buNone/>
            </a:pPr>
            <a:r>
              <a:rPr lang="ru-RU" dirty="0" smtClean="0"/>
              <a:t>…</a:t>
            </a:r>
            <a:br>
              <a:rPr lang="ru-RU" dirty="0" smtClean="0"/>
            </a:br>
            <a:r>
              <a:rPr lang="ru-RU" dirty="0" smtClean="0"/>
              <a:t>Стенд </a:t>
            </a:r>
            <a:r>
              <a:rPr lang="ru-RU" dirty="0" err="1" smtClean="0"/>
              <a:t>Интершарм</a:t>
            </a:r>
            <a:r>
              <a:rPr lang="ru-RU" dirty="0" smtClean="0"/>
              <a:t> № </a:t>
            </a:r>
            <a:r>
              <a:rPr lang="en-US" dirty="0" err="1" smtClean="0"/>
              <a:t>2A</a:t>
            </a:r>
            <a:r>
              <a:rPr lang="en-US" dirty="0" smtClean="0"/>
              <a:t> -3-25</a:t>
            </a:r>
            <a:r>
              <a:rPr lang="ru-RU" dirty="0" smtClean="0"/>
              <a:t>…</a:t>
            </a:r>
            <a:br>
              <a:rPr lang="ru-RU" dirty="0" smtClean="0"/>
            </a:br>
            <a:endParaRPr lang="ru-RU" dirty="0" smtClean="0"/>
          </a:p>
          <a:p>
            <a:r>
              <a:rPr lang="ru-RU" dirty="0" smtClean="0"/>
              <a:t>Мы ответим на все интересующие Вас вопросы.</a:t>
            </a:r>
          </a:p>
          <a:p>
            <a:r>
              <a:rPr lang="ru-RU" dirty="0" smtClean="0"/>
              <a:t>Предоставим данные по стартовым рецептурам.</a:t>
            </a:r>
          </a:p>
          <a:p>
            <a:pPr algn="ctr"/>
            <a:endParaRPr lang="ru-RU" dirty="0" smtClean="0"/>
          </a:p>
          <a:p>
            <a:pPr algn="ctr"/>
            <a:endParaRPr lang="ru-RU" dirty="0" smtClean="0"/>
          </a:p>
          <a:p>
            <a:pPr algn="ctr"/>
            <a:endParaRPr lang="ru-RU" dirty="0" smtClean="0"/>
          </a:p>
          <a:p>
            <a:pPr algn="ctr"/>
            <a:endParaRPr lang="en-US" dirty="0" smtClean="0"/>
          </a:p>
          <a:p>
            <a:pPr algn="ctr"/>
            <a:endParaRPr lang="ru-RU" dirty="0" smtClean="0"/>
          </a:p>
          <a:p>
            <a:pPr algn="ctr"/>
            <a:endParaRPr lang="ru-RU" dirty="0"/>
          </a:p>
        </p:txBody>
      </p:sp>
      <p:sp>
        <p:nvSpPr>
          <p:cNvPr id="9" name="Прямоугольник 8"/>
          <p:cNvSpPr/>
          <p:nvPr/>
        </p:nvSpPr>
        <p:spPr>
          <a:xfrm rot="10800000" flipV="1">
            <a:off x="1" y="1573541"/>
            <a:ext cx="9144000" cy="923330"/>
          </a:xfrm>
          <a:prstGeom prst="rect">
            <a:avLst/>
          </a:prstGeom>
        </p:spPr>
        <p:txBody>
          <a:bodyPr wrap="square">
            <a:spAutoFit/>
          </a:bodyPr>
          <a:lstStyle/>
          <a:p>
            <a:pPr algn="ctr"/>
            <a:r>
              <a:rPr lang="ru-RU" sz="5400" b="1" dirty="0" smtClean="0">
                <a:ln w="12700">
                  <a:solidFill>
                    <a:schemeClr val="accent1"/>
                  </a:solidFill>
                  <a:prstDash val="solid"/>
                </a:ln>
                <a:solidFill>
                  <a:schemeClr val="bg1">
                    <a:lumMod val="95000"/>
                  </a:schemeClr>
                </a:solidFill>
                <a:effectLst>
                  <a:outerShdw dist="38100" dir="2640000" algn="bl" rotWithShape="0">
                    <a:schemeClr val="accent1"/>
                  </a:outerShdw>
                </a:effectLst>
              </a:rPr>
              <a:t>Благодар</a:t>
            </a:r>
            <a:r>
              <a:rPr lang="ru-RU" sz="5400" b="1" dirty="0">
                <a:ln w="12700">
                  <a:solidFill>
                    <a:schemeClr val="accent1"/>
                  </a:solidFill>
                  <a:prstDash val="solid"/>
                </a:ln>
                <a:solidFill>
                  <a:schemeClr val="bg1">
                    <a:lumMod val="95000"/>
                  </a:schemeClr>
                </a:solidFill>
                <a:effectLst>
                  <a:outerShdw dist="38100" dir="2640000" algn="bl" rotWithShape="0">
                    <a:schemeClr val="accent1"/>
                  </a:outerShdw>
                </a:effectLst>
              </a:rPr>
              <a:t>ю</a:t>
            </a:r>
            <a:r>
              <a:rPr lang="ru-RU" sz="5400" b="1" dirty="0" smtClean="0">
                <a:ln w="12700">
                  <a:solidFill>
                    <a:schemeClr val="accent1"/>
                  </a:solidFill>
                  <a:prstDash val="solid"/>
                </a:ln>
                <a:solidFill>
                  <a:schemeClr val="bg1">
                    <a:lumMod val="95000"/>
                  </a:schemeClr>
                </a:solidFill>
                <a:effectLst>
                  <a:outerShdw dist="38100" dir="2640000" algn="bl" rotWithShape="0">
                    <a:schemeClr val="accent1"/>
                  </a:outerShdw>
                </a:effectLst>
              </a:rPr>
              <a:t> </a:t>
            </a:r>
            <a:r>
              <a:rPr lang="ru-RU" sz="5400" b="1" dirty="0">
                <a:ln w="12700">
                  <a:solidFill>
                    <a:schemeClr val="accent1"/>
                  </a:solidFill>
                  <a:prstDash val="solid"/>
                </a:ln>
                <a:solidFill>
                  <a:schemeClr val="bg1">
                    <a:lumMod val="95000"/>
                  </a:schemeClr>
                </a:solidFill>
                <a:effectLst>
                  <a:outerShdw dist="38100" dir="2640000" algn="bl" rotWithShape="0">
                    <a:schemeClr val="accent1"/>
                  </a:outerShdw>
                </a:effectLst>
              </a:rPr>
              <a:t>за </a:t>
            </a:r>
            <a:r>
              <a:rPr lang="ru-RU" sz="5400" b="1" dirty="0" smtClean="0">
                <a:ln w="12700">
                  <a:solidFill>
                    <a:schemeClr val="accent1"/>
                  </a:solidFill>
                  <a:prstDash val="solid"/>
                </a:ln>
                <a:solidFill>
                  <a:schemeClr val="bg1">
                    <a:lumMod val="95000"/>
                  </a:schemeClr>
                </a:solidFill>
                <a:effectLst>
                  <a:outerShdw dist="38100" dir="2640000" algn="bl" rotWithShape="0">
                    <a:schemeClr val="accent1"/>
                  </a:outerShdw>
                </a:effectLst>
              </a:rPr>
              <a:t>внимание!</a:t>
            </a:r>
            <a:endParaRPr lang="ru-RU" sz="5400" b="1" dirty="0">
              <a:ln w="12700">
                <a:solidFill>
                  <a:schemeClr val="accent1"/>
                </a:solidFill>
                <a:prstDash val="solid"/>
              </a:ln>
              <a:solidFill>
                <a:schemeClr val="bg1">
                  <a:lumMod val="9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89762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006"/>
            <a:ext cx="9144000" cy="9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28650" y="1678675"/>
            <a:ext cx="8051326" cy="4080680"/>
          </a:xfrm>
        </p:spPr>
        <p:txBody>
          <a:bodyPr>
            <a:normAutofit fontScale="90000"/>
          </a:bodyPr>
          <a:lstStyle/>
          <a:p>
            <a:r>
              <a:rPr lang="ru-RU" dirty="0" smtClean="0"/>
              <a:t>Группы косметического сырья:</a:t>
            </a:r>
            <a:br>
              <a:rPr lang="ru-RU" dirty="0" smtClean="0"/>
            </a:br>
            <a:r>
              <a:rPr lang="ru-RU" sz="2000" dirty="0" smtClean="0"/>
              <a:t/>
            </a:r>
            <a:br>
              <a:rPr lang="ru-RU" sz="2000" dirty="0" smtClean="0"/>
            </a:br>
            <a:r>
              <a:rPr lang="ru-RU" sz="2200" dirty="0" smtClean="0"/>
              <a:t>- Поверхностно-активные вещества (ПАВ) – моющие</a:t>
            </a:r>
            <a:br>
              <a:rPr lang="ru-RU" sz="2200" dirty="0" smtClean="0"/>
            </a:br>
            <a:r>
              <a:rPr lang="ru-RU" sz="2200" dirty="0" smtClean="0"/>
              <a:t>- Эмульгаторы, воски</a:t>
            </a:r>
            <a:br>
              <a:rPr lang="ru-RU" sz="2200" dirty="0" smtClean="0"/>
            </a:br>
            <a:r>
              <a:rPr lang="ru-RU" sz="2200" dirty="0" smtClean="0"/>
              <a:t>- Масла, </a:t>
            </a:r>
            <a:r>
              <a:rPr lang="ru-RU" sz="2200" dirty="0" err="1" smtClean="0"/>
              <a:t>эмоленты</a:t>
            </a:r>
            <a:r>
              <a:rPr lang="ru-RU" sz="2200" dirty="0" smtClean="0"/>
              <a:t>, силиконы</a:t>
            </a:r>
            <a:br>
              <a:rPr lang="ru-RU" sz="2200" dirty="0" smtClean="0"/>
            </a:br>
            <a:r>
              <a:rPr lang="ru-RU" sz="2200" dirty="0" smtClean="0"/>
              <a:t>- Экстракты</a:t>
            </a:r>
            <a:r>
              <a:rPr lang="ru-RU" sz="2200" i="1" dirty="0" smtClean="0"/>
              <a:t/>
            </a:r>
            <a:br>
              <a:rPr lang="ru-RU" sz="2200" i="1" dirty="0" smtClean="0"/>
            </a:br>
            <a:r>
              <a:rPr lang="ru-RU" sz="2200" dirty="0"/>
              <a:t>- Загустители</a:t>
            </a:r>
            <a:br>
              <a:rPr lang="ru-RU" sz="2200" dirty="0"/>
            </a:br>
            <a:r>
              <a:rPr lang="ru-RU" sz="2200" dirty="0"/>
              <a:t>- </a:t>
            </a:r>
            <a:r>
              <a:rPr lang="ru-RU" sz="2200" dirty="0" err="1"/>
              <a:t>Солюбилизаторы</a:t>
            </a:r>
            <a:r>
              <a:rPr lang="ru-RU" sz="2200" dirty="0"/>
              <a:t/>
            </a:r>
            <a:br>
              <a:rPr lang="ru-RU" sz="2200" dirty="0"/>
            </a:br>
            <a:r>
              <a:rPr lang="ru-RU" sz="2200" dirty="0"/>
              <a:t>- Антиоксиданты, консерванты</a:t>
            </a:r>
            <a:br>
              <a:rPr lang="ru-RU" sz="2200" dirty="0"/>
            </a:br>
            <a:r>
              <a:rPr lang="ru-RU" sz="2200" dirty="0"/>
              <a:t>- Кондиционирующие добавки</a:t>
            </a:r>
            <a:br>
              <a:rPr lang="ru-RU" sz="2200" dirty="0"/>
            </a:br>
            <a:r>
              <a:rPr lang="ru-RU" sz="2200" dirty="0"/>
              <a:t>- УФ-фильтры</a:t>
            </a:r>
            <a:br>
              <a:rPr lang="ru-RU" sz="2200" dirty="0"/>
            </a:br>
            <a:r>
              <a:rPr lang="ru-RU" sz="2200" dirty="0"/>
              <a:t>- </a:t>
            </a:r>
            <a:r>
              <a:rPr lang="ru-RU" sz="2200" dirty="0" err="1"/>
              <a:t>Скрабы</a:t>
            </a:r>
            <a:r>
              <a:rPr lang="ru-RU" sz="2200" dirty="0"/>
              <a:t/>
            </a:r>
            <a:br>
              <a:rPr lang="ru-RU" sz="2200" dirty="0"/>
            </a:br>
            <a:r>
              <a:rPr lang="ru-RU" sz="2200" dirty="0"/>
              <a:t>- Косметические базы</a:t>
            </a:r>
            <a:br>
              <a:rPr lang="ru-RU" sz="2200" dirty="0"/>
            </a:br>
            <a:r>
              <a:rPr lang="ru-RU" sz="2200" dirty="0"/>
              <a:t>- Активы, функциональные по решению конкретного запроса</a:t>
            </a:r>
            <a:r>
              <a:rPr lang="ru-RU" sz="2000" dirty="0" smtClean="0"/>
              <a:t/>
            </a:r>
            <a:br>
              <a:rPr lang="ru-RU" sz="2000" dirty="0" smtClean="0"/>
            </a:br>
            <a:r>
              <a:rPr lang="ru-RU" sz="2000" dirty="0" smtClean="0"/>
              <a:t/>
            </a:r>
            <a:br>
              <a:rPr lang="ru-RU" sz="2000" dirty="0" smtClean="0"/>
            </a:br>
            <a:endParaRPr lang="ru-RU" sz="2000" dirty="0"/>
          </a:p>
        </p:txBody>
      </p:sp>
    </p:spTree>
    <p:extLst>
      <p:ext uri="{BB962C8B-B14F-4D97-AF65-F5344CB8AC3E}">
        <p14:creationId xmlns:p14="http://schemas.microsoft.com/office/powerpoint/2010/main" val="10574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006"/>
            <a:ext cx="9144000" cy="9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928901" y="1624084"/>
            <a:ext cx="7027744" cy="4080680"/>
          </a:xfrm>
        </p:spPr>
        <p:txBody>
          <a:bodyPr>
            <a:normAutofit fontScale="90000"/>
          </a:bodyPr>
          <a:lstStyle/>
          <a:p>
            <a:pPr algn="just"/>
            <a:r>
              <a:rPr lang="en-US"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Specialties</a:t>
            </a:r>
            <a:r>
              <a:rPr lang="ru-RU" dirty="0" smtClean="0"/>
              <a:t>(</a:t>
            </a:r>
            <a:r>
              <a:rPr lang="ru-RU" dirty="0" err="1" smtClean="0"/>
              <a:t>Спешелтис</a:t>
            </a:r>
            <a:r>
              <a:rPr lang="ru-RU" dirty="0" smtClean="0"/>
              <a:t>) </a:t>
            </a:r>
            <a:br>
              <a:rPr lang="ru-RU" dirty="0" smtClean="0"/>
            </a:br>
            <a:r>
              <a:rPr lang="ru-RU" sz="2800" dirty="0" smtClean="0"/>
              <a:t>– </a:t>
            </a:r>
            <a:r>
              <a:rPr lang="ru-RU" sz="2800" dirty="0"/>
              <a:t>это инновационные разработки сырья, обладающие улучшенными характеристиками, это </a:t>
            </a:r>
            <a:r>
              <a:rPr lang="ru-RU" sz="2800" b="1" dirty="0"/>
              <a:t>новое поколение ингредиентов</a:t>
            </a:r>
            <a:r>
              <a:rPr lang="ru-RU" sz="2800" dirty="0"/>
              <a:t>, часто более безопасные, более эффективные, отвечающие запросам современного рынка косметики</a:t>
            </a:r>
            <a:r>
              <a:rPr lang="ru-RU" sz="2800" dirty="0" smtClean="0"/>
              <a:t>.</a:t>
            </a:r>
            <a:br>
              <a:rPr lang="ru-RU" sz="2800" dirty="0" smtClean="0"/>
            </a:br>
            <a:r>
              <a:rPr lang="ru-RU" sz="2800" dirty="0"/>
              <a:t/>
            </a:r>
            <a:br>
              <a:rPr lang="ru-RU" sz="2800" dirty="0"/>
            </a:br>
            <a:r>
              <a:rPr lang="ru-RU" sz="2800" dirty="0" smtClean="0"/>
              <a:t>Что дает: конкурентное преимущество косметической продукции, быть «в тренде», «идти в ногу со временем», меньше дозировки – выше эффект, безопасность для человека и эко-системы.</a:t>
            </a:r>
            <a:endParaRPr lang="ru-RU" sz="2800" dirty="0"/>
          </a:p>
        </p:txBody>
      </p:sp>
    </p:spTree>
    <p:extLst>
      <p:ext uri="{BB962C8B-B14F-4D97-AF65-F5344CB8AC3E}">
        <p14:creationId xmlns:p14="http://schemas.microsoft.com/office/powerpoint/2010/main" val="307893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006"/>
            <a:ext cx="9144000" cy="9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423081" y="1194413"/>
            <a:ext cx="8389677" cy="1234888"/>
          </a:xfrm>
        </p:spPr>
        <p:txBody>
          <a:bodyPr>
            <a:normAutofit/>
          </a:bodyPr>
          <a:lstStyle/>
          <a:p>
            <a:pPr algn="ctr"/>
            <a:r>
              <a:rPr lang="ru-RU" sz="3600" dirty="0" smtClean="0"/>
              <a:t>Мы представляем производителей </a:t>
            </a:r>
            <a:br>
              <a:rPr lang="ru-RU" sz="3600" dirty="0" smtClean="0"/>
            </a:br>
            <a:r>
              <a:rPr lang="en-US" sz="3600" dirty="0" smtClean="0"/>
              <a:t>Specialties</a:t>
            </a:r>
            <a:r>
              <a:rPr lang="ru-RU" sz="3600" dirty="0" smtClean="0"/>
              <a:t> в Украине:</a:t>
            </a:r>
            <a:endParaRPr lang="ru-RU" sz="2000" dirty="0"/>
          </a:p>
        </p:txBody>
      </p:sp>
      <p:sp>
        <p:nvSpPr>
          <p:cNvPr id="3" name="Подзаголовок 2"/>
          <p:cNvSpPr>
            <a:spLocks noGrp="1"/>
          </p:cNvSpPr>
          <p:nvPr>
            <p:ph type="subTitle" idx="1"/>
          </p:nvPr>
        </p:nvSpPr>
        <p:spPr>
          <a:xfrm>
            <a:off x="610148" y="3354263"/>
            <a:ext cx="8202610" cy="2896411"/>
          </a:xfrm>
        </p:spPr>
        <p:txBody>
          <a:bodyPr/>
          <a:lstStyle/>
          <a:p>
            <a:pPr algn="l"/>
            <a:endParaRPr lang="ru-RU" dirty="0" smtClean="0"/>
          </a:p>
          <a:p>
            <a:pPr algn="l"/>
            <a:r>
              <a:rPr lang="ru-RU" dirty="0" smtClean="0"/>
              <a:t>                                                                                             Испания</a:t>
            </a:r>
            <a:endParaRPr lang="ru-RU" dirty="0"/>
          </a:p>
          <a:p>
            <a:pPr algn="l"/>
            <a:r>
              <a:rPr lang="ru-RU" dirty="0" smtClean="0"/>
              <a:t>    Испания                             Бразилия</a:t>
            </a:r>
          </a:p>
          <a:p>
            <a:pPr algn="l"/>
            <a:endParaRPr lang="ru-RU" dirty="0"/>
          </a:p>
          <a:p>
            <a:pPr algn="l"/>
            <a:endParaRPr lang="ru-RU" dirty="0" smtClean="0"/>
          </a:p>
          <a:p>
            <a:pPr algn="l"/>
            <a:r>
              <a:rPr lang="en-US" dirty="0" smtClean="0"/>
              <a:t>                                          </a:t>
            </a:r>
            <a:r>
              <a:rPr lang="ru-RU" dirty="0" smtClean="0"/>
              <a:t>Италия</a:t>
            </a:r>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49" y="2911352"/>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258" y="2911352"/>
            <a:ext cx="2476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citroleogroup.com/site2017/wp-content/uploads/2017/02/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940" y="3461387"/>
            <a:ext cx="2320120" cy="72401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9987" y="4777486"/>
            <a:ext cx="2493725" cy="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19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9519" y="1576549"/>
            <a:ext cx="8381526" cy="4332931"/>
          </a:xfrm>
        </p:spPr>
        <p:txBody>
          <a:bodyPr>
            <a:normAutofit/>
          </a:bodyPr>
          <a:lstStyle/>
          <a:p>
            <a:pPr algn="l"/>
            <a:r>
              <a:rPr lang="ru-RU" sz="2000" b="1" dirty="0"/>
              <a:t>BIOGRÜNDL</a:t>
            </a:r>
            <a:r>
              <a:rPr lang="ru-RU" sz="2000" dirty="0"/>
              <a:t> - компания-производитель косметического сырья с главным офисом в Барселоне. Ее деятельность </a:t>
            </a:r>
            <a:r>
              <a:rPr lang="ru-RU" sz="2000" dirty="0" smtClean="0"/>
              <a:t>– инновационные косметические</a:t>
            </a:r>
            <a:r>
              <a:rPr lang="ru-RU" sz="2000" dirty="0"/>
              <a:t>, дерматологические и парфюмерные высокоэффективные </a:t>
            </a:r>
            <a:r>
              <a:rPr lang="ru-RU" sz="2000" dirty="0" smtClean="0"/>
              <a:t>ингредиенты </a:t>
            </a:r>
            <a:r>
              <a:rPr lang="ru-RU" sz="2000" dirty="0"/>
              <a:t>(</a:t>
            </a:r>
            <a:r>
              <a:rPr lang="ru-RU" sz="2000" dirty="0" smtClean="0"/>
              <a:t>активы).</a:t>
            </a:r>
            <a:r>
              <a:rPr lang="ru-RU" sz="2000" dirty="0"/>
              <a:t/>
            </a:r>
            <a:br>
              <a:rPr lang="ru-RU" sz="2000" dirty="0"/>
            </a:br>
            <a:r>
              <a:rPr lang="ru-RU" sz="2000" dirty="0"/>
              <a:t/>
            </a:r>
            <a:br>
              <a:rPr lang="ru-RU" sz="2000" dirty="0"/>
            </a:br>
            <a:r>
              <a:rPr lang="ru-RU" sz="2000" dirty="0"/>
              <a:t>Фруктовые и травяные цветочные воды</a:t>
            </a:r>
            <a:br>
              <a:rPr lang="ru-RU" sz="2000" dirty="0"/>
            </a:br>
            <a:r>
              <a:rPr lang="ru-RU" sz="2000" dirty="0"/>
              <a:t>Антицеллюлитные активы</a:t>
            </a:r>
            <a:br>
              <a:rPr lang="ru-RU" sz="2000" dirty="0"/>
            </a:br>
            <a:r>
              <a:rPr lang="ru-RU" sz="2000" dirty="0"/>
              <a:t>Анти-</a:t>
            </a:r>
            <a:r>
              <a:rPr lang="ru-RU" sz="2000" dirty="0" err="1"/>
              <a:t>эйдж</a:t>
            </a:r>
            <a:r>
              <a:rPr lang="ru-RU" sz="2000" dirty="0"/>
              <a:t>/</a:t>
            </a:r>
            <a:r>
              <a:rPr lang="ru-RU" sz="2000" dirty="0" err="1"/>
              <a:t>лифтинг</a:t>
            </a:r>
            <a:r>
              <a:rPr lang="ru-RU" sz="2000" dirty="0"/>
              <a:t/>
            </a:r>
            <a:br>
              <a:rPr lang="ru-RU" sz="2000" dirty="0"/>
            </a:br>
            <a:r>
              <a:rPr lang="ru-RU" sz="2000" dirty="0"/>
              <a:t>Средиземноморские активы</a:t>
            </a:r>
            <a:br>
              <a:rPr lang="ru-RU" sz="2000" dirty="0"/>
            </a:br>
            <a:r>
              <a:rPr lang="ru-RU" sz="2000" dirty="0"/>
              <a:t>Растительные активы</a:t>
            </a:r>
            <a:br>
              <a:rPr lang="ru-RU" sz="2000" dirty="0"/>
            </a:br>
            <a:r>
              <a:rPr lang="ru-RU" sz="2000" dirty="0"/>
              <a:t>Консерванты</a:t>
            </a:r>
            <a:br>
              <a:rPr lang="ru-RU" sz="2000" dirty="0"/>
            </a:br>
            <a:r>
              <a:rPr lang="ru-RU" sz="2000" dirty="0"/>
              <a:t>Косметические </a:t>
            </a:r>
            <a:r>
              <a:rPr lang="en-US" sz="2000" dirty="0"/>
              <a:t>Specialties</a:t>
            </a:r>
            <a:r>
              <a:rPr lang="ru-RU" sz="2000" dirty="0"/>
              <a:t/>
            </a:r>
            <a:br>
              <a:rPr lang="ru-RU" sz="2000" dirty="0"/>
            </a:br>
            <a:r>
              <a:rPr lang="ru-RU" sz="2000" dirty="0"/>
              <a:t>Капиллярное лечение</a:t>
            </a:r>
            <a:br>
              <a:rPr lang="ru-RU" sz="2000" dirty="0"/>
            </a:br>
            <a:r>
              <a:rPr lang="ru-RU" sz="2000" dirty="0"/>
              <a:t>Последние тенденции в косметике.</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743"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486"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972"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229"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04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9519" y="1576549"/>
            <a:ext cx="8381526" cy="4332931"/>
          </a:xfrm>
        </p:spPr>
        <p:txBody>
          <a:bodyPr>
            <a:normAutofit fontScale="90000"/>
          </a:bodyPr>
          <a:lstStyle/>
          <a:p>
            <a:pPr algn="l"/>
            <a:r>
              <a:rPr lang="en-US" sz="2000" b="1" dirty="0"/>
              <a:t>GRÜNDELGABA </a:t>
            </a:r>
            <a:r>
              <a:rPr lang="en-US" sz="2000" b="1" dirty="0" smtClean="0"/>
              <a:t>COMPLEX</a:t>
            </a:r>
            <a:r>
              <a:rPr lang="ru-RU" sz="2000" b="1" dirty="0" smtClean="0"/>
              <a:t> </a:t>
            </a:r>
            <a:br>
              <a:rPr lang="ru-RU" sz="2000" b="1" dirty="0" smtClean="0"/>
            </a:br>
            <a:r>
              <a:rPr lang="ru-RU" sz="2000" b="1" dirty="0" smtClean="0"/>
              <a:t/>
            </a:r>
            <a:br>
              <a:rPr lang="ru-RU" sz="2000" b="1" dirty="0" smtClean="0"/>
            </a:br>
            <a:r>
              <a:rPr lang="ru-RU" sz="2000" dirty="0" smtClean="0"/>
              <a:t>Моментальный </a:t>
            </a:r>
            <a:r>
              <a:rPr lang="ru-RU" sz="2000" dirty="0"/>
              <a:t>и длительный эффект </a:t>
            </a:r>
            <a:r>
              <a:rPr lang="ru-RU" sz="2000" dirty="0" err="1"/>
              <a:t>лифтинга</a:t>
            </a:r>
            <a:r>
              <a:rPr lang="ru-RU" sz="2000" dirty="0"/>
              <a:t> с исчезновением или смягчением глубоких </a:t>
            </a:r>
            <a:r>
              <a:rPr lang="ru-RU" sz="2000" dirty="0" smtClean="0"/>
              <a:t>и мимических </a:t>
            </a:r>
            <a:r>
              <a:rPr lang="ru-RU" sz="2000" dirty="0"/>
              <a:t>морщин, </a:t>
            </a:r>
            <a:r>
              <a:rPr lang="ru-RU" sz="2000" dirty="0" err="1"/>
              <a:t>ревитализирующее</a:t>
            </a:r>
            <a:r>
              <a:rPr lang="ru-RU" sz="2000" dirty="0"/>
              <a:t> действие при лечении старения кожи.</a:t>
            </a:r>
            <a:r>
              <a:rPr lang="ru-RU" sz="2000" b="1" dirty="0"/>
              <a:t/>
            </a:r>
            <a:br>
              <a:rPr lang="ru-RU" sz="2000" b="1" dirty="0"/>
            </a:br>
            <a:r>
              <a:rPr lang="ru-RU" sz="2000" b="1" dirty="0"/>
              <a:t/>
            </a:r>
            <a:br>
              <a:rPr lang="ru-RU" sz="2000" b="1" dirty="0"/>
            </a:br>
            <a:r>
              <a:rPr lang="en-US" sz="2000" b="1" dirty="0"/>
              <a:t>INCI: </a:t>
            </a:r>
            <a:r>
              <a:rPr lang="uk-UA" sz="2000" b="1" dirty="0"/>
              <a:t/>
            </a:r>
            <a:br>
              <a:rPr lang="uk-UA" sz="2000" b="1" dirty="0"/>
            </a:br>
            <a:r>
              <a:rPr lang="en-US" sz="2000" dirty="0"/>
              <a:t>AQUA, GLYCERIN, GLYCINE SOJA GERM EXTRACT, OLEA EUROPAEA LEAF EXTRACT, PISUM SATIVUM EXTRACT, VICIA FABA SEED EXTRACT, ISOPROPYL ALCOHOL, AMINOBUTYRIC ACID, PEG-40 HYDROGENATED CASTOR OIL, POTASSIUM SORBATE, TOCOPHERYL ACETATE, ASCORBYL PALMITATE, RETINYL PALMITATE, NIACINAMIDE, PANTHENOL, RIBOFLAVIN, INOSITOL, BIOTIN, PYRIDOXINE HCL, THIAMINE HCL, CYANOCOBALAMIN, CALCIUM SULFATE, MAGNESIUM SULFATE, COPPER SULFATE, POTASSIUM SULFATE, ZINC SULFATE, MANGANESE SULFATE, FERRIC SULFATE.</a:t>
            </a:r>
            <a:r>
              <a:rPr lang="ru-RU" sz="2000" dirty="0"/>
              <a:t/>
            </a:r>
            <a:br>
              <a:rPr lang="ru-RU" sz="2000" dirty="0"/>
            </a:br>
            <a:r>
              <a:rPr lang="en-US" sz="2000" dirty="0"/>
              <a:t/>
            </a:r>
            <a:br>
              <a:rPr lang="en-US" sz="2000" dirty="0"/>
            </a:br>
            <a:endParaRPr lang="en-US"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743"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486"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972"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229" y="0"/>
            <a:ext cx="1873743" cy="13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19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1891" y="300250"/>
            <a:ext cx="4461640" cy="6400093"/>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ru-RU" sz="1400" b="1" dirty="0" smtClean="0"/>
              <a:t>Витамин А (</a:t>
            </a:r>
            <a:r>
              <a:rPr lang="ru-RU" sz="1400" b="1" dirty="0" err="1" smtClean="0"/>
              <a:t>ретинол</a:t>
            </a:r>
            <a:r>
              <a:rPr lang="ru-RU" sz="1400" b="1" dirty="0" smtClean="0"/>
              <a:t>)</a:t>
            </a:r>
            <a:r>
              <a:rPr lang="ru-RU" sz="1400" dirty="0" smtClean="0"/>
              <a:t/>
            </a:r>
            <a:br>
              <a:rPr lang="ru-RU" sz="1400" dirty="0" smtClean="0"/>
            </a:br>
            <a:r>
              <a:rPr lang="ru-RU" sz="1400" dirty="0" smtClean="0"/>
              <a:t>Ускоряет обновление клеток, способствует регенерации тканей, обеспечивает эластичность кожи. При его дефиците кожа становится сухой, шершавой, снижаются защитные свойства липидного барьера.</a:t>
            </a:r>
            <a:br>
              <a:rPr lang="ru-RU" sz="1400" dirty="0" smtClean="0"/>
            </a:br>
            <a:r>
              <a:rPr lang="ru-RU" sz="1400" dirty="0" smtClean="0"/>
              <a:t/>
            </a:r>
            <a:br>
              <a:rPr lang="ru-RU" sz="1400" dirty="0" smtClean="0"/>
            </a:br>
            <a:r>
              <a:rPr lang="ru-RU" sz="1400" b="1" dirty="0" smtClean="0"/>
              <a:t>Витамин В1 (тиамин)</a:t>
            </a:r>
            <a:br>
              <a:rPr lang="ru-RU" sz="1400" b="1" dirty="0" smtClean="0"/>
            </a:br>
            <a:r>
              <a:rPr lang="ru-RU" sz="1400" dirty="0" smtClean="0"/>
              <a:t>Необходим для нормального функционирования нервной системы человека, которая теснейшим образом связана с состоянием кожи. Стресс нередко вызывает покраснения или высыпания.</a:t>
            </a:r>
            <a:br>
              <a:rPr lang="ru-RU" sz="1400" dirty="0" smtClean="0"/>
            </a:br>
            <a:r>
              <a:rPr lang="ru-RU" sz="1400" dirty="0" smtClean="0"/>
              <a:t/>
            </a:r>
            <a:br>
              <a:rPr lang="ru-RU" sz="1400" dirty="0" smtClean="0"/>
            </a:br>
            <a:r>
              <a:rPr lang="ru-RU" sz="1400" b="1" dirty="0" smtClean="0"/>
              <a:t>Витамин В2 (рибофлавин)</a:t>
            </a:r>
            <a:r>
              <a:rPr lang="ru-RU" sz="1400" dirty="0" smtClean="0"/>
              <a:t/>
            </a:r>
            <a:br>
              <a:rPr lang="ru-RU" sz="1400" dirty="0" smtClean="0"/>
            </a:br>
            <a:r>
              <a:rPr lang="ru-RU" sz="1400" dirty="0" smtClean="0"/>
              <a:t>Задействован в процессах роста и обновления тканей в организме. При его дефиците кожа становится тусклой,</a:t>
            </a:r>
            <a:br>
              <a:rPr lang="ru-RU" sz="1400" dirty="0" smtClean="0"/>
            </a:br>
            <a:r>
              <a:rPr lang="ru-RU" sz="1400" dirty="0" smtClean="0"/>
              <a:t>возникает шелушение вокруг губ и на крыльях носа.</a:t>
            </a:r>
            <a:br>
              <a:rPr lang="ru-RU" sz="1400" dirty="0" smtClean="0"/>
            </a:br>
            <a:r>
              <a:rPr lang="ru-RU" sz="1400" b="1" dirty="0" smtClean="0"/>
              <a:t/>
            </a:r>
            <a:br>
              <a:rPr lang="ru-RU" sz="1400" b="1" dirty="0" smtClean="0"/>
            </a:br>
            <a:r>
              <a:rPr lang="ru-RU" sz="1400" b="1" dirty="0" smtClean="0"/>
              <a:t>Витамин В5 (</a:t>
            </a:r>
            <a:r>
              <a:rPr lang="ru-RU" sz="1400" b="1" dirty="0" err="1" smtClean="0"/>
              <a:t>пантенол</a:t>
            </a:r>
            <a:r>
              <a:rPr lang="ru-RU" sz="1400" b="1" dirty="0" smtClean="0"/>
              <a:t>)</a:t>
            </a:r>
            <a:r>
              <a:rPr lang="ru-RU" sz="1400" dirty="0" smtClean="0"/>
              <a:t/>
            </a:r>
            <a:br>
              <a:rPr lang="ru-RU" sz="1400" dirty="0" smtClean="0"/>
            </a:br>
            <a:r>
              <a:rPr lang="ru-RU" sz="1400" dirty="0" smtClean="0"/>
              <a:t>стимулирует процессы регенерации; уменьшает воспаления; избавляет от сухости; помогает убрать отечность.</a:t>
            </a:r>
            <a:br>
              <a:rPr lang="ru-RU" sz="1400" dirty="0" smtClean="0"/>
            </a:br>
            <a:r>
              <a:rPr lang="ru-RU" sz="1400" dirty="0" smtClean="0"/>
              <a:t/>
            </a:r>
            <a:br>
              <a:rPr lang="ru-RU" sz="1400" dirty="0" smtClean="0"/>
            </a:br>
            <a:r>
              <a:rPr lang="ru-RU" sz="1400" b="1" dirty="0" smtClean="0"/>
              <a:t>Витамин В6 (пиридоксин)</a:t>
            </a:r>
            <a:r>
              <a:rPr lang="ru-RU" sz="1400" dirty="0" smtClean="0"/>
              <a:t/>
            </a:r>
            <a:br>
              <a:rPr lang="ru-RU" sz="1400" dirty="0" smtClean="0"/>
            </a:br>
            <a:r>
              <a:rPr lang="ru-RU" sz="1400" dirty="0" smtClean="0"/>
              <a:t>Участвует практически во всех обменных процессах. Гиповитаминоз проявляется шелушением и дерматитом над бровями, в носогубных складках, трещинами в уголках губ.</a:t>
            </a:r>
            <a:br>
              <a:rPr lang="ru-RU" sz="1400" dirty="0" smtClean="0"/>
            </a:br>
            <a:r>
              <a:rPr lang="ru-RU" sz="1400" dirty="0" smtClean="0"/>
              <a:t/>
            </a:r>
            <a:br>
              <a:rPr lang="ru-RU" sz="1400" dirty="0" smtClean="0"/>
            </a:br>
            <a:r>
              <a:rPr lang="ru-RU" sz="1400" b="1" dirty="0" smtClean="0"/>
              <a:t>Витамин В7 (Н, биотин)</a:t>
            </a:r>
            <a:r>
              <a:rPr lang="ru-RU" sz="1400" dirty="0" smtClean="0"/>
              <a:t/>
            </a:r>
            <a:br>
              <a:rPr lang="ru-RU" sz="1400" dirty="0" smtClean="0"/>
            </a:br>
            <a:r>
              <a:rPr lang="ru-RU" sz="1400" dirty="0" smtClean="0"/>
              <a:t>Стимулирует восстановление тканей, делает кожу более упругой и эластичной, улучшает цвет лица.</a:t>
            </a:r>
            <a:endParaRPr lang="ru-RU" sz="1400" dirty="0"/>
          </a:p>
        </p:txBody>
      </p:sp>
      <p:sp>
        <p:nvSpPr>
          <p:cNvPr id="3" name="Заголовок 1"/>
          <p:cNvSpPr txBox="1">
            <a:spLocks/>
          </p:cNvSpPr>
          <p:nvPr/>
        </p:nvSpPr>
        <p:spPr>
          <a:xfrm>
            <a:off x="4535215" y="0"/>
            <a:ext cx="4461640" cy="685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ru-RU" sz="1400" b="1" dirty="0" smtClean="0"/>
              <a:t>Витамин В9 (фолиевая кислота)</a:t>
            </a:r>
            <a:r>
              <a:rPr lang="ru-RU" sz="1400" dirty="0" smtClean="0"/>
              <a:t/>
            </a:r>
            <a:br>
              <a:rPr lang="ru-RU" sz="1400" dirty="0" smtClean="0"/>
            </a:br>
            <a:r>
              <a:rPr lang="ru-RU" sz="1400" dirty="0" smtClean="0"/>
              <a:t>Витамин роста и развития, он стимулирует восстановление клеток, обеспечивает здоровье и упругость кожи. При его нехватке кожа тускнеет.</a:t>
            </a:r>
            <a:br>
              <a:rPr lang="ru-RU" sz="1400" dirty="0" smtClean="0"/>
            </a:br>
            <a:r>
              <a:rPr lang="ru-RU" sz="1400" b="1" dirty="0" smtClean="0"/>
              <a:t/>
            </a:r>
            <a:br>
              <a:rPr lang="ru-RU" sz="1400" b="1" dirty="0" smtClean="0"/>
            </a:br>
            <a:r>
              <a:rPr lang="ru-RU" sz="1400" b="1" dirty="0" smtClean="0"/>
              <a:t>Витамин В10 (Н1, парааминобензойная кислота)</a:t>
            </a:r>
            <a:r>
              <a:rPr lang="ru-RU" sz="1400" dirty="0" smtClean="0"/>
              <a:t/>
            </a:r>
            <a:br>
              <a:rPr lang="ru-RU" sz="1400" dirty="0" smtClean="0"/>
            </a:br>
            <a:r>
              <a:rPr lang="ru-RU" sz="1400" dirty="0" smtClean="0"/>
              <a:t>Полезен в средствах после загара, поскольку помогает снизить негативные последствия воздействия УФ-лучей. Его свойства также используют при сильной светочувствительности кожи, для прекращения выпадения волос и лечения витилиго.</a:t>
            </a:r>
            <a:br>
              <a:rPr lang="ru-RU" sz="1400" dirty="0" smtClean="0"/>
            </a:br>
            <a:r>
              <a:rPr lang="ru-RU" sz="1400" dirty="0" smtClean="0"/>
              <a:t/>
            </a:r>
            <a:br>
              <a:rPr lang="ru-RU" sz="1400" dirty="0" smtClean="0"/>
            </a:br>
            <a:r>
              <a:rPr lang="ru-RU" sz="1400" b="1" dirty="0" smtClean="0"/>
              <a:t>Витамин В12 (</a:t>
            </a:r>
            <a:r>
              <a:rPr lang="ru-RU" sz="1400" b="1" dirty="0" err="1" smtClean="0"/>
              <a:t>цианокобаламин</a:t>
            </a:r>
            <a:r>
              <a:rPr lang="ru-RU" sz="1400" b="1" dirty="0" smtClean="0"/>
              <a:t>)</a:t>
            </a:r>
            <a:r>
              <a:rPr lang="ru-RU" sz="1400" dirty="0" smtClean="0"/>
              <a:t/>
            </a:r>
            <a:br>
              <a:rPr lang="ru-RU" sz="1400" dirty="0" smtClean="0"/>
            </a:br>
            <a:r>
              <a:rPr lang="ru-RU" sz="1400" dirty="0" smtClean="0"/>
              <a:t>Участвует в процессе дыхания клеток, помогает обеспечивать кислородом все ткани, включая кожу. А от этого напрямую зависит свежий цвет лица.</a:t>
            </a:r>
            <a:br>
              <a:rPr lang="ru-RU" sz="1400" dirty="0" smtClean="0"/>
            </a:br>
            <a:r>
              <a:rPr lang="ru-RU" sz="1400" dirty="0" smtClean="0"/>
              <a:t/>
            </a:r>
            <a:br>
              <a:rPr lang="ru-RU" sz="1400" dirty="0" smtClean="0"/>
            </a:br>
            <a:r>
              <a:rPr lang="ru-RU" sz="1400" b="1" dirty="0" smtClean="0"/>
              <a:t>Витамин С (аскорбиновая кислота)</a:t>
            </a:r>
            <a:r>
              <a:rPr lang="ru-RU" sz="1400" dirty="0" smtClean="0"/>
              <a:t/>
            </a:r>
            <a:br>
              <a:rPr lang="ru-RU" sz="1400" dirty="0" smtClean="0"/>
            </a:br>
            <a:r>
              <a:rPr lang="ru-RU" sz="1400" dirty="0" smtClean="0"/>
              <a:t>Участвует в тысячах процессов в организме, а для кожи это вещество представляет особый интерес как антиоксидант и стимулятор выработки коллагена. </a:t>
            </a:r>
            <a:br>
              <a:rPr lang="ru-RU" sz="1400" dirty="0" smtClean="0"/>
            </a:br>
            <a:r>
              <a:rPr lang="ru-RU" sz="1400" b="1" dirty="0" smtClean="0"/>
              <a:t/>
            </a:r>
            <a:br>
              <a:rPr lang="ru-RU" sz="1400" b="1" dirty="0" smtClean="0"/>
            </a:br>
            <a:r>
              <a:rPr lang="ru-RU" sz="1400" b="1" dirty="0" smtClean="0"/>
              <a:t>Витамин Е (токоферол)</a:t>
            </a:r>
            <a:r>
              <a:rPr lang="ru-RU" sz="1400" dirty="0" smtClean="0"/>
              <a:t/>
            </a:r>
            <a:br>
              <a:rPr lang="ru-RU" sz="1400" dirty="0" smtClean="0"/>
            </a:br>
            <a:r>
              <a:rPr lang="ru-RU" sz="1400" dirty="0" smtClean="0"/>
              <a:t>Мощный антиоксидант. Замедляет старение, разглаживает морщины, питает кожу.</a:t>
            </a:r>
            <a:br>
              <a:rPr lang="ru-RU" sz="1400" dirty="0" smtClean="0"/>
            </a:br>
            <a:r>
              <a:rPr lang="ru-RU" sz="1400" dirty="0" smtClean="0"/>
              <a:t/>
            </a:r>
            <a:br>
              <a:rPr lang="ru-RU" sz="1400" dirty="0" smtClean="0"/>
            </a:br>
            <a:r>
              <a:rPr lang="ru-RU" sz="1400" b="1" dirty="0" smtClean="0"/>
              <a:t>Витамин РР (никотиновая кислота, </a:t>
            </a:r>
            <a:r>
              <a:rPr lang="ru-RU" sz="1400" b="1" dirty="0" err="1" smtClean="0"/>
              <a:t>ниацинамид</a:t>
            </a:r>
            <a:r>
              <a:rPr lang="ru-RU" sz="1400" b="1" dirty="0" smtClean="0"/>
              <a:t>)</a:t>
            </a:r>
            <a:r>
              <a:rPr lang="ru-RU" sz="1400" dirty="0" smtClean="0"/>
              <a:t/>
            </a:r>
            <a:br>
              <a:rPr lang="ru-RU" sz="1400" dirty="0" smtClean="0"/>
            </a:br>
            <a:r>
              <a:rPr lang="ru-RU" sz="1400" dirty="0" smtClean="0"/>
              <a:t>Улучшает клеточное дыхание, придает здоровый оттенок и гладкость коже, широко используется в ухаживающей и </a:t>
            </a:r>
            <a:r>
              <a:rPr lang="ru-RU" sz="1400" dirty="0" err="1" smtClean="0"/>
              <a:t>антивозрастной</a:t>
            </a:r>
            <a:r>
              <a:rPr lang="ru-RU" sz="1400" dirty="0" smtClean="0"/>
              <a:t> косметике. Дефицит выражается в </a:t>
            </a:r>
            <a:r>
              <a:rPr lang="ru-RU" sz="1400" dirty="0" err="1" smtClean="0"/>
              <a:t>микровоспалениях</a:t>
            </a:r>
            <a:r>
              <a:rPr lang="ru-RU" sz="1400" dirty="0" smtClean="0"/>
              <a:t>, шелушении.</a:t>
            </a:r>
            <a:endParaRPr lang="ru-RU" sz="1400" dirty="0"/>
          </a:p>
        </p:txBody>
      </p:sp>
    </p:spTree>
    <p:extLst>
      <p:ext uri="{BB962C8B-B14F-4D97-AF65-F5344CB8AC3E}">
        <p14:creationId xmlns:p14="http://schemas.microsoft.com/office/powerpoint/2010/main" val="162028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5155" y="1558344"/>
            <a:ext cx="8355890" cy="4351136"/>
          </a:xfrm>
        </p:spPr>
        <p:txBody>
          <a:bodyPr>
            <a:normAutofit fontScale="90000"/>
          </a:bodyPr>
          <a:lstStyle/>
          <a:p>
            <a:pPr algn="l"/>
            <a:r>
              <a:rPr lang="en-US" sz="2000" b="1" dirty="0" smtClean="0"/>
              <a:t>HAIR MAGIC VOLUME</a:t>
            </a:r>
            <a:br>
              <a:rPr lang="en-US" sz="2000" b="1" dirty="0" smtClean="0"/>
            </a:br>
            <a:r>
              <a:rPr lang="ru-RU" sz="2000" b="1" dirty="0" smtClean="0"/>
              <a:t/>
            </a:r>
            <a:br>
              <a:rPr lang="ru-RU" sz="2000" b="1" dirty="0" smtClean="0"/>
            </a:br>
            <a:r>
              <a:rPr lang="ru-RU" sz="1800" dirty="0"/>
              <a:t>Очень активный препарат, предназначенный для придания волосам жизненной силы и объема путем следующих действий: защита, регенерация, укрепление, увлажнение, питание, объем. </a:t>
            </a:r>
            <a:br>
              <a:rPr lang="ru-RU" sz="1800" dirty="0"/>
            </a:br>
            <a:r>
              <a:rPr lang="ru-RU" sz="1800" dirty="0"/>
              <a:t>Также есть и другие качества, такие как: увеличивает толщину волосяного волокна, улучшает расчесывание, придает волосам блеск и объем, повышает их мягкость, фиксирует красители, защищает от раздражающих воздействий других ингредиентов, действует как антиоксидант и противомикробное средство.</a:t>
            </a:r>
            <a:r>
              <a:rPr lang="ru-RU" sz="2000" b="1" dirty="0" smtClean="0"/>
              <a:t/>
            </a:r>
            <a:br>
              <a:rPr lang="ru-RU" sz="2000" b="1" dirty="0" smtClean="0"/>
            </a:br>
            <a:r>
              <a:rPr lang="ru-RU" sz="2000" b="1" dirty="0" smtClean="0"/>
              <a:t/>
            </a:r>
            <a:br>
              <a:rPr lang="ru-RU" sz="2000" b="1" dirty="0" smtClean="0"/>
            </a:br>
            <a:r>
              <a:rPr lang="en-US" sz="2000" b="1" dirty="0" smtClean="0"/>
              <a:t>INCI: </a:t>
            </a:r>
            <a:r>
              <a:rPr lang="uk-UA" sz="2000" b="1" dirty="0" smtClean="0"/>
              <a:t/>
            </a:r>
            <a:br>
              <a:rPr lang="uk-UA" sz="2000" b="1" dirty="0" smtClean="0"/>
            </a:br>
            <a:r>
              <a:rPr lang="en-US" sz="2000" dirty="0"/>
              <a:t>AQUA, GLYCERIN, FAEX EXTRACT, QUATERNIUM-80, HYDROLYZED COLLAGEN, ALOE BARBADENSIS EXTRACT, ZINGIBER OFFICINALE ROOT EXTRACT, MYRISTICA FRAGRANS EXTRACT, ROSMARINUS OFFICINALIS EXTRACT, SALVIA OFFICINALIS LEAF EXTRACT, LAVANDULA ANGUSTIFOLIA EXTRACT, IRIS FLORENTINA ROOT EXTRACT, POTASSIUM SORBATE, CARNOSIC ACID, PVP, HYALURONIC ACID, NIACINAMIDE, PANTHENOL, RIBOFLAVIN, INOSITOL, THIAMINE HCL, PYRIDOXINE HCL, BIOTIN, CYANOCOBALAMIN</a:t>
            </a:r>
            <a:r>
              <a:rPr lang="en-US" sz="2000" dirty="0" smtClean="0"/>
              <a:t>.</a:t>
            </a:r>
            <a:br>
              <a:rPr lang="en-US" sz="2000" dirty="0" smtClean="0"/>
            </a:br>
            <a:endParaRPr lang="en-US"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3742" cy="10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742" y="0"/>
            <a:ext cx="1873743" cy="10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486" y="0"/>
            <a:ext cx="1873743" cy="10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257" y="-1"/>
            <a:ext cx="1873743" cy="10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229" y="0"/>
            <a:ext cx="1873743" cy="10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554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3223</TotalTime>
  <Words>340</Words>
  <Application>Microsoft Office PowerPoint</Application>
  <PresentationFormat>Экран (4:3)</PresentationFormat>
  <Paragraphs>81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Презентация PowerPoint</vt:lpstr>
      <vt:lpstr>ООО «МХ и Густав Геесс Украина» основана как представитель немецкой компании «GUSTAV HEESS» GmbH и чешской компании «М+Н» в Украине в 2004 году, и входит в плеяду аналогичных представительств в Европе и Америке.  Деятельность компании ориентирована на поставки сырья для химической, парфюмерной, косметической, фармацевтической и пищевой промышленностям.</vt:lpstr>
      <vt:lpstr>Группы косметического сырья:  - Поверхностно-активные вещества (ПАВ) – моющие - Эмульгаторы, воски - Масла, эмоленты, силиконы - Экстракты - Загустители - Солюбилизаторы - Антиоксиданты, консерванты - Кондиционирующие добавки - УФ-фильтры - Скрабы - Косметические базы - Активы, функциональные по решению конкретного запроса  </vt:lpstr>
      <vt:lpstr>Specialties(Спешелтис)  – это инновационные разработки сырья, обладающие улучшенными характеристиками, это новое поколение ингредиентов, часто более безопасные, более эффективные, отвечающие запросам современного рынка косметики.  Что дает: конкурентное преимущество косметической продукции, быть «в тренде», «идти в ногу со временем», меньше дозировки – выше эффект, безопасность для человека и эко-системы.</vt:lpstr>
      <vt:lpstr>Мы представляем производителей  Specialties в Украине:</vt:lpstr>
      <vt:lpstr>BIOGRÜNDL - компания-производитель косметического сырья с главным офисом в Барселоне. Ее деятельность – инновационные косметические, дерматологические и парфюмерные высокоэффективные ингредиенты (активы).  Фруктовые и травяные цветочные воды Антицеллюлитные активы Анти-эйдж/лифтинг Средиземноморские активы Растительные активы Консерванты Косметические Specialties Капиллярное лечение Последние тенденции в косметике.</vt:lpstr>
      <vt:lpstr>GRÜNDELGABA COMPLEX   Моментальный и длительный эффект лифтинга с исчезновением или смягчением глубоких и мимических морщин, ревитализирующее действие при лечении старения кожи.  INCI:  AQUA, GLYCERIN, GLYCINE SOJA GERM EXTRACT, OLEA EUROPAEA LEAF EXTRACT, PISUM SATIVUM EXTRACT, VICIA FABA SEED EXTRACT, ISOPROPYL ALCOHOL, AMINOBUTYRIC ACID, PEG-40 HYDROGENATED CASTOR OIL, POTASSIUM SORBATE, TOCOPHERYL ACETATE, ASCORBYL PALMITATE, RETINYL PALMITATE, NIACINAMIDE, PANTHENOL, RIBOFLAVIN, INOSITOL, BIOTIN, PYRIDOXINE HCL, THIAMINE HCL, CYANOCOBALAMIN, CALCIUM SULFATE, MAGNESIUM SULFATE, COPPER SULFATE, POTASSIUM SULFATE, ZINC SULFATE, MANGANESE SULFATE, FERRIC SULFATE.  </vt:lpstr>
      <vt:lpstr>Презентация PowerPoint</vt:lpstr>
      <vt:lpstr>HAIR MAGIC VOLUME  Очень активный препарат, предназначенный для придания волосам жизненной силы и объема путем следующих действий: защита, регенерация, укрепление, увлажнение, питание, объем.  Также есть и другие качества, такие как: увеличивает толщину волосяного волокна, улучшает расчесывание, придает волосам блеск и объем, повышает их мягкость, фиксирует красители, защищает от раздражающих воздействий других ингредиентов, действует как антиоксидант и противомикробное средство.  INCI:  AQUA, GLYCERIN, FAEX EXTRACT, QUATERNIUM-80, HYDROLYZED COLLAGEN, ALOE BARBADENSIS EXTRACT, ZINGIBER OFFICINALE ROOT EXTRACT, MYRISTICA FRAGRANS EXTRACT, ROSMARINUS OFFICINALIS EXTRACT, SALVIA OFFICINALIS LEAF EXTRACT, LAVANDULA ANGUSTIFOLIA EXTRACT, IRIS FLORENTINA ROOT EXTRACT, POTASSIUM SORBATE, CARNOSIC ACID, PVP, HYALURONIC ACID, NIACINAMIDE, PANTHENOL, RIBOFLAVIN, INOSITOL, THIAMINE HCL, PYRIDOXINE HCL, BIOTIN, CYANOCOBALAMIN. </vt:lpstr>
      <vt:lpstr>Презентация PowerPoint</vt:lpstr>
      <vt:lpstr>BTSA  -  глобальная компания, базирующаяся в Испании, с офисами продаж в США и Мексике. Обладая более чем 20-летним опытом разработки натуральных ингредиентов, являются ведущим европейским производителем и поставщиком натуральных антиоксидантов и натурального витамина Е для пищевых продуктов, косметики и средств личной гигиены, нутрицевтики, фармацевтики и питания для животных.</vt:lpstr>
      <vt:lpstr>Презентация PowerPoint</vt:lpstr>
      <vt:lpstr>Презентация PowerPoint</vt:lpstr>
      <vt:lpstr>Презентация PowerPoint</vt:lpstr>
      <vt:lpstr>Презентация PowerPoint</vt:lpstr>
      <vt:lpstr> </vt:lpstr>
      <vt:lpstr>Презентация PowerPoint</vt:lpstr>
      <vt:lpstr>Citroleo - бразильская компания, 33 года работающая на международном рынке. Поставщик 100% натуральных, безопасных и инновационных ингредиентов для фармацевтической, косметической и парфюмерной промышленности. Эко-френдли, натурально, не тестируется на животных.</vt:lpstr>
      <vt:lpstr>Презентация PowerPoint</vt:lpstr>
      <vt:lpstr>Citrue Bisabolol натуральный и органический (Противовоспалительный, заживляющий, антибактериальный актив)   80% / 85% / 95% / 99%  - Собственные возобновляемые плантации - Абсолютно безопасный - Отсутствие фарнезола </vt:lpstr>
      <vt:lpstr>Презентация PowerPoint</vt:lpstr>
      <vt:lpstr>Международная компания из Италии, поставщик эффективных, безопасных и инновационных ингредиентов для фармацевтической, косметической, нутрицевтической и пищевой промышленности.   Biodegradable   Cosmos available  RSPO certified </vt:lpstr>
      <vt:lpstr>Презентация PowerPoint</vt:lpstr>
      <vt:lpstr>         INCI:  … Oil Polyglyceryl-4 Esters (Полиглицериловые эфиры натуральных масел)  </vt:lpstr>
      <vt:lpstr>Уровень водорастворимости и прозрачности зависит  от исходного масла. Некоторые дают чистые системы в воде,  другие - в поверхностно-активных веществах.</vt:lpstr>
      <vt:lpstr>Презентация PowerPoint</vt:lpstr>
      <vt:lpstr>M+H - ведущий европейский производитель высококачественного сырья с локацией в Чехии.  Специализируется на: - натуральных альтернативах силикону,  вазелину и ланолину - сквалене и сквалане - натуральных эмульгаторах (м/в, в/м) - восках, баттерах, растительных пудрах</vt:lpstr>
      <vt:lpstr>Презентация PowerPoint</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1</cp:lastModifiedBy>
  <cp:revision>310</cp:revision>
  <cp:lastPrinted>2019-09-16T14:11:01Z</cp:lastPrinted>
  <dcterms:created xsi:type="dcterms:W3CDTF">2016-11-18T14:12:19Z</dcterms:created>
  <dcterms:modified xsi:type="dcterms:W3CDTF">2019-09-17T19:05:05Z</dcterms:modified>
</cp:coreProperties>
</file>