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20.xml" ContentType="application/vnd.openxmlformats-officedocument.presentationml.notesSlide+xml"/>
  <Override PartName="/ppt/charts/chart3.xml" ContentType="application/vnd.openxmlformats-officedocument.drawingml.chart+xml"/>
  <Override PartName="/ppt/notesSlides/notesSlide21.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22.xml" ContentType="application/vnd.openxmlformats-officedocument.presentationml.notesSlide+xml"/>
  <Override PartName="/ppt/charts/chart5.xml" ContentType="application/vnd.openxmlformats-officedocument.drawingml.chart+xml"/>
  <Override PartName="/ppt/notesSlides/notesSlide23.xml" ContentType="application/vnd.openxmlformats-officedocument.presentationml.notesSlide+xml"/>
  <Override PartName="/ppt/charts/chart6.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7.xml" ContentType="application/vnd.openxmlformats-officedocument.drawingml.chart+xml"/>
  <Override PartName="/ppt/notesSlides/notesSlide28.xml" ContentType="application/vnd.openxmlformats-officedocument.presentationml.notesSlide+xml"/>
  <Override PartName="/ppt/charts/chart8.xml" ContentType="application/vnd.openxmlformats-officedocument.drawingml.chart+xml"/>
  <Override PartName="/ppt/notesSlides/notesSlide29.xml" ContentType="application/vnd.openxmlformats-officedocument.presentationml.notesSlide+xml"/>
  <Override PartName="/ppt/charts/chart9.xml" ContentType="application/vnd.openxmlformats-officedocument.drawingml.chart+xml"/>
  <Override PartName="/ppt/notesSlides/notesSlide30.xml" ContentType="application/vnd.openxmlformats-officedocument.presentationml.notesSlide+xml"/>
  <Override PartName="/ppt/charts/chart10.xml" ContentType="application/vnd.openxmlformats-officedocument.drawingml.chart+xml"/>
  <Override PartName="/ppt/drawings/drawing2.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Lst>
  <p:notesMasterIdLst>
    <p:notesMasterId r:id="rId35"/>
  </p:notesMasterIdLst>
  <p:handoutMasterIdLst>
    <p:handoutMasterId r:id="rId36"/>
  </p:handoutMasterIdLst>
  <p:sldIdLst>
    <p:sldId id="413" r:id="rId3"/>
    <p:sldId id="792" r:id="rId4"/>
    <p:sldId id="590" r:id="rId5"/>
    <p:sldId id="583" r:id="rId6"/>
    <p:sldId id="783" r:id="rId7"/>
    <p:sldId id="788" r:id="rId8"/>
    <p:sldId id="787" r:id="rId9"/>
    <p:sldId id="782" r:id="rId10"/>
    <p:sldId id="796" r:id="rId11"/>
    <p:sldId id="611" r:id="rId12"/>
    <p:sldId id="784" r:id="rId13"/>
    <p:sldId id="790" r:id="rId14"/>
    <p:sldId id="578" r:id="rId15"/>
    <p:sldId id="608" r:id="rId16"/>
    <p:sldId id="609" r:id="rId17"/>
    <p:sldId id="601" r:id="rId18"/>
    <p:sldId id="527" r:id="rId19"/>
    <p:sldId id="597" r:id="rId20"/>
    <p:sldId id="607" r:id="rId21"/>
    <p:sldId id="572" r:id="rId22"/>
    <p:sldId id="606" r:id="rId23"/>
    <p:sldId id="603" r:id="rId24"/>
    <p:sldId id="602" r:id="rId25"/>
    <p:sldId id="471" r:id="rId26"/>
    <p:sldId id="575" r:id="rId27"/>
    <p:sldId id="576" r:id="rId28"/>
    <p:sldId id="592" r:id="rId29"/>
    <p:sldId id="594" r:id="rId30"/>
    <p:sldId id="593" r:id="rId31"/>
    <p:sldId id="595" r:id="rId32"/>
    <p:sldId id="791" r:id="rId33"/>
    <p:sldId id="795" r:id="rId34"/>
  </p:sldIdLst>
  <p:sldSz cx="9144000" cy="6858000" type="screen4x3"/>
  <p:notesSz cx="6797675" cy="9928225"/>
  <p:defaultTextStyle>
    <a:defPPr>
      <a:defRPr lang="de-DE"/>
    </a:defPPr>
    <a:lvl1pPr algn="ctr"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1820">
          <p15:clr>
            <a:srgbClr val="A4A3A4"/>
          </p15:clr>
        </p15:guide>
        <p15:guide id="2" pos="265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7B3D3D"/>
    <a:srgbClr val="0000FF"/>
    <a:srgbClr val="9933FF"/>
    <a:srgbClr val="C5C5C5"/>
    <a:srgbClr val="B97373"/>
    <a:srgbClr val="800000"/>
    <a:srgbClr val="00FFFF"/>
    <a:srgbClr val="CCCC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32" autoAdjust="0"/>
    <p:restoredTop sz="91803" autoAdjust="0"/>
  </p:normalViewPr>
  <p:slideViewPr>
    <p:cSldViewPr>
      <p:cViewPr varScale="1">
        <p:scale>
          <a:sx n="82" d="100"/>
          <a:sy n="82" d="100"/>
        </p:scale>
        <p:origin x="2136" y="96"/>
      </p:cViewPr>
      <p:guideLst>
        <p:guide orient="horz" pos="1820"/>
        <p:guide pos="2653"/>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Lst>
  </p:outlineViewPr>
  <p:notesTextViewPr>
    <p:cViewPr>
      <p:scale>
        <a:sx n="100" d="100"/>
        <a:sy n="100" d="100"/>
      </p:scale>
      <p:origin x="0" y="0"/>
    </p:cViewPr>
  </p:notesTextViewPr>
  <p:sorterViewPr>
    <p:cViewPr>
      <p:scale>
        <a:sx n="90" d="100"/>
        <a:sy n="9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17.xml"/><Relationship Id="rId3" Type="http://schemas.openxmlformats.org/officeDocument/2006/relationships/slide" Target="slides/slide4.xml"/><Relationship Id="rId7" Type="http://schemas.openxmlformats.org/officeDocument/2006/relationships/slide" Target="slides/slide9.xml"/><Relationship Id="rId12" Type="http://schemas.openxmlformats.org/officeDocument/2006/relationships/slide" Target="slides/slide16.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5.xml"/><Relationship Id="rId5" Type="http://schemas.openxmlformats.org/officeDocument/2006/relationships/slide" Target="slides/slide6.xml"/><Relationship Id="rId15" Type="http://schemas.openxmlformats.org/officeDocument/2006/relationships/slide" Target="slides/slide26.xml"/><Relationship Id="rId10" Type="http://schemas.openxmlformats.org/officeDocument/2006/relationships/slide" Target="slides/slide14.xml"/><Relationship Id="rId4" Type="http://schemas.openxmlformats.org/officeDocument/2006/relationships/slide" Target="slides/slide5.xml"/><Relationship Id="rId9" Type="http://schemas.openxmlformats.org/officeDocument/2006/relationships/slide" Target="slides/slide13.xml"/><Relationship Id="rId14" Type="http://schemas.openxmlformats.org/officeDocument/2006/relationships/slide" Target="slides/slide25.xml"/></Relationships>
</file>

<file path=ppt/charts/_rels/chart1.xml.rels><?xml version="1.0" encoding="UTF-8" standalone="yes"?>
<Relationships xmlns="http://schemas.openxmlformats.org/package/2006/relationships"><Relationship Id="rId1" Type="http://schemas.openxmlformats.org/officeDocument/2006/relationships/oleObject" Target="file:///D:\Presentations%20etc\Product%20presentations\AnnonaSense%20CLR\in%20vitro-Ergebnisse\In%20vitro%20results%20for%20Presentation%20and%20Brochure\CB2%20-%20Vivacell.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Presentations%20etc\Product%20presentations\AnnonaSense%20CLR\in%20vivo-Ergebnisse\In%20vivo%20results%20for%20Presentation%20and%20Brochure\Questionnaire%20-%20Harald%20(8-1-2019).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D:\Presentations%20etc\Product%20presentations\AnnonaSense%20CLR\in%20vitro-Ergebnisse\In%20vitro%20results%20for%20Presentation%20and%20Brochure\IL-8%20-%20CLR.xlsx" TargetMode="Externa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Presentations%20etc\Product%20presentations\AnnonaSense%20CLR\in%20vitro-Ergebnisse\In%20vitro%20results%20for%20Presentation%20and%20Brochure\CGRP%20-%20CLR.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oleObject" Target="file:///D:\Presentations%20etc\Product%20presentations\AnnonaSense%20CLR\in%20vitro-Ergebnisse\In%20vitro%20results%20for%20Presentation%20and%20Brochure\IL-6%20-%20CLR.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Presentations%20etc\Product%20presentations\AnnonaSense%20CLR\in%20vitro-Ergebnisse\In%20vitro%20results%20for%20Presentation%20and%20Brochure\IL-31RA%20-%20CLR.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Presentations%20etc\Product%20presentations\AnnonaSense%20CLR\in%20vivo-Ergebnisse\In%20vivo%20results%20for%20Presentation%20and%20Brochure\Neurometer%20(27-2-2019).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9.xml.rels><?xml version="1.0" encoding="UTF-8" standalone="yes"?>
<Relationships xmlns="http://schemas.openxmlformats.org/package/2006/relationships"><Relationship Id="rId1" Type="http://schemas.openxmlformats.org/officeDocument/2006/relationships/oleObject" Target="file:///D:\Presentations%20etc\Product%20presentations\AnnonaSense%20CLR\in%20vivo-Ergebnisse\In%20vivo%20results%20for%20Presentation%20and%20Brochure\Redness%20(27-2-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rgbClr val="C5C5C5"/>
              </a:solidFill>
            </c:spPr>
            <c:extLst>
              <c:ext xmlns:c16="http://schemas.microsoft.com/office/drawing/2014/chart" uri="{C3380CC4-5D6E-409C-BE32-E72D297353CC}">
                <c16:uniqueId val="{00000001-6BCF-4549-9054-1A64D98BDDF1}"/>
              </c:ext>
            </c:extLst>
          </c:dPt>
          <c:dPt>
            <c:idx val="1"/>
            <c:invertIfNegative val="0"/>
            <c:bubble3D val="0"/>
            <c:spPr>
              <a:solidFill>
                <a:srgbClr val="B97373"/>
              </a:solidFill>
            </c:spPr>
            <c:extLst>
              <c:ext xmlns:c16="http://schemas.microsoft.com/office/drawing/2014/chart" uri="{C3380CC4-5D6E-409C-BE32-E72D297353CC}">
                <c16:uniqueId val="{00000003-6BCF-4549-9054-1A64D98BDDF1}"/>
              </c:ext>
            </c:extLst>
          </c:dPt>
          <c:dPt>
            <c:idx val="2"/>
            <c:invertIfNegative val="0"/>
            <c:bubble3D val="0"/>
            <c:spPr>
              <a:solidFill>
                <a:srgbClr val="7B3D3D"/>
              </a:solidFill>
            </c:spPr>
            <c:extLst>
              <c:ext xmlns:c16="http://schemas.microsoft.com/office/drawing/2014/chart" uri="{C3380CC4-5D6E-409C-BE32-E72D297353CC}">
                <c16:uniqueId val="{00000005-6BCF-4549-9054-1A64D98BDDF1}"/>
              </c:ext>
            </c:extLst>
          </c:dPt>
          <c:cat>
            <c:strRef>
              <c:f>Tabelle1!$A$34:$A$36</c:f>
              <c:strCache>
                <c:ptCount val="3"/>
                <c:pt idx="0">
                  <c:v>Positive control </c:v>
                </c:pt>
                <c:pt idx="1">
                  <c:v>0.005%</c:v>
                </c:pt>
                <c:pt idx="2">
                  <c:v>0.05%   </c:v>
                </c:pt>
              </c:strCache>
            </c:strRef>
          </c:cat>
          <c:val>
            <c:numRef>
              <c:f>Tabelle1!$B$34:$B$36</c:f>
              <c:numCache>
                <c:formatCode>0.00</c:formatCode>
                <c:ptCount val="3"/>
                <c:pt idx="0">
                  <c:v>100</c:v>
                </c:pt>
                <c:pt idx="1">
                  <c:v>60.263834077388609</c:v>
                </c:pt>
                <c:pt idx="2">
                  <c:v>155.25960611211877</c:v>
                </c:pt>
              </c:numCache>
            </c:numRef>
          </c:val>
          <c:extLst>
            <c:ext xmlns:c16="http://schemas.microsoft.com/office/drawing/2014/chart" uri="{C3380CC4-5D6E-409C-BE32-E72D297353CC}">
              <c16:uniqueId val="{00000006-6BCF-4549-9054-1A64D98BDDF1}"/>
            </c:ext>
          </c:extLst>
        </c:ser>
        <c:dLbls>
          <c:showLegendKey val="0"/>
          <c:showVal val="0"/>
          <c:showCatName val="0"/>
          <c:showSerName val="0"/>
          <c:showPercent val="0"/>
          <c:showBubbleSize val="0"/>
        </c:dLbls>
        <c:gapWidth val="150"/>
        <c:axId val="41661952"/>
        <c:axId val="41663488"/>
      </c:barChart>
      <c:catAx>
        <c:axId val="41661952"/>
        <c:scaling>
          <c:orientation val="minMax"/>
        </c:scaling>
        <c:delete val="0"/>
        <c:axPos val="b"/>
        <c:numFmt formatCode="General" sourceLinked="0"/>
        <c:majorTickMark val="out"/>
        <c:minorTickMark val="none"/>
        <c:tickLblPos val="nextTo"/>
        <c:crossAx val="41663488"/>
        <c:crosses val="autoZero"/>
        <c:auto val="1"/>
        <c:lblAlgn val="ctr"/>
        <c:lblOffset val="100"/>
        <c:noMultiLvlLbl val="0"/>
      </c:catAx>
      <c:valAx>
        <c:axId val="41663488"/>
        <c:scaling>
          <c:orientation val="minMax"/>
          <c:max val="160"/>
        </c:scaling>
        <c:delete val="0"/>
        <c:axPos val="l"/>
        <c:numFmt formatCode="General" sourceLinked="0"/>
        <c:majorTickMark val="out"/>
        <c:minorTickMark val="none"/>
        <c:tickLblPos val="nextTo"/>
        <c:crossAx val="41661952"/>
        <c:crosses val="autoZero"/>
        <c:crossBetween val="between"/>
      </c:valAx>
    </c:plotArea>
    <c:plotVisOnly val="1"/>
    <c:dispBlanksAs val="gap"/>
    <c:showDLblsOverMax val="0"/>
  </c:chart>
  <c:txPr>
    <a:bodyPr/>
    <a:lstStyle/>
    <a:p>
      <a:pPr>
        <a:defRPr sz="16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spPr>
            <a:ln>
              <a:solidFill>
                <a:srgbClr val="7B3D3D"/>
              </a:solidFill>
            </a:ln>
          </c:spPr>
          <c:marker>
            <c:spPr>
              <a:solidFill>
                <a:srgbClr val="7B3D3D"/>
              </a:solidFill>
              <a:ln>
                <a:noFill/>
              </a:ln>
            </c:spPr>
          </c:marker>
          <c:cat>
            <c:strRef>
              <c:f>Tabelle1!$B$41:$B$45</c:f>
              <c:strCache>
                <c:ptCount val="5"/>
                <c:pt idx="0">
                  <c:v>The product reduces the frequency of itching</c:v>
                </c:pt>
                <c:pt idx="1">
                  <c:v>The product reduces the intensity of itching longlastingly</c:v>
                </c:pt>
                <c:pt idx="2">
                  <c:v>The feeling of skin tension is reduced</c:v>
                </c:pt>
                <c:pt idx="3">
                  <c:v>I am no longer distracted by itching, my quality of life has improved</c:v>
                </c:pt>
                <c:pt idx="4">
                  <c:v>The application of the product has improved my well-being</c:v>
                </c:pt>
              </c:strCache>
            </c:strRef>
          </c:cat>
          <c:val>
            <c:numRef>
              <c:f>Tabelle1!$C$41:$C$45</c:f>
              <c:numCache>
                <c:formatCode>General</c:formatCode>
                <c:ptCount val="5"/>
                <c:pt idx="0">
                  <c:v>72.7</c:v>
                </c:pt>
                <c:pt idx="1">
                  <c:v>72.7</c:v>
                </c:pt>
                <c:pt idx="2">
                  <c:v>54.5</c:v>
                </c:pt>
                <c:pt idx="3">
                  <c:v>54.5</c:v>
                </c:pt>
                <c:pt idx="4">
                  <c:v>63.6</c:v>
                </c:pt>
              </c:numCache>
            </c:numRef>
          </c:val>
          <c:extLst>
            <c:ext xmlns:c16="http://schemas.microsoft.com/office/drawing/2014/chart" uri="{C3380CC4-5D6E-409C-BE32-E72D297353CC}">
              <c16:uniqueId val="{00000000-1191-4C3F-8F49-DB1DD52B94FA}"/>
            </c:ext>
          </c:extLst>
        </c:ser>
        <c:dLbls>
          <c:showLegendKey val="0"/>
          <c:showVal val="0"/>
          <c:showCatName val="0"/>
          <c:showSerName val="0"/>
          <c:showPercent val="0"/>
          <c:showBubbleSize val="0"/>
        </c:dLbls>
        <c:axId val="42668032"/>
        <c:axId val="42669952"/>
      </c:radarChart>
      <c:catAx>
        <c:axId val="42668032"/>
        <c:scaling>
          <c:orientation val="minMax"/>
        </c:scaling>
        <c:delete val="0"/>
        <c:axPos val="b"/>
        <c:majorGridlines/>
        <c:numFmt formatCode="General" sourceLinked="0"/>
        <c:majorTickMark val="out"/>
        <c:minorTickMark val="none"/>
        <c:tickLblPos val="nextTo"/>
        <c:txPr>
          <a:bodyPr/>
          <a:lstStyle/>
          <a:p>
            <a:pPr>
              <a:defRPr sz="1800"/>
            </a:pPr>
            <a:endParaRPr lang="ru-RU"/>
          </a:p>
        </c:txPr>
        <c:crossAx val="42669952"/>
        <c:crosses val="autoZero"/>
        <c:auto val="1"/>
        <c:lblAlgn val="ctr"/>
        <c:lblOffset val="100"/>
        <c:noMultiLvlLbl val="0"/>
      </c:catAx>
      <c:valAx>
        <c:axId val="42669952"/>
        <c:scaling>
          <c:orientation val="minMax"/>
          <c:max val="80"/>
        </c:scaling>
        <c:delete val="0"/>
        <c:axPos val="l"/>
        <c:majorGridlines/>
        <c:numFmt formatCode="General" sourceLinked="1"/>
        <c:majorTickMark val="cross"/>
        <c:minorTickMark val="none"/>
        <c:tickLblPos val="nextTo"/>
        <c:txPr>
          <a:bodyPr/>
          <a:lstStyle/>
          <a:p>
            <a:pPr>
              <a:defRPr sz="1000"/>
            </a:pPr>
            <a:endParaRPr lang="ru-RU"/>
          </a:p>
        </c:txPr>
        <c:crossAx val="42668032"/>
        <c:crosses val="autoZero"/>
        <c:crossBetween val="between"/>
        <c:majorUnit val="10"/>
      </c:valAx>
    </c:plotArea>
    <c:plotVisOnly val="1"/>
    <c:dispBlanksAs val="gap"/>
    <c:showDLblsOverMax val="0"/>
  </c:chart>
  <c:txPr>
    <a:bodyPr/>
    <a:lstStyle/>
    <a:p>
      <a:pPr>
        <a:defRPr sz="1600"/>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0"/>
            <c:invertIfNegative val="0"/>
            <c:bubble3D val="0"/>
            <c:spPr>
              <a:solidFill>
                <a:srgbClr val="C5C5C5"/>
              </a:solidFill>
            </c:spPr>
            <c:extLst>
              <c:ext xmlns:c16="http://schemas.microsoft.com/office/drawing/2014/chart" uri="{C3380CC4-5D6E-409C-BE32-E72D297353CC}">
                <c16:uniqueId val="{00000001-0396-4D48-88AD-ABBE0B09295B}"/>
              </c:ext>
            </c:extLst>
          </c:dPt>
          <c:dPt>
            <c:idx val="1"/>
            <c:invertIfNegative val="0"/>
            <c:bubble3D val="0"/>
            <c:spPr>
              <a:solidFill>
                <a:srgbClr val="7B3D3D"/>
              </a:solidFill>
            </c:spPr>
            <c:extLst>
              <c:ext xmlns:c16="http://schemas.microsoft.com/office/drawing/2014/chart" uri="{C3380CC4-5D6E-409C-BE32-E72D297353CC}">
                <c16:uniqueId val="{00000003-0396-4D48-88AD-ABBE0B09295B}"/>
              </c:ext>
            </c:extLst>
          </c:dPt>
          <c:dPt>
            <c:idx val="2"/>
            <c:invertIfNegative val="0"/>
            <c:bubble3D val="0"/>
            <c:spPr>
              <a:solidFill>
                <a:srgbClr val="7B3D3D"/>
              </a:solidFill>
            </c:spPr>
            <c:extLst>
              <c:ext xmlns:c16="http://schemas.microsoft.com/office/drawing/2014/chart" uri="{C3380CC4-5D6E-409C-BE32-E72D297353CC}">
                <c16:uniqueId val="{00000005-0396-4D48-88AD-ABBE0B09295B}"/>
              </c:ext>
            </c:extLst>
          </c:dPt>
          <c:dPt>
            <c:idx val="3"/>
            <c:invertIfNegative val="0"/>
            <c:bubble3D val="0"/>
            <c:spPr>
              <a:solidFill>
                <a:srgbClr val="7B3D3D"/>
              </a:solidFill>
            </c:spPr>
            <c:extLst>
              <c:ext xmlns:c16="http://schemas.microsoft.com/office/drawing/2014/chart" uri="{C3380CC4-5D6E-409C-BE32-E72D297353CC}">
                <c16:uniqueId val="{00000007-0396-4D48-88AD-ABBE0B09295B}"/>
              </c:ext>
            </c:extLst>
          </c:dPt>
          <c:cat>
            <c:strRef>
              <c:f>Tabelle1!$A$1:$A$4</c:f>
              <c:strCache>
                <c:ptCount val="4"/>
                <c:pt idx="0">
                  <c:v>Positive control</c:v>
                </c:pt>
                <c:pt idx="1">
                  <c:v>IL-1β</c:v>
                </c:pt>
                <c:pt idx="2">
                  <c:v>IL-8</c:v>
                </c:pt>
                <c:pt idx="3">
                  <c:v>CGRP</c:v>
                </c:pt>
              </c:strCache>
            </c:strRef>
          </c:cat>
          <c:val>
            <c:numRef>
              <c:f>Tabelle1!$B$1:$B$4</c:f>
              <c:numCache>
                <c:formatCode>General</c:formatCode>
                <c:ptCount val="4"/>
                <c:pt idx="0">
                  <c:v>100</c:v>
                </c:pt>
                <c:pt idx="1">
                  <c:v>80</c:v>
                </c:pt>
                <c:pt idx="2">
                  <c:v>78.75</c:v>
                </c:pt>
                <c:pt idx="3">
                  <c:v>78.358208955223887</c:v>
                </c:pt>
              </c:numCache>
            </c:numRef>
          </c:val>
          <c:extLst>
            <c:ext xmlns:c16="http://schemas.microsoft.com/office/drawing/2014/chart" uri="{C3380CC4-5D6E-409C-BE32-E72D297353CC}">
              <c16:uniqueId val="{00000008-0396-4D48-88AD-ABBE0B09295B}"/>
            </c:ext>
          </c:extLst>
        </c:ser>
        <c:dLbls>
          <c:showLegendKey val="0"/>
          <c:showVal val="0"/>
          <c:showCatName val="0"/>
          <c:showSerName val="0"/>
          <c:showPercent val="0"/>
          <c:showBubbleSize val="0"/>
        </c:dLbls>
        <c:gapWidth val="150"/>
        <c:axId val="41784832"/>
        <c:axId val="41786368"/>
      </c:barChart>
      <c:catAx>
        <c:axId val="41784832"/>
        <c:scaling>
          <c:orientation val="minMax"/>
        </c:scaling>
        <c:delete val="0"/>
        <c:axPos val="b"/>
        <c:numFmt formatCode="General" sourceLinked="0"/>
        <c:majorTickMark val="out"/>
        <c:minorTickMark val="none"/>
        <c:tickLblPos val="nextTo"/>
        <c:crossAx val="41786368"/>
        <c:crosses val="autoZero"/>
        <c:auto val="1"/>
        <c:lblAlgn val="ctr"/>
        <c:lblOffset val="100"/>
        <c:noMultiLvlLbl val="0"/>
      </c:catAx>
      <c:valAx>
        <c:axId val="41786368"/>
        <c:scaling>
          <c:orientation val="minMax"/>
          <c:max val="100"/>
        </c:scaling>
        <c:delete val="0"/>
        <c:axPos val="l"/>
        <c:numFmt formatCode="General" sourceLinked="1"/>
        <c:majorTickMark val="out"/>
        <c:minorTickMark val="none"/>
        <c:tickLblPos val="nextTo"/>
        <c:crossAx val="41784832"/>
        <c:crosses val="autoZero"/>
        <c:crossBetween val="between"/>
      </c:valAx>
    </c:plotArea>
    <c:plotVisOnly val="1"/>
    <c:dispBlanksAs val="gap"/>
    <c:showDLblsOverMax val="0"/>
  </c:chart>
  <c:txPr>
    <a:bodyPr/>
    <a:lstStyle/>
    <a:p>
      <a:pPr>
        <a:defRPr sz="1600"/>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rgbClr val="C5C5C5"/>
              </a:solidFill>
            </c:spPr>
            <c:extLst>
              <c:ext xmlns:c16="http://schemas.microsoft.com/office/drawing/2014/chart" uri="{C3380CC4-5D6E-409C-BE32-E72D297353CC}">
                <c16:uniqueId val="{00000001-218B-4CC1-AE1E-CDD9A0728CDE}"/>
              </c:ext>
            </c:extLst>
          </c:dPt>
          <c:dPt>
            <c:idx val="1"/>
            <c:invertIfNegative val="0"/>
            <c:bubble3D val="0"/>
            <c:spPr>
              <a:solidFill>
                <a:srgbClr val="848484"/>
              </a:solidFill>
            </c:spPr>
            <c:extLst>
              <c:ext xmlns:c16="http://schemas.microsoft.com/office/drawing/2014/chart" uri="{C3380CC4-5D6E-409C-BE32-E72D297353CC}">
                <c16:uniqueId val="{00000003-218B-4CC1-AE1E-CDD9A0728CDE}"/>
              </c:ext>
            </c:extLst>
          </c:dPt>
          <c:dPt>
            <c:idx val="2"/>
            <c:invertIfNegative val="0"/>
            <c:bubble3D val="0"/>
            <c:spPr>
              <a:solidFill>
                <a:srgbClr val="B97373"/>
              </a:solidFill>
            </c:spPr>
            <c:extLst>
              <c:ext xmlns:c16="http://schemas.microsoft.com/office/drawing/2014/chart" uri="{C3380CC4-5D6E-409C-BE32-E72D297353CC}">
                <c16:uniqueId val="{00000005-218B-4CC1-AE1E-CDD9A0728CDE}"/>
              </c:ext>
            </c:extLst>
          </c:dPt>
          <c:dPt>
            <c:idx val="3"/>
            <c:invertIfNegative val="0"/>
            <c:bubble3D val="0"/>
            <c:spPr>
              <a:solidFill>
                <a:srgbClr val="7B3D3D"/>
              </a:solidFill>
            </c:spPr>
            <c:extLst>
              <c:ext xmlns:c16="http://schemas.microsoft.com/office/drawing/2014/chart" uri="{C3380CC4-5D6E-409C-BE32-E72D297353CC}">
                <c16:uniqueId val="{00000007-218B-4CC1-AE1E-CDD9A0728CDE}"/>
              </c:ext>
            </c:extLst>
          </c:dPt>
          <c:cat>
            <c:strRef>
              <c:f>Tabelle1!$A$12:$A$15</c:f>
              <c:strCache>
                <c:ptCount val="4"/>
                <c:pt idx="0">
                  <c:v>Untreated control</c:v>
                </c:pt>
                <c:pt idx="1">
                  <c:v>Capsaicin 0.1µM</c:v>
                </c:pt>
                <c:pt idx="2">
                  <c:v>0.005%</c:v>
                </c:pt>
                <c:pt idx="3">
                  <c:v>0.05%</c:v>
                </c:pt>
              </c:strCache>
            </c:strRef>
          </c:cat>
          <c:val>
            <c:numRef>
              <c:f>Tabelle1!$B$12:$B$15</c:f>
              <c:numCache>
                <c:formatCode>0.0</c:formatCode>
                <c:ptCount val="4"/>
                <c:pt idx="0">
                  <c:v>100</c:v>
                </c:pt>
                <c:pt idx="1">
                  <c:v>162.46433436292114</c:v>
                </c:pt>
                <c:pt idx="2">
                  <c:v>94.477933262789776</c:v>
                </c:pt>
                <c:pt idx="3">
                  <c:v>70.195118605600598</c:v>
                </c:pt>
              </c:numCache>
            </c:numRef>
          </c:val>
          <c:extLst>
            <c:ext xmlns:c16="http://schemas.microsoft.com/office/drawing/2014/chart" uri="{C3380CC4-5D6E-409C-BE32-E72D297353CC}">
              <c16:uniqueId val="{00000008-218B-4CC1-AE1E-CDD9A0728CDE}"/>
            </c:ext>
          </c:extLst>
        </c:ser>
        <c:dLbls>
          <c:showLegendKey val="0"/>
          <c:showVal val="0"/>
          <c:showCatName val="0"/>
          <c:showSerName val="0"/>
          <c:showPercent val="0"/>
          <c:showBubbleSize val="0"/>
        </c:dLbls>
        <c:gapWidth val="150"/>
        <c:axId val="42164224"/>
        <c:axId val="42165760"/>
      </c:barChart>
      <c:catAx>
        <c:axId val="42164224"/>
        <c:scaling>
          <c:orientation val="minMax"/>
        </c:scaling>
        <c:delete val="0"/>
        <c:axPos val="b"/>
        <c:numFmt formatCode="General" sourceLinked="0"/>
        <c:majorTickMark val="out"/>
        <c:minorTickMark val="none"/>
        <c:tickLblPos val="nextTo"/>
        <c:crossAx val="42165760"/>
        <c:crosses val="autoZero"/>
        <c:auto val="1"/>
        <c:lblAlgn val="ctr"/>
        <c:lblOffset val="100"/>
        <c:noMultiLvlLbl val="0"/>
      </c:catAx>
      <c:valAx>
        <c:axId val="42165760"/>
        <c:scaling>
          <c:orientation val="minMax"/>
        </c:scaling>
        <c:delete val="0"/>
        <c:axPos val="l"/>
        <c:numFmt formatCode="General" sourceLinked="0"/>
        <c:majorTickMark val="out"/>
        <c:minorTickMark val="none"/>
        <c:tickLblPos val="nextTo"/>
        <c:crossAx val="42164224"/>
        <c:crosses val="autoZero"/>
        <c:crossBetween val="between"/>
      </c:valAx>
    </c:plotArea>
    <c:plotVisOnly val="1"/>
    <c:dispBlanksAs val="gap"/>
    <c:showDLblsOverMax val="0"/>
  </c:chart>
  <c:txPr>
    <a:bodyPr/>
    <a:lstStyle/>
    <a:p>
      <a:pPr>
        <a:defRPr sz="16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0"/>
            <c:invertIfNegative val="0"/>
            <c:bubble3D val="0"/>
            <c:spPr>
              <a:solidFill>
                <a:srgbClr val="C5C5C5"/>
              </a:solidFill>
            </c:spPr>
            <c:extLst>
              <c:ext xmlns:c16="http://schemas.microsoft.com/office/drawing/2014/chart" uri="{C3380CC4-5D6E-409C-BE32-E72D297353CC}">
                <c16:uniqueId val="{00000001-C4BD-49E2-8666-BCFF593CD16F}"/>
              </c:ext>
            </c:extLst>
          </c:dPt>
          <c:dPt>
            <c:idx val="1"/>
            <c:invertIfNegative val="0"/>
            <c:bubble3D val="0"/>
            <c:spPr>
              <a:solidFill>
                <a:srgbClr val="848484"/>
              </a:solidFill>
            </c:spPr>
            <c:extLst>
              <c:ext xmlns:c16="http://schemas.microsoft.com/office/drawing/2014/chart" uri="{C3380CC4-5D6E-409C-BE32-E72D297353CC}">
                <c16:uniqueId val="{00000003-C4BD-49E2-8666-BCFF593CD16F}"/>
              </c:ext>
            </c:extLst>
          </c:dPt>
          <c:dPt>
            <c:idx val="2"/>
            <c:invertIfNegative val="0"/>
            <c:bubble3D val="0"/>
            <c:spPr>
              <a:solidFill>
                <a:srgbClr val="B97373"/>
              </a:solidFill>
            </c:spPr>
            <c:extLst>
              <c:ext xmlns:c16="http://schemas.microsoft.com/office/drawing/2014/chart" uri="{C3380CC4-5D6E-409C-BE32-E72D297353CC}">
                <c16:uniqueId val="{00000005-C4BD-49E2-8666-BCFF593CD16F}"/>
              </c:ext>
            </c:extLst>
          </c:dPt>
          <c:dPt>
            <c:idx val="3"/>
            <c:invertIfNegative val="0"/>
            <c:bubble3D val="0"/>
            <c:spPr>
              <a:solidFill>
                <a:srgbClr val="7B3D3D"/>
              </a:solidFill>
            </c:spPr>
            <c:extLst>
              <c:ext xmlns:c16="http://schemas.microsoft.com/office/drawing/2014/chart" uri="{C3380CC4-5D6E-409C-BE32-E72D297353CC}">
                <c16:uniqueId val="{00000007-C4BD-49E2-8666-BCFF593CD16F}"/>
              </c:ext>
            </c:extLst>
          </c:dPt>
          <c:cat>
            <c:strRef>
              <c:f>Tabelle1!$A$9:$A$12</c:f>
              <c:strCache>
                <c:ptCount val="4"/>
                <c:pt idx="0">
                  <c:v>Untreated control</c:v>
                </c:pt>
                <c:pt idx="1">
                  <c:v>Histamine 100µM</c:v>
                </c:pt>
                <c:pt idx="2">
                  <c:v>0.0001%</c:v>
                </c:pt>
                <c:pt idx="3">
                  <c:v>0.001% </c:v>
                </c:pt>
              </c:strCache>
            </c:strRef>
          </c:cat>
          <c:val>
            <c:numRef>
              <c:f>Tabelle1!$B$9:$B$12</c:f>
              <c:numCache>
                <c:formatCode>General</c:formatCode>
                <c:ptCount val="4"/>
                <c:pt idx="0">
                  <c:v>100</c:v>
                </c:pt>
                <c:pt idx="1">
                  <c:v>148.30000000000001</c:v>
                </c:pt>
                <c:pt idx="2">
                  <c:v>132.30000000000001</c:v>
                </c:pt>
                <c:pt idx="3">
                  <c:v>90.1</c:v>
                </c:pt>
              </c:numCache>
            </c:numRef>
          </c:val>
          <c:extLst>
            <c:ext xmlns:c16="http://schemas.microsoft.com/office/drawing/2014/chart" uri="{C3380CC4-5D6E-409C-BE32-E72D297353CC}">
              <c16:uniqueId val="{00000008-C4BD-49E2-8666-BCFF593CD16F}"/>
            </c:ext>
          </c:extLst>
        </c:ser>
        <c:dLbls>
          <c:showLegendKey val="0"/>
          <c:showVal val="0"/>
          <c:showCatName val="0"/>
          <c:showSerName val="0"/>
          <c:showPercent val="0"/>
          <c:showBubbleSize val="0"/>
        </c:dLbls>
        <c:gapWidth val="150"/>
        <c:axId val="42213760"/>
        <c:axId val="42215296"/>
      </c:barChart>
      <c:catAx>
        <c:axId val="42213760"/>
        <c:scaling>
          <c:orientation val="minMax"/>
        </c:scaling>
        <c:delete val="0"/>
        <c:axPos val="b"/>
        <c:numFmt formatCode="General" sourceLinked="0"/>
        <c:majorTickMark val="out"/>
        <c:minorTickMark val="none"/>
        <c:tickLblPos val="nextTo"/>
        <c:crossAx val="42215296"/>
        <c:crosses val="autoZero"/>
        <c:auto val="1"/>
        <c:lblAlgn val="ctr"/>
        <c:lblOffset val="100"/>
        <c:noMultiLvlLbl val="0"/>
      </c:catAx>
      <c:valAx>
        <c:axId val="42215296"/>
        <c:scaling>
          <c:orientation val="minMax"/>
        </c:scaling>
        <c:delete val="0"/>
        <c:axPos val="l"/>
        <c:numFmt formatCode="General" sourceLinked="1"/>
        <c:majorTickMark val="out"/>
        <c:minorTickMark val="none"/>
        <c:tickLblPos val="nextTo"/>
        <c:crossAx val="42213760"/>
        <c:crosses val="autoZero"/>
        <c:crossBetween val="between"/>
      </c:valAx>
    </c:plotArea>
    <c:plotVisOnly val="1"/>
    <c:dispBlanksAs val="gap"/>
    <c:showDLblsOverMax val="0"/>
  </c:chart>
  <c:txPr>
    <a:bodyPr/>
    <a:lstStyle/>
    <a:p>
      <a:pPr>
        <a:defRPr sz="1600"/>
      </a:pPr>
      <a:endParaRPr lang="ru-RU"/>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rgbClr val="C5C5C5"/>
              </a:solidFill>
            </c:spPr>
            <c:extLst>
              <c:ext xmlns:c16="http://schemas.microsoft.com/office/drawing/2014/chart" uri="{C3380CC4-5D6E-409C-BE32-E72D297353CC}">
                <c16:uniqueId val="{00000001-2B47-42DA-8767-0463A656C12B}"/>
              </c:ext>
            </c:extLst>
          </c:dPt>
          <c:dPt>
            <c:idx val="1"/>
            <c:invertIfNegative val="0"/>
            <c:bubble3D val="0"/>
            <c:spPr>
              <a:solidFill>
                <a:srgbClr val="B97373"/>
              </a:solidFill>
            </c:spPr>
            <c:extLst>
              <c:ext xmlns:c16="http://schemas.microsoft.com/office/drawing/2014/chart" uri="{C3380CC4-5D6E-409C-BE32-E72D297353CC}">
                <c16:uniqueId val="{00000003-2B47-42DA-8767-0463A656C12B}"/>
              </c:ext>
            </c:extLst>
          </c:dPt>
          <c:dPt>
            <c:idx val="2"/>
            <c:invertIfNegative val="0"/>
            <c:bubble3D val="0"/>
            <c:spPr>
              <a:solidFill>
                <a:srgbClr val="7B3D3D"/>
              </a:solidFill>
            </c:spPr>
            <c:extLst>
              <c:ext xmlns:c16="http://schemas.microsoft.com/office/drawing/2014/chart" uri="{C3380CC4-5D6E-409C-BE32-E72D297353CC}">
                <c16:uniqueId val="{00000005-2B47-42DA-8767-0463A656C12B}"/>
              </c:ext>
            </c:extLst>
          </c:dPt>
          <c:cat>
            <c:strRef>
              <c:f>Tabelle1!$A$8:$A$10</c:f>
              <c:strCache>
                <c:ptCount val="3"/>
                <c:pt idx="0">
                  <c:v>TNFα + Substance P analogue</c:v>
                </c:pt>
                <c:pt idx="1">
                  <c:v>0.01%</c:v>
                </c:pt>
                <c:pt idx="2">
                  <c:v>0.10%</c:v>
                </c:pt>
              </c:strCache>
            </c:strRef>
          </c:cat>
          <c:val>
            <c:numRef>
              <c:f>Tabelle1!$B$8:$B$10</c:f>
              <c:numCache>
                <c:formatCode>General</c:formatCode>
                <c:ptCount val="3"/>
                <c:pt idx="0">
                  <c:v>100</c:v>
                </c:pt>
                <c:pt idx="1">
                  <c:v>93.838862559241704</c:v>
                </c:pt>
                <c:pt idx="2">
                  <c:v>51.895734597156405</c:v>
                </c:pt>
              </c:numCache>
            </c:numRef>
          </c:val>
          <c:extLst>
            <c:ext xmlns:c16="http://schemas.microsoft.com/office/drawing/2014/chart" uri="{C3380CC4-5D6E-409C-BE32-E72D297353CC}">
              <c16:uniqueId val="{00000006-2B47-42DA-8767-0463A656C12B}"/>
            </c:ext>
          </c:extLst>
        </c:ser>
        <c:dLbls>
          <c:showLegendKey val="0"/>
          <c:showVal val="0"/>
          <c:showCatName val="0"/>
          <c:showSerName val="0"/>
          <c:showPercent val="0"/>
          <c:showBubbleSize val="0"/>
        </c:dLbls>
        <c:gapWidth val="150"/>
        <c:axId val="37472128"/>
        <c:axId val="37473664"/>
      </c:barChart>
      <c:catAx>
        <c:axId val="37472128"/>
        <c:scaling>
          <c:orientation val="minMax"/>
        </c:scaling>
        <c:delete val="0"/>
        <c:axPos val="b"/>
        <c:numFmt formatCode="General" sourceLinked="0"/>
        <c:majorTickMark val="out"/>
        <c:minorTickMark val="none"/>
        <c:tickLblPos val="nextTo"/>
        <c:crossAx val="37473664"/>
        <c:crosses val="autoZero"/>
        <c:auto val="1"/>
        <c:lblAlgn val="ctr"/>
        <c:lblOffset val="100"/>
        <c:noMultiLvlLbl val="0"/>
      </c:catAx>
      <c:valAx>
        <c:axId val="37473664"/>
        <c:scaling>
          <c:orientation val="minMax"/>
          <c:max val="100"/>
        </c:scaling>
        <c:delete val="0"/>
        <c:axPos val="l"/>
        <c:numFmt formatCode="General" sourceLinked="1"/>
        <c:majorTickMark val="out"/>
        <c:minorTickMark val="none"/>
        <c:tickLblPos val="nextTo"/>
        <c:crossAx val="37472128"/>
        <c:crosses val="autoZero"/>
        <c:crossBetween val="between"/>
      </c:valAx>
    </c:plotArea>
    <c:plotVisOnly val="1"/>
    <c:dispBlanksAs val="gap"/>
    <c:showDLblsOverMax val="0"/>
  </c:chart>
  <c:txPr>
    <a:bodyPr/>
    <a:lstStyle/>
    <a:p>
      <a:pPr>
        <a:defRPr sz="16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rgbClr val="C5C5C5"/>
              </a:solidFill>
            </c:spPr>
            <c:extLst>
              <c:ext xmlns:c16="http://schemas.microsoft.com/office/drawing/2014/chart" uri="{C3380CC4-5D6E-409C-BE32-E72D297353CC}">
                <c16:uniqueId val="{00000001-59D0-4AE5-BF1B-703EF4F83AEA}"/>
              </c:ext>
            </c:extLst>
          </c:dPt>
          <c:dPt>
            <c:idx val="1"/>
            <c:invertIfNegative val="0"/>
            <c:bubble3D val="0"/>
            <c:spPr>
              <a:solidFill>
                <a:srgbClr val="B97373"/>
              </a:solidFill>
            </c:spPr>
            <c:extLst>
              <c:ext xmlns:c16="http://schemas.microsoft.com/office/drawing/2014/chart" uri="{C3380CC4-5D6E-409C-BE32-E72D297353CC}">
                <c16:uniqueId val="{00000003-59D0-4AE5-BF1B-703EF4F83AEA}"/>
              </c:ext>
            </c:extLst>
          </c:dPt>
          <c:dPt>
            <c:idx val="2"/>
            <c:invertIfNegative val="0"/>
            <c:bubble3D val="0"/>
            <c:spPr>
              <a:solidFill>
                <a:srgbClr val="7B3D3D"/>
              </a:solidFill>
            </c:spPr>
            <c:extLst>
              <c:ext xmlns:c16="http://schemas.microsoft.com/office/drawing/2014/chart" uri="{C3380CC4-5D6E-409C-BE32-E72D297353CC}">
                <c16:uniqueId val="{00000005-59D0-4AE5-BF1B-703EF4F83AEA}"/>
              </c:ext>
            </c:extLst>
          </c:dPt>
          <c:cat>
            <c:strRef>
              <c:f>Tabelle1!$A$8:$A$10</c:f>
              <c:strCache>
                <c:ptCount val="3"/>
                <c:pt idx="0">
                  <c:v>TNFα + Substance P analogue</c:v>
                </c:pt>
                <c:pt idx="1">
                  <c:v>0.01%</c:v>
                </c:pt>
                <c:pt idx="2">
                  <c:v>0.05%</c:v>
                </c:pt>
              </c:strCache>
            </c:strRef>
          </c:cat>
          <c:val>
            <c:numRef>
              <c:f>Tabelle1!$B$8:$B$10</c:f>
              <c:numCache>
                <c:formatCode>General</c:formatCode>
                <c:ptCount val="3"/>
                <c:pt idx="0">
                  <c:v>100</c:v>
                </c:pt>
                <c:pt idx="1">
                  <c:v>78.181818181818173</c:v>
                </c:pt>
                <c:pt idx="2">
                  <c:v>35</c:v>
                </c:pt>
              </c:numCache>
            </c:numRef>
          </c:val>
          <c:extLst>
            <c:ext xmlns:c16="http://schemas.microsoft.com/office/drawing/2014/chart" uri="{C3380CC4-5D6E-409C-BE32-E72D297353CC}">
              <c16:uniqueId val="{00000006-59D0-4AE5-BF1B-703EF4F83AEA}"/>
            </c:ext>
          </c:extLst>
        </c:ser>
        <c:dLbls>
          <c:showLegendKey val="0"/>
          <c:showVal val="0"/>
          <c:showCatName val="0"/>
          <c:showSerName val="0"/>
          <c:showPercent val="0"/>
          <c:showBubbleSize val="0"/>
        </c:dLbls>
        <c:gapWidth val="150"/>
        <c:axId val="40829312"/>
        <c:axId val="42086784"/>
      </c:barChart>
      <c:catAx>
        <c:axId val="40829312"/>
        <c:scaling>
          <c:orientation val="minMax"/>
        </c:scaling>
        <c:delete val="0"/>
        <c:axPos val="b"/>
        <c:numFmt formatCode="General" sourceLinked="0"/>
        <c:majorTickMark val="out"/>
        <c:minorTickMark val="none"/>
        <c:tickLblPos val="nextTo"/>
        <c:crossAx val="42086784"/>
        <c:crosses val="autoZero"/>
        <c:auto val="1"/>
        <c:lblAlgn val="ctr"/>
        <c:lblOffset val="100"/>
        <c:noMultiLvlLbl val="0"/>
      </c:catAx>
      <c:valAx>
        <c:axId val="42086784"/>
        <c:scaling>
          <c:orientation val="minMax"/>
          <c:max val="100"/>
        </c:scaling>
        <c:delete val="0"/>
        <c:axPos val="l"/>
        <c:numFmt formatCode="General" sourceLinked="1"/>
        <c:majorTickMark val="out"/>
        <c:minorTickMark val="none"/>
        <c:tickLblPos val="nextTo"/>
        <c:crossAx val="40829312"/>
        <c:crosses val="autoZero"/>
        <c:crossBetween val="between"/>
      </c:valAx>
    </c:plotArea>
    <c:plotVisOnly val="1"/>
    <c:dispBlanksAs val="gap"/>
    <c:showDLblsOverMax val="0"/>
  </c:chart>
  <c:txPr>
    <a:bodyPr/>
    <a:lstStyle/>
    <a:p>
      <a:pPr>
        <a:defRPr sz="16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7B3D3D"/>
            </a:solidFill>
          </c:spPr>
          <c:invertIfNegative val="0"/>
          <c:dPt>
            <c:idx val="1"/>
            <c:invertIfNegative val="0"/>
            <c:bubble3D val="0"/>
            <c:spPr>
              <a:solidFill>
                <a:srgbClr val="C5C5C5"/>
              </a:solidFill>
            </c:spPr>
            <c:extLst>
              <c:ext xmlns:c16="http://schemas.microsoft.com/office/drawing/2014/chart" uri="{C3380CC4-5D6E-409C-BE32-E72D297353CC}">
                <c16:uniqueId val="{00000001-34B6-4C17-971D-C8E6248CA47F}"/>
              </c:ext>
            </c:extLst>
          </c:dPt>
          <c:dPt>
            <c:idx val="3"/>
            <c:invertIfNegative val="0"/>
            <c:bubble3D val="0"/>
            <c:spPr>
              <a:solidFill>
                <a:srgbClr val="C5C5C5"/>
              </a:solidFill>
            </c:spPr>
            <c:extLst>
              <c:ext xmlns:c16="http://schemas.microsoft.com/office/drawing/2014/chart" uri="{C3380CC4-5D6E-409C-BE32-E72D297353CC}">
                <c16:uniqueId val="{00000003-34B6-4C17-971D-C8E6248CA47F}"/>
              </c:ext>
            </c:extLst>
          </c:dPt>
          <c:cat>
            <c:multiLvlStrRef>
              <c:f>Tabelle1!$B$120:$E$121</c:f>
              <c:multiLvlStrCache>
                <c:ptCount val="4"/>
                <c:lvl>
                  <c:pt idx="0">
                    <c:v>AnnonaSense CLR (3%)</c:v>
                  </c:pt>
                  <c:pt idx="1">
                    <c:v>Placebo</c:v>
                  </c:pt>
                  <c:pt idx="2">
                    <c:v>AnnonaSense CLR (3%)</c:v>
                  </c:pt>
                  <c:pt idx="3">
                    <c:v>Placebo</c:v>
                  </c:pt>
                </c:lvl>
                <c:lvl>
                  <c:pt idx="0">
                    <c:v>250 Hz</c:v>
                  </c:pt>
                  <c:pt idx="2">
                    <c:v>5 Hz</c:v>
                  </c:pt>
                </c:lvl>
              </c:multiLvlStrCache>
            </c:multiLvlStrRef>
          </c:cat>
          <c:val>
            <c:numRef>
              <c:f>Tabelle1!$B$122:$E$122</c:f>
              <c:numCache>
                <c:formatCode>General</c:formatCode>
                <c:ptCount val="4"/>
                <c:pt idx="0">
                  <c:v>42.635830690283427</c:v>
                </c:pt>
                <c:pt idx="1">
                  <c:v>7.0140628054031797</c:v>
                </c:pt>
                <c:pt idx="2">
                  <c:v>67.455874713167873</c:v>
                </c:pt>
                <c:pt idx="3">
                  <c:v>6.6770747885298976</c:v>
                </c:pt>
              </c:numCache>
            </c:numRef>
          </c:val>
          <c:extLst>
            <c:ext xmlns:c16="http://schemas.microsoft.com/office/drawing/2014/chart" uri="{C3380CC4-5D6E-409C-BE32-E72D297353CC}">
              <c16:uniqueId val="{00000004-34B6-4C17-971D-C8E6248CA47F}"/>
            </c:ext>
          </c:extLst>
        </c:ser>
        <c:dLbls>
          <c:showLegendKey val="0"/>
          <c:showVal val="0"/>
          <c:showCatName val="0"/>
          <c:showSerName val="0"/>
          <c:showPercent val="0"/>
          <c:showBubbleSize val="0"/>
        </c:dLbls>
        <c:gapWidth val="150"/>
        <c:axId val="42569728"/>
        <c:axId val="42571264"/>
      </c:barChart>
      <c:catAx>
        <c:axId val="42569728"/>
        <c:scaling>
          <c:orientation val="minMax"/>
        </c:scaling>
        <c:delete val="0"/>
        <c:axPos val="b"/>
        <c:numFmt formatCode="General" sourceLinked="0"/>
        <c:majorTickMark val="out"/>
        <c:minorTickMark val="none"/>
        <c:tickLblPos val="nextTo"/>
        <c:crossAx val="42571264"/>
        <c:crosses val="autoZero"/>
        <c:auto val="1"/>
        <c:lblAlgn val="ctr"/>
        <c:lblOffset val="100"/>
        <c:noMultiLvlLbl val="0"/>
      </c:catAx>
      <c:valAx>
        <c:axId val="42571264"/>
        <c:scaling>
          <c:orientation val="minMax"/>
          <c:max val="70"/>
        </c:scaling>
        <c:delete val="0"/>
        <c:axPos val="l"/>
        <c:numFmt formatCode="General" sourceLinked="1"/>
        <c:majorTickMark val="out"/>
        <c:minorTickMark val="none"/>
        <c:tickLblPos val="nextTo"/>
        <c:crossAx val="42569728"/>
        <c:crosses val="autoZero"/>
        <c:crossBetween val="between"/>
      </c:valAx>
    </c:plotArea>
    <c:plotVisOnly val="1"/>
    <c:dispBlanksAs val="gap"/>
    <c:showDLblsOverMax val="0"/>
  </c:chart>
  <c:txPr>
    <a:bodyPr/>
    <a:lstStyle/>
    <a:p>
      <a:pPr>
        <a:defRPr sz="16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Tabelle1!$B$12</c:f>
              <c:strCache>
                <c:ptCount val="1"/>
                <c:pt idx="0">
                  <c:v>AnnonaSense CLR (3%)</c:v>
                </c:pt>
              </c:strCache>
            </c:strRef>
          </c:tx>
          <c:spPr>
            <a:solidFill>
              <a:srgbClr val="7B3D3D"/>
            </a:solidFill>
          </c:spPr>
          <c:invertIfNegative val="0"/>
          <c:cat>
            <c:strRef>
              <c:f>Tabelle1!$C$11:$E$11</c:f>
              <c:strCache>
                <c:ptCount val="3"/>
                <c:pt idx="0">
                  <c:v>t = 1 min</c:v>
                </c:pt>
                <c:pt idx="1">
                  <c:v>t = 5 min</c:v>
                </c:pt>
                <c:pt idx="2">
                  <c:v>t = 24 hrs</c:v>
                </c:pt>
              </c:strCache>
            </c:strRef>
          </c:cat>
          <c:val>
            <c:numRef>
              <c:f>Tabelle1!$C$12:$E$12</c:f>
              <c:numCache>
                <c:formatCode>General</c:formatCode>
                <c:ptCount val="3"/>
                <c:pt idx="0">
                  <c:v>26.895565092989997</c:v>
                </c:pt>
                <c:pt idx="1">
                  <c:v>38.483547925608022</c:v>
                </c:pt>
                <c:pt idx="2">
                  <c:v>54.792560801144496</c:v>
                </c:pt>
              </c:numCache>
            </c:numRef>
          </c:val>
          <c:extLst>
            <c:ext xmlns:c16="http://schemas.microsoft.com/office/drawing/2014/chart" uri="{C3380CC4-5D6E-409C-BE32-E72D297353CC}">
              <c16:uniqueId val="{00000000-D09A-4F7F-85D3-7AE85DCC9466}"/>
            </c:ext>
          </c:extLst>
        </c:ser>
        <c:ser>
          <c:idx val="1"/>
          <c:order val="1"/>
          <c:tx>
            <c:strRef>
              <c:f>Tabelle1!$B$13</c:f>
              <c:strCache>
                <c:ptCount val="1"/>
                <c:pt idx="0">
                  <c:v>Placebo</c:v>
                </c:pt>
              </c:strCache>
            </c:strRef>
          </c:tx>
          <c:spPr>
            <a:solidFill>
              <a:srgbClr val="C5C5C5"/>
            </a:solidFill>
          </c:spPr>
          <c:invertIfNegative val="0"/>
          <c:cat>
            <c:strRef>
              <c:f>Tabelle1!$C$11:$E$11</c:f>
              <c:strCache>
                <c:ptCount val="3"/>
                <c:pt idx="0">
                  <c:v>t = 1 min</c:v>
                </c:pt>
                <c:pt idx="1">
                  <c:v>t = 5 min</c:v>
                </c:pt>
                <c:pt idx="2">
                  <c:v>t = 24 hrs</c:v>
                </c:pt>
              </c:strCache>
            </c:strRef>
          </c:cat>
          <c:val>
            <c:numRef>
              <c:f>Tabelle1!$C$13:$E$13</c:f>
              <c:numCache>
                <c:formatCode>General</c:formatCode>
                <c:ptCount val="3"/>
                <c:pt idx="0">
                  <c:v>22.448979591836732</c:v>
                </c:pt>
                <c:pt idx="1">
                  <c:v>30.612244897959172</c:v>
                </c:pt>
                <c:pt idx="2">
                  <c:v>36.880466472303212</c:v>
                </c:pt>
              </c:numCache>
            </c:numRef>
          </c:val>
          <c:extLst>
            <c:ext xmlns:c16="http://schemas.microsoft.com/office/drawing/2014/chart" uri="{C3380CC4-5D6E-409C-BE32-E72D297353CC}">
              <c16:uniqueId val="{00000001-D09A-4F7F-85D3-7AE85DCC9466}"/>
            </c:ext>
          </c:extLst>
        </c:ser>
        <c:dLbls>
          <c:showLegendKey val="0"/>
          <c:showVal val="0"/>
          <c:showCatName val="0"/>
          <c:showSerName val="0"/>
          <c:showPercent val="0"/>
          <c:showBubbleSize val="0"/>
        </c:dLbls>
        <c:gapWidth val="150"/>
        <c:axId val="42442752"/>
        <c:axId val="42444288"/>
      </c:barChart>
      <c:catAx>
        <c:axId val="42442752"/>
        <c:scaling>
          <c:orientation val="minMax"/>
        </c:scaling>
        <c:delete val="0"/>
        <c:axPos val="b"/>
        <c:numFmt formatCode="General" sourceLinked="0"/>
        <c:majorTickMark val="out"/>
        <c:minorTickMark val="none"/>
        <c:tickLblPos val="nextTo"/>
        <c:crossAx val="42444288"/>
        <c:crosses val="autoZero"/>
        <c:auto val="1"/>
        <c:lblAlgn val="ctr"/>
        <c:lblOffset val="100"/>
        <c:noMultiLvlLbl val="0"/>
      </c:catAx>
      <c:valAx>
        <c:axId val="42444288"/>
        <c:scaling>
          <c:orientation val="minMax"/>
        </c:scaling>
        <c:delete val="0"/>
        <c:axPos val="l"/>
        <c:numFmt formatCode="General" sourceLinked="1"/>
        <c:majorTickMark val="out"/>
        <c:minorTickMark val="none"/>
        <c:tickLblPos val="nextTo"/>
        <c:crossAx val="42442752"/>
        <c:crosses val="autoZero"/>
        <c:crossBetween val="between"/>
      </c:valAx>
    </c:plotArea>
    <c:legend>
      <c:legendPos val="t"/>
      <c:overlay val="0"/>
    </c:legend>
    <c:plotVisOnly val="1"/>
    <c:dispBlanksAs val="gap"/>
    <c:showDLblsOverMax val="0"/>
  </c:chart>
  <c:txPr>
    <a:bodyPr/>
    <a:lstStyle/>
    <a:p>
      <a:pPr>
        <a:defRPr sz="16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rgbClr val="7B3D3D"/>
              </a:solidFill>
            </c:spPr>
            <c:extLst>
              <c:ext xmlns:c16="http://schemas.microsoft.com/office/drawing/2014/chart" uri="{C3380CC4-5D6E-409C-BE32-E72D297353CC}">
                <c16:uniqueId val="{00000001-71E5-499C-82B7-9EBE1E9939AE}"/>
              </c:ext>
            </c:extLst>
          </c:dPt>
          <c:dPt>
            <c:idx val="1"/>
            <c:invertIfNegative val="0"/>
            <c:bubble3D val="0"/>
            <c:spPr>
              <a:solidFill>
                <a:srgbClr val="C5C5C5"/>
              </a:solidFill>
            </c:spPr>
            <c:extLst>
              <c:ext xmlns:c16="http://schemas.microsoft.com/office/drawing/2014/chart" uri="{C3380CC4-5D6E-409C-BE32-E72D297353CC}">
                <c16:uniqueId val="{00000003-71E5-499C-82B7-9EBE1E9939AE}"/>
              </c:ext>
            </c:extLst>
          </c:dPt>
          <c:cat>
            <c:strRef>
              <c:f>Tabelle1!$A$13:$B$13</c:f>
              <c:strCache>
                <c:ptCount val="2"/>
                <c:pt idx="0">
                  <c:v>AnnonaSense CLR (3%)</c:v>
                </c:pt>
                <c:pt idx="1">
                  <c:v>Placebo</c:v>
                </c:pt>
              </c:strCache>
            </c:strRef>
          </c:cat>
          <c:val>
            <c:numRef>
              <c:f>Tabelle1!$A$14:$B$14</c:f>
              <c:numCache>
                <c:formatCode>General</c:formatCode>
                <c:ptCount val="2"/>
                <c:pt idx="0">
                  <c:v>36.363636363636374</c:v>
                </c:pt>
                <c:pt idx="1">
                  <c:v>25.000000000000014</c:v>
                </c:pt>
              </c:numCache>
            </c:numRef>
          </c:val>
          <c:extLst>
            <c:ext xmlns:c16="http://schemas.microsoft.com/office/drawing/2014/chart" uri="{C3380CC4-5D6E-409C-BE32-E72D297353CC}">
              <c16:uniqueId val="{00000004-71E5-499C-82B7-9EBE1E9939AE}"/>
            </c:ext>
          </c:extLst>
        </c:ser>
        <c:dLbls>
          <c:showLegendKey val="0"/>
          <c:showVal val="0"/>
          <c:showCatName val="0"/>
          <c:showSerName val="0"/>
          <c:showPercent val="0"/>
          <c:showBubbleSize val="0"/>
        </c:dLbls>
        <c:gapWidth val="150"/>
        <c:axId val="42624128"/>
        <c:axId val="42625664"/>
      </c:barChart>
      <c:catAx>
        <c:axId val="42624128"/>
        <c:scaling>
          <c:orientation val="minMax"/>
        </c:scaling>
        <c:delete val="0"/>
        <c:axPos val="b"/>
        <c:numFmt formatCode="General" sourceLinked="0"/>
        <c:majorTickMark val="out"/>
        <c:minorTickMark val="none"/>
        <c:tickLblPos val="nextTo"/>
        <c:crossAx val="42625664"/>
        <c:crosses val="autoZero"/>
        <c:auto val="1"/>
        <c:lblAlgn val="ctr"/>
        <c:lblOffset val="100"/>
        <c:noMultiLvlLbl val="0"/>
      </c:catAx>
      <c:valAx>
        <c:axId val="42625664"/>
        <c:scaling>
          <c:orientation val="minMax"/>
        </c:scaling>
        <c:delete val="0"/>
        <c:axPos val="l"/>
        <c:numFmt formatCode="General" sourceLinked="1"/>
        <c:majorTickMark val="out"/>
        <c:minorTickMark val="none"/>
        <c:tickLblPos val="nextTo"/>
        <c:crossAx val="42624128"/>
        <c:crosses val="autoZero"/>
        <c:crossBetween val="between"/>
      </c:valAx>
    </c:plotArea>
    <c:plotVisOnly val="1"/>
    <c:dispBlanksAs val="gap"/>
    <c:showDLblsOverMax val="0"/>
  </c:chart>
  <c:txPr>
    <a:bodyPr/>
    <a:lstStyle/>
    <a:p>
      <a:pPr>
        <a:defRPr sz="1600"/>
      </a:pPr>
      <a:endParaRPr lang="ru-RU"/>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0.06437</cdr:x>
      <cdr:y>0.87679</cdr:y>
    </cdr:from>
    <cdr:to>
      <cdr:x>0.35094</cdr:x>
      <cdr:y>0.99209</cdr:y>
    </cdr:to>
    <cdr:sp macro="" textlink="">
      <cdr:nvSpPr>
        <cdr:cNvPr id="2" name="TextBox 12">
          <a:extLst xmlns:a="http://schemas.openxmlformats.org/drawingml/2006/main">
            <a:ext uri="{FF2B5EF4-FFF2-40B4-BE49-F238E27FC236}">
              <a16:creationId xmlns:a16="http://schemas.microsoft.com/office/drawing/2014/main" id="{02F4A63A-ADFD-413C-B1E9-C83DD438F638}"/>
            </a:ext>
          </a:extLst>
        </cdr:cNvPr>
        <cdr:cNvSpPr txBox="1"/>
      </cdr:nvSpPr>
      <cdr:spPr>
        <a:xfrm xmlns:a="http://schemas.openxmlformats.org/drawingml/2006/main">
          <a:off x="396259" y="3978876"/>
          <a:ext cx="1764196" cy="52322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de-DE"/>
          </a:defPPr>
          <a:lvl1pPr algn="ctr"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xmlns:a="http://schemas.openxmlformats.org/drawingml/2006/main">
          <a:r>
            <a:rPr lang="ru-RU" sz="1400" dirty="0">
              <a:latin typeface="Calibri" pitchFamily="34" charset="0"/>
              <a:cs typeface="Calibri" pitchFamily="34" charset="0"/>
            </a:rPr>
            <a:t>Необработанный контроль</a:t>
          </a:r>
        </a:p>
      </cdr:txBody>
    </cdr:sp>
  </cdr:relSizeAnchor>
</c:userShapes>
</file>

<file path=ppt/drawings/drawing2.xml><?xml version="1.0" encoding="utf-8"?>
<c:userShapes xmlns:c="http://schemas.openxmlformats.org/drawingml/2006/chart">
  <cdr:relSizeAnchor xmlns:cdr="http://schemas.openxmlformats.org/drawingml/2006/chartDrawing">
    <cdr:from>
      <cdr:x>0.12827</cdr:x>
      <cdr:y>0.29405</cdr:y>
    </cdr:from>
    <cdr:to>
      <cdr:x>0.35878</cdr:x>
      <cdr:y>0.4972</cdr:y>
    </cdr:to>
    <cdr:sp macro="" textlink="">
      <cdr:nvSpPr>
        <cdr:cNvPr id="2" name="TextBox 1">
          <a:extLst xmlns:a="http://schemas.openxmlformats.org/drawingml/2006/main">
            <a:ext uri="{FF2B5EF4-FFF2-40B4-BE49-F238E27FC236}">
              <a16:creationId xmlns:a16="http://schemas.microsoft.com/office/drawing/2014/main" id="{A2113919-009D-4B8F-BBE9-FD1CBE18E33A}"/>
            </a:ext>
          </a:extLst>
        </cdr:cNvPr>
        <cdr:cNvSpPr txBox="1"/>
      </cdr:nvSpPr>
      <cdr:spPr>
        <a:xfrm xmlns:a="http://schemas.openxmlformats.org/drawingml/2006/main">
          <a:off x="1422412" y="1336512"/>
          <a:ext cx="2556137" cy="92333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de-DE"/>
          </a:defPPr>
          <a:lvl1pPr algn="ctr"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xmlns:a="http://schemas.openxmlformats.org/drawingml/2006/main">
          <a:r>
            <a:rPr lang="ru-RU" sz="1800" dirty="0">
              <a:solidFill>
                <a:srgbClr val="0000FF"/>
              </a:solidFill>
              <a:latin typeface="+mn-lt"/>
            </a:rPr>
            <a:t>Применение продукта улучшило мое общее состояние здоровья</a:t>
          </a:r>
        </a:p>
      </cdr:txBody>
    </cdr:sp>
  </cdr:relSizeAnchor>
  <cdr:relSizeAnchor xmlns:cdr="http://schemas.openxmlformats.org/drawingml/2006/chartDrawing">
    <cdr:from>
      <cdr:x>0.63476</cdr:x>
      <cdr:y>0.29685</cdr:y>
    </cdr:from>
    <cdr:to>
      <cdr:x>0.86527</cdr:x>
      <cdr:y>0.5</cdr:y>
    </cdr:to>
    <cdr:sp macro="" textlink="">
      <cdr:nvSpPr>
        <cdr:cNvPr id="3" name="TextBox 1">
          <a:extLst xmlns:a="http://schemas.openxmlformats.org/drawingml/2006/main">
            <a:ext uri="{FF2B5EF4-FFF2-40B4-BE49-F238E27FC236}">
              <a16:creationId xmlns:a16="http://schemas.microsoft.com/office/drawing/2014/main" id="{A2113919-009D-4B8F-BBE9-FD1CBE18E33A}"/>
            </a:ext>
          </a:extLst>
        </cdr:cNvPr>
        <cdr:cNvSpPr txBox="1"/>
      </cdr:nvSpPr>
      <cdr:spPr>
        <a:xfrm xmlns:a="http://schemas.openxmlformats.org/drawingml/2006/main">
          <a:off x="7039036" y="1349232"/>
          <a:ext cx="2556137" cy="92333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de-DE"/>
          </a:defPPr>
          <a:lvl1pPr algn="ctr"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xmlns:a="http://schemas.openxmlformats.org/drawingml/2006/main">
          <a:r>
            <a:rPr lang="ru-RU" sz="1800" dirty="0">
              <a:solidFill>
                <a:srgbClr val="FF9900"/>
              </a:solidFill>
              <a:latin typeface="+mn-lt"/>
            </a:rPr>
            <a:t>Продукт сокращает интенсивность зуда</a:t>
          </a:r>
          <a:r>
            <a:rPr lang="en-US" sz="1800" dirty="0">
              <a:solidFill>
                <a:srgbClr val="FF9900"/>
              </a:solidFill>
              <a:latin typeface="+mn-lt"/>
            </a:rPr>
            <a:t> </a:t>
          </a:r>
          <a:r>
            <a:rPr lang="ru-RU" sz="1800" dirty="0">
              <a:solidFill>
                <a:srgbClr val="FF9900"/>
              </a:solidFill>
              <a:latin typeface="+mn-lt"/>
            </a:rPr>
            <a:t>надолго</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6400"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de-DE"/>
          </a:p>
        </p:txBody>
      </p:sp>
      <p:sp>
        <p:nvSpPr>
          <p:cNvPr id="19459" name="Rectangle 3"/>
          <p:cNvSpPr>
            <a:spLocks noGrp="1" noChangeArrowheads="1"/>
          </p:cNvSpPr>
          <p:nvPr>
            <p:ph type="dt" sz="quarter" idx="1"/>
          </p:nvPr>
        </p:nvSpPr>
        <p:spPr bwMode="auto">
          <a:xfrm>
            <a:off x="3851275" y="0"/>
            <a:ext cx="2946400"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19460" name="Rectangle 4"/>
          <p:cNvSpPr>
            <a:spLocks noGrp="1" noChangeArrowheads="1"/>
          </p:cNvSpPr>
          <p:nvPr>
            <p:ph type="ftr" sz="quarter" idx="2"/>
          </p:nvPr>
        </p:nvSpPr>
        <p:spPr bwMode="auto">
          <a:xfrm>
            <a:off x="0" y="9431260"/>
            <a:ext cx="2946400"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de-DE"/>
          </a:p>
        </p:txBody>
      </p:sp>
      <p:sp>
        <p:nvSpPr>
          <p:cNvPr id="19461" name="Rectangle 5"/>
          <p:cNvSpPr>
            <a:spLocks noGrp="1" noChangeArrowheads="1"/>
          </p:cNvSpPr>
          <p:nvPr>
            <p:ph type="sldNum" sz="quarter" idx="3"/>
          </p:nvPr>
        </p:nvSpPr>
        <p:spPr bwMode="auto">
          <a:xfrm>
            <a:off x="3851275" y="9431260"/>
            <a:ext cx="2946400"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0FBF11D-315F-4508-BA4C-80B1B49D9A0D}" type="slidenum">
              <a:rPr lang="de-DE"/>
              <a:pPr/>
              <a:t>‹#›</a:t>
            </a:fld>
            <a:endParaRPr lang="de-DE"/>
          </a:p>
        </p:txBody>
      </p:sp>
    </p:spTree>
    <p:extLst>
      <p:ext uri="{BB962C8B-B14F-4D97-AF65-F5344CB8AC3E}">
        <p14:creationId xmlns:p14="http://schemas.microsoft.com/office/powerpoint/2010/main" val="2925840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6400"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endParaRPr lang="de-DE"/>
          </a:p>
        </p:txBody>
      </p:sp>
      <p:sp>
        <p:nvSpPr>
          <p:cNvPr id="20483" name="Rectangle 3"/>
          <p:cNvSpPr>
            <a:spLocks noGrp="1" noChangeArrowheads="1"/>
          </p:cNvSpPr>
          <p:nvPr>
            <p:ph type="dt" idx="1"/>
          </p:nvPr>
        </p:nvSpPr>
        <p:spPr bwMode="auto">
          <a:xfrm>
            <a:off x="3849688" y="0"/>
            <a:ext cx="2946400"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de-DE"/>
          </a:p>
        </p:txBody>
      </p:sp>
      <p:sp>
        <p:nvSpPr>
          <p:cNvPr id="2048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20485" name="Rectangle 5"/>
          <p:cNvSpPr>
            <a:spLocks noGrp="1" noChangeArrowheads="1"/>
          </p:cNvSpPr>
          <p:nvPr>
            <p:ph type="body" sz="quarter" idx="3"/>
          </p:nvPr>
        </p:nvSpPr>
        <p:spPr bwMode="auto">
          <a:xfrm>
            <a:off x="679450" y="4715631"/>
            <a:ext cx="5438775" cy="44679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20486" name="Rectangle 6"/>
          <p:cNvSpPr>
            <a:spLocks noGrp="1" noChangeArrowheads="1"/>
          </p:cNvSpPr>
          <p:nvPr>
            <p:ph type="ftr" sz="quarter" idx="4"/>
          </p:nvPr>
        </p:nvSpPr>
        <p:spPr bwMode="auto">
          <a:xfrm>
            <a:off x="0" y="9429671"/>
            <a:ext cx="2946400" cy="4969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endParaRPr lang="de-DE"/>
          </a:p>
        </p:txBody>
      </p:sp>
      <p:sp>
        <p:nvSpPr>
          <p:cNvPr id="20487" name="Rectangle 7"/>
          <p:cNvSpPr>
            <a:spLocks noGrp="1" noChangeArrowheads="1"/>
          </p:cNvSpPr>
          <p:nvPr>
            <p:ph type="sldNum" sz="quarter" idx="5"/>
          </p:nvPr>
        </p:nvSpPr>
        <p:spPr bwMode="auto">
          <a:xfrm>
            <a:off x="3849688" y="9429671"/>
            <a:ext cx="2946400" cy="4969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8A673570-0B2C-427F-8CEB-9EFEA72523FA}" type="slidenum">
              <a:rPr lang="de-DE"/>
              <a:pPr/>
              <a:t>‹#›</a:t>
            </a:fld>
            <a:endParaRPr lang="de-DE"/>
          </a:p>
        </p:txBody>
      </p:sp>
    </p:spTree>
    <p:extLst>
      <p:ext uri="{BB962C8B-B14F-4D97-AF65-F5344CB8AC3E}">
        <p14:creationId xmlns:p14="http://schemas.microsoft.com/office/powerpoint/2010/main" val="21780400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ru.wikipedia.org/wiki/%D0%94%D1%80%D0%B5%D0%B2%D0%BD%D0%B5%D0%B3%D1%80%D0%B5%D1%87%D0%B5%D1%81%D0%BA%D0%B8%D0%B9_%D1%8F%D0%B7%D1%8B%D0%BA"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ru.wikipedia.org/wiki/%D0%9E%D1%82%D0%BA%D1%80%D1%8B%D1%82%D0%B0%D1%8F_%D1%81%D0%B8%D1%81%D1%82%D0%B5%D0%BC%D0%B0" TargetMode="External"/><Relationship Id="rId5" Type="http://schemas.openxmlformats.org/officeDocument/2006/relationships/hyperlink" Target="https://ru.wikipedia.org/wiki/%D0%A1%D0%B0%D0%BC%D0%BE%D1%80%D0%B5%D0%B3%D1%83%D0%BB%D1%8F%D1%86%D0%B8%D1%8F" TargetMode="External"/><Relationship Id="rId4" Type="http://schemas.openxmlformats.org/officeDocument/2006/relationships/hyperlink" Target="https://ru.wikipedia.org/wiki/%D0%93%D0%BE%D0%BC%D0%B5%D0%B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ru.wikipedia.org/wiki/%D0%94%D1%80%D0%B5%D0%B2%D0%BD%D0%B5%D0%B3%D1%80%D0%B5%D1%87%D0%B5%D1%81%D0%BA%D0%B8%D0%B9_%D1%8F%D0%B7%D1%8B%D0%BA"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ru.wikipedia.org/wiki/%D0%9E%D1%82%D0%BA%D1%80%D1%8B%D1%82%D0%B0%D1%8F_%D1%81%D0%B8%D1%81%D1%82%D0%B5%D0%BC%D0%B0" TargetMode="External"/><Relationship Id="rId5" Type="http://schemas.openxmlformats.org/officeDocument/2006/relationships/hyperlink" Target="https://ru.wikipedia.org/wiki/%D0%A1%D0%B0%D0%BC%D0%BE%D1%80%D0%B5%D0%B3%D1%83%D0%BB%D1%8F%D1%86%D0%B8%D1%8F" TargetMode="External"/><Relationship Id="rId4" Type="http://schemas.openxmlformats.org/officeDocument/2006/relationships/hyperlink" Target="https://ru.wikipedia.org/wiki/%D0%93%D0%BE%D0%BC%D0%B5%D0%BE-"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ru.wikipedia.org/wiki/%D0%94%D1%80%D0%B5%D0%B2%D0%BD%D0%B5%D0%B3%D1%80%D0%B5%D1%87%D0%B5%D1%81%D0%BA%D0%B8%D0%B9_%D1%8F%D0%B7%D1%8B%D0%BA"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ru.wikipedia.org/wiki/%D0%9E%D1%82%D0%BA%D1%80%D1%8B%D1%82%D0%B0%D1%8F_%D1%81%D0%B8%D1%81%D1%82%D0%B5%D0%BC%D0%B0" TargetMode="External"/><Relationship Id="rId5" Type="http://schemas.openxmlformats.org/officeDocument/2006/relationships/hyperlink" Target="https://ru.wikipedia.org/wiki/%D0%A1%D0%B0%D0%BC%D0%BE%D1%80%D0%B5%D0%B3%D1%83%D0%BB%D1%8F%D1%86%D0%B8%D1%8F" TargetMode="External"/><Relationship Id="rId4" Type="http://schemas.openxmlformats.org/officeDocument/2006/relationships/hyperlink" Target="https://ru.wikipedia.org/wiki/%D0%93%D0%BE%D0%BC%D0%B5%D0%B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yberleninka.ru/article/n/funktsionalnaya-rol-endokannabinoidnoy-sistemy-v-immunnom-otvete-i-ee-terapevticheskiy-potentsia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dirty="0"/>
              <a:t>Пару слов о компании </a:t>
            </a:r>
            <a:r>
              <a:rPr lang="en-US" dirty="0"/>
              <a:t>CLR </a:t>
            </a:r>
            <a:r>
              <a:rPr lang="ru-RU" dirty="0"/>
              <a:t>и об их активах</a:t>
            </a:r>
          </a:p>
          <a:p>
            <a:r>
              <a:rPr lang="ru-RU" dirty="0"/>
              <a:t>Уже пользуются спросом не первый год. Клиенты: от масс </a:t>
            </a:r>
            <a:r>
              <a:rPr lang="ru-RU" dirty="0" err="1"/>
              <a:t>марткета</a:t>
            </a:r>
            <a:r>
              <a:rPr lang="ru-RU" dirty="0"/>
              <a:t> до </a:t>
            </a:r>
            <a:r>
              <a:rPr lang="ru-RU" dirty="0" err="1"/>
              <a:t>профки</a:t>
            </a:r>
            <a:r>
              <a:rPr lang="ru-RU" dirty="0"/>
              <a:t> и премиум сегмента</a:t>
            </a:r>
          </a:p>
          <a:p>
            <a:endParaRPr lang="de-DE" dirty="0"/>
          </a:p>
        </p:txBody>
      </p:sp>
      <p:sp>
        <p:nvSpPr>
          <p:cNvPr id="4" name="Foliennummernplatzhalter 3"/>
          <p:cNvSpPr>
            <a:spLocks noGrp="1"/>
          </p:cNvSpPr>
          <p:nvPr>
            <p:ph type="sldNum" sz="quarter" idx="10"/>
          </p:nvPr>
        </p:nvSpPr>
        <p:spPr/>
        <p:txBody>
          <a:bodyPr/>
          <a:lstStyle/>
          <a:p>
            <a:fld id="{8A673570-0B2C-427F-8CEB-9EFEA72523FA}" type="slidenum">
              <a:rPr lang="de-DE" smtClean="0"/>
              <a:pPr/>
              <a:t>1</a:t>
            </a:fld>
            <a:endParaRPr lang="de-DE"/>
          </a:p>
        </p:txBody>
      </p:sp>
    </p:spTree>
    <p:extLst>
      <p:ext uri="{BB962C8B-B14F-4D97-AF65-F5344CB8AC3E}">
        <p14:creationId xmlns:p14="http://schemas.microsoft.com/office/powerpoint/2010/main" val="344742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ru-RU" dirty="0">
                <a:solidFill>
                  <a:srgbClr val="FF0000"/>
                </a:solidFill>
                <a:latin typeface="+mn-lt"/>
              </a:rPr>
              <a:t>Надо сделать анимацию, чтобы этот </a:t>
            </a:r>
            <a:r>
              <a:rPr lang="ru-RU" dirty="0" err="1">
                <a:solidFill>
                  <a:srgbClr val="FF0000"/>
                </a:solidFill>
                <a:latin typeface="+mn-lt"/>
              </a:rPr>
              <a:t>слай</a:t>
            </a:r>
            <a:r>
              <a:rPr lang="ru-RU" dirty="0">
                <a:solidFill>
                  <a:srgbClr val="FF0000"/>
                </a:solidFill>
                <a:latin typeface="+mn-lt"/>
              </a:rPr>
              <a:t> сначала показал Заголовок. Потом я говорю «Кто-то из Вас знает название этого фрукта?»</a:t>
            </a:r>
          </a:p>
          <a:p>
            <a:pPr algn="l"/>
            <a:r>
              <a:rPr lang="ru-RU" dirty="0">
                <a:solidFill>
                  <a:srgbClr val="FF0000"/>
                </a:solidFill>
                <a:latin typeface="+mn-lt"/>
              </a:rPr>
              <a:t>Отсюда и название – </a:t>
            </a:r>
            <a:r>
              <a:rPr lang="en-US" dirty="0" err="1">
                <a:solidFill>
                  <a:srgbClr val="FF0000"/>
                </a:solidFill>
                <a:latin typeface="+mn-lt"/>
              </a:rPr>
              <a:t>AnnonaSense</a:t>
            </a:r>
            <a:r>
              <a:rPr lang="en-US" dirty="0">
                <a:solidFill>
                  <a:srgbClr val="FF0000"/>
                </a:solidFill>
                <a:latin typeface="+mn-lt"/>
              </a:rPr>
              <a:t> CLR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solidFill>
                <a:srgbClr val="FF0000"/>
              </a:solidFill>
              <a:latin typeface="+mn-lt"/>
            </a:endParaRPr>
          </a:p>
          <a:p>
            <a:r>
              <a:rPr lang="de-DE" dirty="0"/>
              <a:t>A large </a:t>
            </a:r>
            <a:r>
              <a:rPr lang="de-DE" dirty="0" err="1"/>
              <a:t>proportion</a:t>
            </a:r>
            <a:r>
              <a:rPr lang="de-DE" dirty="0"/>
              <a:t> of </a:t>
            </a:r>
            <a:r>
              <a:rPr lang="de-DE" dirty="0" err="1"/>
              <a:t>people</a:t>
            </a:r>
            <a:r>
              <a:rPr lang="de-DE" dirty="0"/>
              <a:t> </a:t>
            </a:r>
            <a:r>
              <a:rPr lang="de-DE" dirty="0" err="1"/>
              <a:t>have</a:t>
            </a:r>
            <a:r>
              <a:rPr lang="de-DE" dirty="0"/>
              <a:t> </a:t>
            </a:r>
            <a:r>
              <a:rPr lang="de-DE" dirty="0" err="1"/>
              <a:t>problems</a:t>
            </a:r>
            <a:r>
              <a:rPr lang="de-DE" baseline="0" dirty="0"/>
              <a:t> </a:t>
            </a:r>
            <a:r>
              <a:rPr lang="de-DE" baseline="0" dirty="0" err="1"/>
              <a:t>with</a:t>
            </a:r>
            <a:r>
              <a:rPr lang="de-DE" baseline="0" dirty="0"/>
              <a:t> </a:t>
            </a:r>
            <a:r>
              <a:rPr lang="de-DE" baseline="0" dirty="0" err="1"/>
              <a:t>their</a:t>
            </a:r>
            <a:r>
              <a:rPr lang="de-DE" baseline="0" dirty="0"/>
              <a:t> </a:t>
            </a:r>
            <a:r>
              <a:rPr lang="de-DE" baseline="0" dirty="0" err="1"/>
              <a:t>skin</a:t>
            </a:r>
            <a:r>
              <a:rPr lang="de-DE" baseline="0" dirty="0"/>
              <a:t>. This </a:t>
            </a:r>
            <a:r>
              <a:rPr lang="de-DE" baseline="0" dirty="0" err="1"/>
              <a:t>can</a:t>
            </a:r>
            <a:r>
              <a:rPr lang="de-DE" baseline="0" dirty="0"/>
              <a:t> </a:t>
            </a:r>
            <a:r>
              <a:rPr lang="de-DE" baseline="0" dirty="0" err="1"/>
              <a:t>be</a:t>
            </a:r>
            <a:r>
              <a:rPr lang="de-DE" baseline="0" dirty="0"/>
              <a:t> </a:t>
            </a:r>
            <a:r>
              <a:rPr lang="de-DE" baseline="0" dirty="0" err="1"/>
              <a:t>related</a:t>
            </a:r>
            <a:r>
              <a:rPr lang="de-DE" baseline="0" dirty="0"/>
              <a:t> </a:t>
            </a:r>
            <a:r>
              <a:rPr lang="de-DE" baseline="0" dirty="0" err="1"/>
              <a:t>to</a:t>
            </a:r>
            <a:r>
              <a:rPr lang="de-DE" baseline="0" dirty="0"/>
              <a:t> </a:t>
            </a:r>
            <a:r>
              <a:rPr lang="de-DE" baseline="0" dirty="0" err="1"/>
              <a:t>skin</a:t>
            </a:r>
            <a:r>
              <a:rPr lang="de-DE" baseline="0" dirty="0"/>
              <a:t> </a:t>
            </a:r>
            <a:r>
              <a:rPr lang="de-DE" baseline="0" dirty="0" err="1"/>
              <a:t>diseases</a:t>
            </a:r>
            <a:r>
              <a:rPr lang="de-DE" baseline="0" dirty="0"/>
              <a:t>, </a:t>
            </a:r>
            <a:r>
              <a:rPr lang="de-DE" baseline="0" dirty="0" err="1"/>
              <a:t>allergies</a:t>
            </a:r>
            <a:r>
              <a:rPr lang="de-DE" baseline="0" dirty="0"/>
              <a:t> etc., but also </a:t>
            </a:r>
            <a:r>
              <a:rPr lang="de-DE" baseline="0" dirty="0" err="1"/>
              <a:t>systemic</a:t>
            </a:r>
            <a:r>
              <a:rPr lang="de-DE" baseline="0" dirty="0"/>
              <a:t> </a:t>
            </a:r>
            <a:r>
              <a:rPr lang="de-DE" baseline="0" dirty="0" err="1"/>
              <a:t>diseases</a:t>
            </a:r>
            <a:r>
              <a:rPr lang="de-DE" baseline="0" dirty="0"/>
              <a:t> </a:t>
            </a:r>
            <a:r>
              <a:rPr lang="de-DE" baseline="0" dirty="0" err="1"/>
              <a:t>like</a:t>
            </a:r>
            <a:r>
              <a:rPr lang="de-DE" baseline="0" dirty="0"/>
              <a:t> </a:t>
            </a:r>
            <a:r>
              <a:rPr lang="de-DE" baseline="0" dirty="0" err="1"/>
              <a:t>diabetes</a:t>
            </a:r>
            <a:r>
              <a:rPr lang="de-DE" baseline="0" dirty="0"/>
              <a:t> </a:t>
            </a:r>
            <a:r>
              <a:rPr lang="de-DE" baseline="0" dirty="0" err="1"/>
              <a:t>are</a:t>
            </a:r>
            <a:r>
              <a:rPr lang="de-DE" baseline="0" dirty="0"/>
              <a:t> also </a:t>
            </a:r>
            <a:r>
              <a:rPr lang="de-DE" baseline="0" dirty="0" err="1"/>
              <a:t>associated</a:t>
            </a:r>
            <a:r>
              <a:rPr lang="de-DE" baseline="0" dirty="0"/>
              <a:t> </a:t>
            </a:r>
            <a:r>
              <a:rPr lang="de-DE" baseline="0" dirty="0" err="1"/>
              <a:t>with</a:t>
            </a:r>
            <a:r>
              <a:rPr lang="de-DE" baseline="0" dirty="0"/>
              <a:t> </a:t>
            </a:r>
            <a:r>
              <a:rPr lang="de-DE" baseline="0" dirty="0" err="1"/>
              <a:t>skin</a:t>
            </a:r>
            <a:r>
              <a:rPr lang="de-DE" baseline="0" dirty="0"/>
              <a:t> </a:t>
            </a:r>
            <a:r>
              <a:rPr lang="de-DE" baseline="0" dirty="0" err="1"/>
              <a:t>problems</a:t>
            </a:r>
            <a:r>
              <a:rPr lang="de-DE" baseline="0" dirty="0"/>
              <a:t> (e.g. </a:t>
            </a:r>
            <a:r>
              <a:rPr lang="de-DE" baseline="0" dirty="0" err="1"/>
              <a:t>itch</a:t>
            </a:r>
            <a:r>
              <a:rPr lang="de-DE" baseline="0" dirty="0"/>
              <a:t>)</a:t>
            </a:r>
          </a:p>
          <a:p>
            <a:endParaRPr lang="de-DE" baseline="0" dirty="0"/>
          </a:p>
          <a:p>
            <a:r>
              <a:rPr lang="de-DE" baseline="0" dirty="0"/>
              <a:t>Half of all </a:t>
            </a:r>
            <a:r>
              <a:rPr lang="de-DE" baseline="0" dirty="0" err="1"/>
              <a:t>people</a:t>
            </a:r>
            <a:r>
              <a:rPr lang="de-DE" baseline="0" dirty="0"/>
              <a:t> </a:t>
            </a:r>
            <a:r>
              <a:rPr lang="de-DE" baseline="0" dirty="0" err="1"/>
              <a:t>describe</a:t>
            </a:r>
            <a:r>
              <a:rPr lang="de-DE" baseline="0" dirty="0"/>
              <a:t> </a:t>
            </a:r>
            <a:r>
              <a:rPr lang="de-DE" baseline="0" dirty="0" err="1"/>
              <a:t>their</a:t>
            </a:r>
            <a:r>
              <a:rPr lang="de-DE" baseline="0" dirty="0"/>
              <a:t> </a:t>
            </a:r>
            <a:r>
              <a:rPr lang="de-DE" baseline="0" dirty="0" err="1"/>
              <a:t>skin</a:t>
            </a:r>
            <a:r>
              <a:rPr lang="de-DE" baseline="0" dirty="0"/>
              <a:t> </a:t>
            </a:r>
            <a:r>
              <a:rPr lang="de-DE" baseline="0" dirty="0" err="1"/>
              <a:t>to</a:t>
            </a:r>
            <a:r>
              <a:rPr lang="de-DE" baseline="0" dirty="0"/>
              <a:t> </a:t>
            </a:r>
            <a:r>
              <a:rPr lang="de-DE" baseline="0" dirty="0" err="1"/>
              <a:t>be</a:t>
            </a:r>
            <a:r>
              <a:rPr lang="de-DE" baseline="0" dirty="0"/>
              <a:t> sensitive.</a:t>
            </a:r>
          </a:p>
          <a:p>
            <a:endParaRPr lang="de-DE" baseline="0" dirty="0"/>
          </a:p>
          <a:p>
            <a:r>
              <a:rPr lang="de-DE" baseline="0" dirty="0" err="1"/>
              <a:t>Based</a:t>
            </a:r>
            <a:r>
              <a:rPr lang="de-DE" baseline="0" dirty="0"/>
              <a:t> on </a:t>
            </a:r>
            <a:r>
              <a:rPr lang="de-DE" baseline="0" dirty="0" err="1"/>
              <a:t>the</a:t>
            </a:r>
            <a:r>
              <a:rPr lang="de-DE" baseline="0" dirty="0"/>
              <a:t> </a:t>
            </a:r>
            <a:r>
              <a:rPr lang="de-DE" baseline="0" dirty="0" err="1"/>
              <a:t>above</a:t>
            </a:r>
            <a:r>
              <a:rPr lang="de-DE" baseline="0" dirty="0"/>
              <a:t>, </a:t>
            </a:r>
            <a:r>
              <a:rPr lang="de-DE" baseline="0" dirty="0" err="1"/>
              <a:t>it</a:t>
            </a:r>
            <a:r>
              <a:rPr lang="de-DE" baseline="0" dirty="0"/>
              <a:t> </a:t>
            </a:r>
            <a:r>
              <a:rPr lang="de-DE" baseline="0" dirty="0" err="1"/>
              <a:t>can</a:t>
            </a:r>
            <a:r>
              <a:rPr lang="de-DE" baseline="0" dirty="0"/>
              <a:t> </a:t>
            </a:r>
            <a:r>
              <a:rPr lang="de-DE" baseline="0" dirty="0" err="1"/>
              <a:t>be</a:t>
            </a:r>
            <a:r>
              <a:rPr lang="de-DE" baseline="0" dirty="0"/>
              <a:t> </a:t>
            </a:r>
            <a:r>
              <a:rPr lang="de-DE" baseline="0" dirty="0" err="1"/>
              <a:t>concluded</a:t>
            </a:r>
            <a:r>
              <a:rPr lang="de-DE" baseline="0" dirty="0"/>
              <a:t> </a:t>
            </a:r>
            <a:r>
              <a:rPr lang="de-DE" baseline="0" dirty="0" err="1"/>
              <a:t>that</a:t>
            </a:r>
            <a:r>
              <a:rPr lang="de-DE" baseline="0" dirty="0"/>
              <a:t> ‚</a:t>
            </a:r>
            <a:r>
              <a:rPr lang="de-DE" baseline="0" dirty="0" err="1"/>
              <a:t>the</a:t>
            </a:r>
            <a:r>
              <a:rPr lang="de-DE" baseline="0" dirty="0"/>
              <a:t> </a:t>
            </a:r>
            <a:r>
              <a:rPr lang="de-DE" baseline="0" dirty="0" err="1"/>
              <a:t>consumer</a:t>
            </a:r>
            <a:r>
              <a:rPr lang="de-DE" baseline="0" dirty="0"/>
              <a:t> </a:t>
            </a:r>
            <a:r>
              <a:rPr lang="de-DE" baseline="0" dirty="0" err="1"/>
              <a:t>has</a:t>
            </a:r>
            <a:r>
              <a:rPr lang="de-DE" baseline="0" dirty="0"/>
              <a:t> a </a:t>
            </a:r>
            <a:r>
              <a:rPr lang="de-DE" baseline="0" dirty="0" err="1"/>
              <a:t>problem</a:t>
            </a:r>
            <a:r>
              <a:rPr lang="de-DE" baseline="0" dirty="0"/>
              <a:t>‘. </a:t>
            </a:r>
          </a:p>
          <a:p>
            <a:endParaRPr lang="de-DE" baseline="0" dirty="0"/>
          </a:p>
          <a:p>
            <a:r>
              <a:rPr lang="de-DE" baseline="0" dirty="0" err="1"/>
              <a:t>Consumers</a:t>
            </a:r>
            <a:r>
              <a:rPr lang="de-DE" baseline="0" dirty="0"/>
              <a:t> </a:t>
            </a:r>
            <a:r>
              <a:rPr lang="de-DE" baseline="0" dirty="0" err="1"/>
              <a:t>are</a:t>
            </a:r>
            <a:r>
              <a:rPr lang="de-DE" baseline="0" dirty="0"/>
              <a:t> </a:t>
            </a:r>
            <a:r>
              <a:rPr lang="de-DE" baseline="0" dirty="0" err="1"/>
              <a:t>increasingly</a:t>
            </a:r>
            <a:r>
              <a:rPr lang="de-DE" baseline="0" dirty="0"/>
              <a:t> </a:t>
            </a:r>
            <a:r>
              <a:rPr lang="de-DE" baseline="0" dirty="0" err="1"/>
              <a:t>interested</a:t>
            </a:r>
            <a:r>
              <a:rPr lang="de-DE" baseline="0" dirty="0"/>
              <a:t> in </a:t>
            </a:r>
            <a:r>
              <a:rPr lang="de-DE" baseline="0" dirty="0" err="1"/>
              <a:t>buying</a:t>
            </a:r>
            <a:r>
              <a:rPr lang="de-DE" baseline="0" dirty="0"/>
              <a:t> </a:t>
            </a:r>
            <a:r>
              <a:rPr lang="de-DE" baseline="0" dirty="0" err="1"/>
              <a:t>products</a:t>
            </a:r>
            <a:r>
              <a:rPr lang="de-DE" baseline="0" dirty="0"/>
              <a:t> </a:t>
            </a:r>
            <a:r>
              <a:rPr lang="de-DE" baseline="0" dirty="0" err="1"/>
              <a:t>which</a:t>
            </a:r>
            <a:r>
              <a:rPr lang="de-DE" baseline="0" dirty="0"/>
              <a:t> </a:t>
            </a:r>
            <a:r>
              <a:rPr lang="de-DE" baseline="0" dirty="0" err="1"/>
              <a:t>can</a:t>
            </a:r>
            <a:r>
              <a:rPr lang="de-DE" baseline="0" dirty="0"/>
              <a:t> </a:t>
            </a:r>
            <a:r>
              <a:rPr lang="de-DE" baseline="0" dirty="0" err="1"/>
              <a:t>help</a:t>
            </a:r>
            <a:r>
              <a:rPr lang="de-DE" baseline="0" dirty="0"/>
              <a:t> </a:t>
            </a:r>
            <a:r>
              <a:rPr lang="de-DE" baseline="0" dirty="0" err="1"/>
              <a:t>solve</a:t>
            </a:r>
            <a:r>
              <a:rPr lang="de-DE" baseline="0" dirty="0"/>
              <a:t> </a:t>
            </a:r>
            <a:r>
              <a:rPr lang="de-DE" baseline="0" dirty="0" err="1"/>
              <a:t>their</a:t>
            </a:r>
            <a:r>
              <a:rPr lang="de-DE" baseline="0" dirty="0"/>
              <a:t> </a:t>
            </a:r>
            <a:r>
              <a:rPr lang="de-DE" baseline="0" dirty="0" err="1"/>
              <a:t>problem</a:t>
            </a:r>
            <a:r>
              <a:rPr lang="de-DE" baseline="0" dirty="0"/>
              <a:t> </a:t>
            </a:r>
            <a:r>
              <a:rPr lang="de-DE" baseline="0" dirty="0" err="1"/>
              <a:t>or</a:t>
            </a:r>
            <a:r>
              <a:rPr lang="de-DE" baseline="0" dirty="0"/>
              <a:t> </a:t>
            </a:r>
            <a:r>
              <a:rPr lang="de-DE" baseline="0" dirty="0" err="1"/>
              <a:t>prevent</a:t>
            </a:r>
            <a:r>
              <a:rPr lang="de-DE" baseline="0" dirty="0"/>
              <a:t> </a:t>
            </a:r>
            <a:r>
              <a:rPr lang="de-DE" baseline="0" dirty="0" err="1"/>
              <a:t>problems</a:t>
            </a:r>
            <a:r>
              <a:rPr lang="de-DE" baseline="0" dirty="0"/>
              <a:t> </a:t>
            </a:r>
            <a:r>
              <a:rPr lang="de-DE" baseline="0" dirty="0" err="1"/>
              <a:t>from</a:t>
            </a:r>
            <a:r>
              <a:rPr lang="de-DE" baseline="0" dirty="0"/>
              <a:t> </a:t>
            </a:r>
            <a:r>
              <a:rPr lang="de-DE" baseline="0" dirty="0" err="1"/>
              <a:t>occurring</a:t>
            </a:r>
            <a:r>
              <a:rPr lang="de-DE" baseline="0" dirty="0"/>
              <a:t>. </a:t>
            </a:r>
            <a:r>
              <a:rPr lang="de-DE" baseline="0" dirty="0" err="1"/>
              <a:t>They</a:t>
            </a:r>
            <a:r>
              <a:rPr lang="de-DE" baseline="0" dirty="0"/>
              <a:t> </a:t>
            </a:r>
            <a:r>
              <a:rPr lang="de-DE" baseline="0" dirty="0" err="1"/>
              <a:t>want</a:t>
            </a:r>
            <a:r>
              <a:rPr lang="de-DE" baseline="0" dirty="0"/>
              <a:t> </a:t>
            </a:r>
            <a:r>
              <a:rPr lang="de-DE" baseline="0" dirty="0" err="1"/>
              <a:t>to</a:t>
            </a:r>
            <a:r>
              <a:rPr lang="de-DE" baseline="0" dirty="0"/>
              <a:t> </a:t>
            </a:r>
            <a:r>
              <a:rPr lang="de-DE" baseline="0" dirty="0" err="1"/>
              <a:t>improve</a:t>
            </a:r>
            <a:r>
              <a:rPr lang="de-DE" baseline="0" dirty="0"/>
              <a:t> </a:t>
            </a:r>
            <a:r>
              <a:rPr lang="de-DE" baseline="0" dirty="0" err="1"/>
              <a:t>their</a:t>
            </a:r>
            <a:r>
              <a:rPr lang="de-DE" baseline="0" dirty="0"/>
              <a:t> </a:t>
            </a:r>
            <a:r>
              <a:rPr lang="de-DE" baseline="0" dirty="0" err="1"/>
              <a:t>skin</a:t>
            </a:r>
            <a:r>
              <a:rPr lang="de-DE" baseline="0" dirty="0"/>
              <a:t> </a:t>
            </a:r>
            <a:r>
              <a:rPr lang="de-DE" baseline="0" dirty="0" err="1"/>
              <a:t>health</a:t>
            </a:r>
            <a:r>
              <a:rPr lang="de-DE" baseline="0" dirty="0"/>
              <a:t> </a:t>
            </a:r>
            <a:r>
              <a:rPr lang="de-DE" baseline="0" dirty="0" err="1"/>
              <a:t>to</a:t>
            </a:r>
            <a:r>
              <a:rPr lang="de-DE" baseline="0" dirty="0"/>
              <a:t> </a:t>
            </a:r>
            <a:r>
              <a:rPr lang="de-DE" baseline="0" dirty="0" err="1"/>
              <a:t>gain</a:t>
            </a:r>
            <a:r>
              <a:rPr lang="de-DE" baseline="0" dirty="0"/>
              <a:t> </a:t>
            </a:r>
            <a:r>
              <a:rPr lang="de-DE" baseline="0" dirty="0" err="1"/>
              <a:t>overall</a:t>
            </a:r>
            <a:r>
              <a:rPr lang="de-DE" baseline="0" dirty="0"/>
              <a:t> well-</a:t>
            </a:r>
            <a:r>
              <a:rPr lang="de-DE" baseline="0" dirty="0" err="1"/>
              <a:t>being</a:t>
            </a:r>
            <a:r>
              <a:rPr lang="de-DE" baseline="0" dirty="0"/>
              <a:t>, </a:t>
            </a:r>
            <a:r>
              <a:rPr lang="de-DE" baseline="0" dirty="0" err="1"/>
              <a:t>to</a:t>
            </a:r>
            <a:r>
              <a:rPr lang="de-DE" baseline="0" dirty="0"/>
              <a:t> </a:t>
            </a:r>
            <a:r>
              <a:rPr lang="de-DE" baseline="0" dirty="0" err="1"/>
              <a:t>feel</a:t>
            </a:r>
            <a:r>
              <a:rPr lang="de-DE" baseline="0" dirty="0"/>
              <a:t> </a:t>
            </a:r>
            <a:r>
              <a:rPr lang="de-DE" baseline="0" dirty="0" err="1"/>
              <a:t>better</a:t>
            </a:r>
            <a:r>
              <a:rPr lang="de-DE" baseline="0" dirty="0"/>
              <a:t>. </a:t>
            </a:r>
          </a:p>
          <a:p>
            <a:endParaRPr lang="de-DE" baseline="0" dirty="0"/>
          </a:p>
          <a:p>
            <a:endParaRPr lang="de-DE" baseline="0" dirty="0"/>
          </a:p>
        </p:txBody>
      </p:sp>
      <p:sp>
        <p:nvSpPr>
          <p:cNvPr id="4" name="Foliennummernplatzhalter 3"/>
          <p:cNvSpPr>
            <a:spLocks noGrp="1"/>
          </p:cNvSpPr>
          <p:nvPr>
            <p:ph type="sldNum" sz="quarter" idx="10"/>
          </p:nvPr>
        </p:nvSpPr>
        <p:spPr/>
        <p:txBody>
          <a:bodyPr/>
          <a:lstStyle/>
          <a:p>
            <a:fld id="{8A673570-0B2C-427F-8CEB-9EFEA72523FA}" type="slidenum">
              <a:rPr lang="de-DE" smtClean="0"/>
              <a:pPr/>
              <a:t>10</a:t>
            </a:fld>
            <a:endParaRPr lang="de-DE"/>
          </a:p>
        </p:txBody>
      </p:sp>
    </p:spTree>
    <p:extLst>
      <p:ext uri="{BB962C8B-B14F-4D97-AF65-F5344CB8AC3E}">
        <p14:creationId xmlns:p14="http://schemas.microsoft.com/office/powerpoint/2010/main" val="4022783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50443" y="9430091"/>
            <a:ext cx="2945659" cy="496411"/>
          </a:xfrm>
          <a:prstGeom prst="rect">
            <a:avLst/>
          </a:prstGeom>
          <a:ln/>
        </p:spPr>
        <p:txBody>
          <a:bodyPr/>
          <a:lstStyle/>
          <a:p>
            <a:fld id="{C1E8ADB2-75D5-4810-A8E0-5B3478590650}" type="slidenum">
              <a:rPr lang="de-DE"/>
              <a:pPr/>
              <a:t>11</a:t>
            </a:fld>
            <a:endParaRPr lang="de-DE" dirty="0"/>
          </a:p>
        </p:txBody>
      </p:sp>
      <p:sp>
        <p:nvSpPr>
          <p:cNvPr id="420866" name="Rectangle 2"/>
          <p:cNvSpPr>
            <a:spLocks noGrp="1" noRot="1" noChangeAspect="1" noChangeArrowheads="1" noTextEdit="1"/>
          </p:cNvSpPr>
          <p:nvPr>
            <p:ph type="sldImg"/>
          </p:nvPr>
        </p:nvSpPr>
        <p:spPr>
          <a:xfrm>
            <a:off x="917575" y="742950"/>
            <a:ext cx="4965700" cy="3724275"/>
          </a:xfrm>
          <a:ln/>
        </p:spPr>
      </p:sp>
      <p:sp>
        <p:nvSpPr>
          <p:cNvPr id="420867" name="Rectangle 3"/>
          <p:cNvSpPr>
            <a:spLocks noGrp="1" noChangeArrowheads="1"/>
          </p:cNvSpPr>
          <p:nvPr>
            <p:ph type="body" idx="1"/>
          </p:nvPr>
        </p:nvSpPr>
        <p:spPr>
          <a:xfrm>
            <a:off x="907102" y="4719089"/>
            <a:ext cx="4983474" cy="4219496"/>
          </a:xfrm>
        </p:spPr>
        <p:txBody>
          <a:bodyPr/>
          <a:lstStyle/>
          <a:p>
            <a:r>
              <a:rPr lang="ru-RU" dirty="0"/>
              <a:t>ЭКС – менеджмент</a:t>
            </a:r>
          </a:p>
          <a:p>
            <a:r>
              <a:rPr lang="ru-RU" dirty="0"/>
              <a:t>Все, что ниже (цитокины, </a:t>
            </a:r>
            <a:r>
              <a:rPr lang="ru-RU" dirty="0" err="1"/>
              <a:t>хемокины</a:t>
            </a:r>
            <a:r>
              <a:rPr lang="ru-RU" dirty="0"/>
              <a:t> и </a:t>
            </a:r>
            <a:r>
              <a:rPr lang="ru-RU" dirty="0" err="1"/>
              <a:t>др</a:t>
            </a:r>
            <a:r>
              <a:rPr lang="ru-RU" dirty="0"/>
              <a:t>) – рабочая сила, которая подчиняется менеджменту организма</a:t>
            </a:r>
            <a:endParaRPr lang="en-US" dirty="0"/>
          </a:p>
        </p:txBody>
      </p:sp>
    </p:spTree>
    <p:extLst>
      <p:ext uri="{BB962C8B-B14F-4D97-AF65-F5344CB8AC3E}">
        <p14:creationId xmlns:p14="http://schemas.microsoft.com/office/powerpoint/2010/main" val="2061553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sz="1200" b="1" i="0" kern="1200" dirty="0" err="1">
                <a:solidFill>
                  <a:schemeClr val="tx1"/>
                </a:solidFill>
                <a:effectLst/>
                <a:latin typeface="Arial" charset="0"/>
                <a:ea typeface="+mn-ea"/>
                <a:cs typeface="+mn-cs"/>
              </a:rPr>
              <a:t>Гомеоста́з</a:t>
            </a:r>
            <a:r>
              <a:rPr lang="ru-RU" sz="1200" b="0" i="0" kern="1200" dirty="0">
                <a:solidFill>
                  <a:schemeClr val="tx1"/>
                </a:solidFill>
                <a:effectLst/>
                <a:latin typeface="Arial" charset="0"/>
                <a:ea typeface="+mn-ea"/>
                <a:cs typeface="+mn-cs"/>
              </a:rPr>
              <a:t> (</a:t>
            </a:r>
            <a:r>
              <a:rPr lang="ru-RU" sz="1200" b="0" i="0" u="none" strike="noStrike" kern="1200" dirty="0">
                <a:solidFill>
                  <a:schemeClr val="tx1"/>
                </a:solidFill>
                <a:effectLst/>
                <a:latin typeface="Arial" charset="0"/>
                <a:ea typeface="+mn-ea"/>
                <a:cs typeface="+mn-cs"/>
                <a:hlinkClick r:id="rId3" tooltip="Древнегреческий язык"/>
              </a:rPr>
              <a:t>др.-греч.</a:t>
            </a:r>
            <a:r>
              <a:rPr lang="ru-RU" sz="1200" b="0" i="0" kern="1200" dirty="0">
                <a:solidFill>
                  <a:schemeClr val="tx1"/>
                </a:solidFill>
                <a:effectLst/>
                <a:latin typeface="Arial" charset="0"/>
                <a:ea typeface="+mn-ea"/>
                <a:cs typeface="+mn-cs"/>
              </a:rPr>
              <a:t> </a:t>
            </a:r>
            <a:r>
              <a:rPr lang="ru-RU" sz="1200" b="0" i="0" kern="1200" dirty="0" err="1">
                <a:solidFill>
                  <a:schemeClr val="tx1"/>
                </a:solidFill>
                <a:effectLst/>
                <a:latin typeface="Arial" charset="0"/>
                <a:ea typeface="+mn-ea"/>
                <a:cs typeface="+mn-cs"/>
              </a:rPr>
              <a:t>ὁμοιοστάσις</a:t>
            </a:r>
            <a:r>
              <a:rPr lang="ru-RU" sz="1200" b="0" i="0" kern="1200" dirty="0">
                <a:solidFill>
                  <a:schemeClr val="tx1"/>
                </a:solidFill>
                <a:effectLst/>
                <a:latin typeface="Arial" charset="0"/>
                <a:ea typeface="+mn-ea"/>
                <a:cs typeface="+mn-cs"/>
              </a:rPr>
              <a:t> от </a:t>
            </a:r>
            <a:r>
              <a:rPr lang="ru-RU" sz="1200" b="0" i="0" u="none" strike="noStrike" kern="1200" dirty="0" err="1">
                <a:solidFill>
                  <a:schemeClr val="tx1"/>
                </a:solidFill>
                <a:effectLst/>
                <a:latin typeface="Arial" charset="0"/>
                <a:ea typeface="+mn-ea"/>
                <a:cs typeface="+mn-cs"/>
                <a:hlinkClick r:id="rId4" tooltip="Гомео-"/>
              </a:rPr>
              <a:t>ὅμοιος</a:t>
            </a:r>
            <a:r>
              <a:rPr lang="ru-RU" sz="1200" b="0" i="0" kern="1200" dirty="0">
                <a:solidFill>
                  <a:schemeClr val="tx1"/>
                </a:solidFill>
                <a:effectLst/>
                <a:latin typeface="Arial" charset="0"/>
                <a:ea typeface="+mn-ea"/>
                <a:cs typeface="+mn-cs"/>
              </a:rPr>
              <a:t> «одинаковый, подобный» + </a:t>
            </a:r>
            <a:r>
              <a:rPr lang="ru-RU" sz="1200" b="0" i="0" kern="1200" dirty="0" err="1">
                <a:solidFill>
                  <a:schemeClr val="tx1"/>
                </a:solidFill>
                <a:effectLst/>
                <a:latin typeface="Arial" charset="0"/>
                <a:ea typeface="+mn-ea"/>
                <a:cs typeface="+mn-cs"/>
              </a:rPr>
              <a:t>στάσις</a:t>
            </a:r>
            <a:r>
              <a:rPr lang="ru-RU" sz="1200" b="0" i="0" kern="1200" dirty="0">
                <a:solidFill>
                  <a:schemeClr val="tx1"/>
                </a:solidFill>
                <a:effectLst/>
                <a:latin typeface="Arial" charset="0"/>
                <a:ea typeface="+mn-ea"/>
                <a:cs typeface="+mn-cs"/>
              </a:rPr>
              <a:t> «стояние; неподвижность») — </a:t>
            </a:r>
            <a:r>
              <a:rPr lang="ru-RU" sz="1200" b="0" i="0" u="none" strike="noStrike" kern="1200" dirty="0">
                <a:solidFill>
                  <a:schemeClr val="tx1"/>
                </a:solidFill>
                <a:effectLst/>
                <a:latin typeface="Arial" charset="0"/>
                <a:ea typeface="+mn-ea"/>
                <a:cs typeface="+mn-cs"/>
                <a:hlinkClick r:id="rId5" tooltip="Саморегуляция"/>
              </a:rPr>
              <a:t>саморегуляция</a:t>
            </a:r>
            <a:r>
              <a:rPr lang="ru-RU" sz="1200" b="0" i="0" kern="1200" dirty="0">
                <a:solidFill>
                  <a:schemeClr val="tx1"/>
                </a:solidFill>
                <a:effectLst/>
                <a:latin typeface="Arial" charset="0"/>
                <a:ea typeface="+mn-ea"/>
                <a:cs typeface="+mn-cs"/>
              </a:rPr>
              <a:t>, способность </a:t>
            </a:r>
            <a:r>
              <a:rPr lang="ru-RU" sz="1200" b="0" i="0" u="none" strike="noStrike" kern="1200" dirty="0">
                <a:solidFill>
                  <a:schemeClr val="tx1"/>
                </a:solidFill>
                <a:effectLst/>
                <a:latin typeface="Arial" charset="0"/>
                <a:ea typeface="+mn-ea"/>
                <a:cs typeface="+mn-cs"/>
                <a:hlinkClick r:id="rId6" tooltip="Открытая система"/>
              </a:rPr>
              <a:t>открытой </a:t>
            </a:r>
            <a:r>
              <a:rPr lang="ru-RU" sz="1200" b="0" i="0" u="none" strike="noStrike" kern="1200" dirty="0" err="1">
                <a:solidFill>
                  <a:schemeClr val="tx1"/>
                </a:solidFill>
                <a:effectLst/>
                <a:latin typeface="Arial" charset="0"/>
                <a:ea typeface="+mn-ea"/>
                <a:cs typeface="+mn-cs"/>
                <a:hlinkClick r:id="rId6" tooltip="Открытая система"/>
              </a:rPr>
              <a:t>системы</a:t>
            </a:r>
            <a:r>
              <a:rPr lang="ru-RU" sz="1200" b="0" i="0" kern="1200" dirty="0" err="1">
                <a:solidFill>
                  <a:schemeClr val="tx1"/>
                </a:solidFill>
                <a:effectLst/>
                <a:latin typeface="Arial" charset="0"/>
                <a:ea typeface="+mn-ea"/>
                <a:cs typeface="+mn-cs"/>
              </a:rPr>
              <a:t>сохранять</a:t>
            </a:r>
            <a:r>
              <a:rPr lang="ru-RU" sz="1200" b="0" i="0" kern="1200" dirty="0">
                <a:solidFill>
                  <a:schemeClr val="tx1"/>
                </a:solidFill>
                <a:effectLst/>
                <a:latin typeface="Arial" charset="0"/>
                <a:ea typeface="+mn-ea"/>
                <a:cs typeface="+mn-cs"/>
              </a:rPr>
              <a:t> постоянство своего внутреннего состояния посредством скоординированных реакций, направленных на поддержание динамического равновесия. Стремление системы воспроизводить себя, восстанавливать утраченное равновесие, преодолевать сопротивление внешней среды.</a:t>
            </a:r>
            <a:endParaRPr lang="de-DE" dirty="0"/>
          </a:p>
        </p:txBody>
      </p:sp>
      <p:sp>
        <p:nvSpPr>
          <p:cNvPr id="4" name="Foliennummernplatzhalter 3"/>
          <p:cNvSpPr>
            <a:spLocks noGrp="1"/>
          </p:cNvSpPr>
          <p:nvPr>
            <p:ph type="sldNum" sz="quarter" idx="10"/>
          </p:nvPr>
        </p:nvSpPr>
        <p:spPr/>
        <p:txBody>
          <a:bodyPr/>
          <a:lstStyle/>
          <a:p>
            <a:fld id="{8A673570-0B2C-427F-8CEB-9EFEA72523FA}" type="slidenum">
              <a:rPr lang="de-DE" smtClean="0"/>
              <a:pPr/>
              <a:t>12</a:t>
            </a:fld>
            <a:endParaRPr lang="de-DE"/>
          </a:p>
        </p:txBody>
      </p:sp>
    </p:spTree>
    <p:extLst>
      <p:ext uri="{BB962C8B-B14F-4D97-AF65-F5344CB8AC3E}">
        <p14:creationId xmlns:p14="http://schemas.microsoft.com/office/powerpoint/2010/main" val="3869535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t>
            </a:r>
          </a:p>
          <a:p>
            <a:r>
              <a:rPr lang="en-US" sz="1200" b="0" i="0" u="none" strike="noStrike" kern="1200" baseline="0" dirty="0">
                <a:solidFill>
                  <a:schemeClr val="tx1"/>
                </a:solidFill>
                <a:latin typeface="Arial" charset="0"/>
                <a:ea typeface="+mn-ea"/>
                <a:cs typeface="+mn-cs"/>
              </a:rPr>
              <a:t>CB2: Type-2 Cannabinoid Receptor. </a:t>
            </a:r>
          </a:p>
          <a:p>
            <a:r>
              <a:rPr lang="en-US" sz="1200" b="0" i="0" u="none" strike="noStrike" kern="1200" baseline="0" dirty="0">
                <a:solidFill>
                  <a:schemeClr val="tx1"/>
                </a:solidFill>
                <a:latin typeface="Arial" charset="0"/>
                <a:ea typeface="+mn-ea"/>
                <a:cs typeface="+mn-cs"/>
              </a:rPr>
              <a:t>The most prevalent receptor in the ECS. CB2 is crucial in the ECS and able to modulate all levels of immunity. It is essential for maintaining or regaining a normal </a:t>
            </a:r>
            <a:r>
              <a:rPr lang="de-DE" sz="1200" b="0" i="0" u="none" strike="noStrike" kern="1200" baseline="0" dirty="0" err="1">
                <a:solidFill>
                  <a:schemeClr val="tx1"/>
                </a:solidFill>
                <a:latin typeface="Arial" charset="0"/>
                <a:ea typeface="+mn-ea"/>
                <a:cs typeface="+mn-cs"/>
              </a:rPr>
              <a:t>homeostasis</a:t>
            </a:r>
            <a:r>
              <a:rPr lang="de-DE" sz="1200" b="0" i="0" u="none" strike="noStrike" kern="1200" baseline="0" dirty="0">
                <a:solidFill>
                  <a:schemeClr val="tx1"/>
                </a:solidFill>
                <a:latin typeface="Arial" charset="0"/>
                <a:ea typeface="+mn-ea"/>
                <a:cs typeface="+mn-cs"/>
              </a:rPr>
              <a:t>.</a:t>
            </a:r>
          </a:p>
          <a:p>
            <a:endParaRPr lang="de-DE" sz="1200" b="0" i="0" u="none" strike="noStrike" kern="1200" baseline="0" dirty="0">
              <a:solidFill>
                <a:schemeClr val="tx1"/>
              </a:solidFill>
              <a:latin typeface="Arial" charset="0"/>
              <a:ea typeface="+mn-ea"/>
              <a:cs typeface="+mn-cs"/>
            </a:endParaRPr>
          </a:p>
          <a:p>
            <a:r>
              <a:rPr lang="de-DE" sz="1200" b="0" i="0" u="none" strike="noStrike" kern="1200" baseline="0" dirty="0">
                <a:solidFill>
                  <a:schemeClr val="tx1"/>
                </a:solidFill>
                <a:latin typeface="Arial" charset="0"/>
                <a:ea typeface="+mn-ea"/>
                <a:cs typeface="+mn-cs"/>
              </a:rPr>
              <a:t>#</a:t>
            </a:r>
          </a:p>
          <a:p>
            <a:r>
              <a:rPr lang="en-US" sz="1200" b="0" i="0" u="none" strike="noStrike" kern="1200" baseline="0" dirty="0">
                <a:solidFill>
                  <a:schemeClr val="tx1"/>
                </a:solidFill>
                <a:latin typeface="Arial" charset="0"/>
                <a:ea typeface="+mn-ea"/>
                <a:cs typeface="+mn-cs"/>
              </a:rPr>
              <a:t>TRPV1: Transient receptor potential channel, </a:t>
            </a:r>
            <a:r>
              <a:rPr lang="en-US" sz="1200" b="0" i="0" u="none" strike="noStrike" kern="1200" baseline="0" dirty="0" err="1">
                <a:solidFill>
                  <a:schemeClr val="tx1"/>
                </a:solidFill>
                <a:latin typeface="Arial" charset="0"/>
                <a:ea typeface="+mn-ea"/>
                <a:cs typeface="+mn-cs"/>
              </a:rPr>
              <a:t>vanilloid</a:t>
            </a:r>
            <a:r>
              <a:rPr lang="en-US" sz="1200" b="0" i="0" u="none" strike="noStrike" kern="1200" baseline="0" dirty="0">
                <a:solidFill>
                  <a:schemeClr val="tx1"/>
                </a:solidFill>
                <a:latin typeface="Arial" charset="0"/>
                <a:ea typeface="+mn-ea"/>
                <a:cs typeface="+mn-cs"/>
              </a:rPr>
              <a:t> subfamily member </a:t>
            </a:r>
            <a:r>
              <a:rPr lang="de-DE" sz="1200" b="0" i="0" u="none" strike="noStrike" kern="1200" baseline="0" dirty="0">
                <a:solidFill>
                  <a:schemeClr val="tx1"/>
                </a:solidFill>
                <a:latin typeface="Arial" charset="0"/>
                <a:ea typeface="+mn-ea"/>
                <a:cs typeface="+mn-cs"/>
              </a:rPr>
              <a:t>1 </a:t>
            </a:r>
          </a:p>
          <a:p>
            <a:r>
              <a:rPr lang="de-DE" sz="1200" b="0" i="0" u="none" strike="noStrike" kern="1200" baseline="0" dirty="0">
                <a:solidFill>
                  <a:schemeClr val="tx1"/>
                </a:solidFill>
                <a:latin typeface="Arial" charset="0"/>
                <a:ea typeface="+mn-ea"/>
                <a:cs typeface="+mn-cs"/>
              </a:rPr>
              <a:t>The </a:t>
            </a:r>
            <a:r>
              <a:rPr lang="de-DE" sz="1200" b="0" i="0" u="none" strike="noStrike" kern="1200" baseline="0" dirty="0" err="1">
                <a:solidFill>
                  <a:schemeClr val="tx1"/>
                </a:solidFill>
                <a:latin typeface="Arial" charset="0"/>
                <a:ea typeface="+mn-ea"/>
                <a:cs typeface="+mn-cs"/>
              </a:rPr>
              <a:t>main</a:t>
            </a:r>
            <a:r>
              <a:rPr lang="de-DE" sz="1200" b="0" i="0" u="none" strike="noStrike" kern="1200" baseline="0" dirty="0">
                <a:solidFill>
                  <a:schemeClr val="tx1"/>
                </a:solidFill>
                <a:latin typeface="Arial" charset="0"/>
                <a:ea typeface="+mn-ea"/>
                <a:cs typeface="+mn-cs"/>
              </a:rPr>
              <a:t> </a:t>
            </a:r>
            <a:r>
              <a:rPr lang="de-DE" sz="1200" b="0" i="0" u="none" strike="noStrike" kern="1200" baseline="0" dirty="0" err="1">
                <a:solidFill>
                  <a:schemeClr val="tx1"/>
                </a:solidFill>
                <a:latin typeface="Arial" charset="0"/>
                <a:ea typeface="+mn-ea"/>
                <a:cs typeface="+mn-cs"/>
              </a:rPr>
              <a:t>receptor</a:t>
            </a:r>
            <a:r>
              <a:rPr lang="en-US" sz="1200" b="0" i="0" u="none" strike="noStrike" kern="1200" baseline="0" dirty="0">
                <a:solidFill>
                  <a:schemeClr val="tx1"/>
                </a:solidFill>
                <a:latin typeface="Arial" charset="0"/>
                <a:ea typeface="+mn-ea"/>
                <a:cs typeface="+mn-cs"/>
              </a:rPr>
              <a:t> for the EVS in the skin is TRPV1. TRPV1 potently triggers inflammatory processes when triggered by heat, skin pH shift, UV light, inflammatory lipids </a:t>
            </a:r>
            <a:r>
              <a:rPr lang="de-DE" sz="1200" b="0" i="0" u="none" strike="noStrike" kern="1200" baseline="0" dirty="0">
                <a:solidFill>
                  <a:schemeClr val="tx1"/>
                </a:solidFill>
                <a:latin typeface="Arial" charset="0"/>
                <a:ea typeface="+mn-ea"/>
                <a:cs typeface="+mn-cs"/>
              </a:rPr>
              <a:t>(e.g. </a:t>
            </a:r>
            <a:r>
              <a:rPr lang="de-DE" sz="1200" b="0" i="0" u="none" strike="noStrike" kern="1200" baseline="0" dirty="0" err="1">
                <a:solidFill>
                  <a:schemeClr val="tx1"/>
                </a:solidFill>
                <a:latin typeface="Arial" charset="0"/>
                <a:ea typeface="+mn-ea"/>
                <a:cs typeface="+mn-cs"/>
              </a:rPr>
              <a:t>prostaglandins</a:t>
            </a:r>
            <a:r>
              <a:rPr lang="de-DE" sz="1200" b="0" i="0" u="none" strike="noStrike" kern="1200" baseline="0" dirty="0">
                <a:solidFill>
                  <a:schemeClr val="tx1"/>
                </a:solidFill>
                <a:latin typeface="Arial" charset="0"/>
                <a:ea typeface="+mn-ea"/>
                <a:cs typeface="+mn-cs"/>
              </a:rPr>
              <a:t>, </a:t>
            </a:r>
            <a:r>
              <a:rPr lang="de-DE" sz="1200" b="0" i="0" u="none" strike="noStrike" kern="1200" baseline="0" dirty="0" err="1">
                <a:solidFill>
                  <a:schemeClr val="tx1"/>
                </a:solidFill>
                <a:latin typeface="Arial" charset="0"/>
                <a:ea typeface="+mn-ea"/>
                <a:cs typeface="+mn-cs"/>
              </a:rPr>
              <a:t>leukotrienes</a:t>
            </a:r>
            <a:r>
              <a:rPr lang="de-DE" sz="1200" b="0" i="0" u="none" strike="noStrike" kern="1200" baseline="0" dirty="0">
                <a:solidFill>
                  <a:schemeClr val="tx1"/>
                </a:solidFill>
                <a:latin typeface="Arial" charset="0"/>
                <a:ea typeface="+mn-ea"/>
                <a:cs typeface="+mn-cs"/>
              </a:rPr>
              <a:t>), ROS, etc. TRPV1 </a:t>
            </a:r>
            <a:r>
              <a:rPr lang="de-DE" sz="1200" b="0" i="0" u="none" strike="noStrike" kern="1200" baseline="0" dirty="0" err="1">
                <a:solidFill>
                  <a:schemeClr val="tx1"/>
                </a:solidFill>
                <a:latin typeface="Arial" charset="0"/>
                <a:ea typeface="+mn-ea"/>
                <a:cs typeface="+mn-cs"/>
              </a:rPr>
              <a:t>is</a:t>
            </a:r>
            <a:r>
              <a:rPr lang="de-DE" sz="1200" b="0" i="0" u="none" strike="noStrike" kern="1200" baseline="0" dirty="0">
                <a:solidFill>
                  <a:schemeClr val="tx1"/>
                </a:solidFill>
                <a:latin typeface="Arial" charset="0"/>
                <a:ea typeface="+mn-ea"/>
                <a:cs typeface="+mn-cs"/>
              </a:rPr>
              <a:t> a strong </a:t>
            </a:r>
            <a:r>
              <a:rPr lang="en-US" sz="1200" b="0" i="0" u="none" strike="noStrike" kern="1200" baseline="0" dirty="0">
                <a:solidFill>
                  <a:schemeClr val="tx1"/>
                </a:solidFill>
                <a:latin typeface="Arial" charset="0"/>
                <a:ea typeface="+mn-ea"/>
                <a:cs typeface="+mn-cs"/>
              </a:rPr>
              <a:t>(if not the strongest) regulator of inflammation in the skin.</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Activation of TRPV1 leads to the production of IL-1</a:t>
            </a:r>
            <a:r>
              <a:rPr lang="el-GR" sz="1200" b="0" i="0" u="none" strike="noStrike" kern="1200" baseline="0" dirty="0">
                <a:solidFill>
                  <a:schemeClr val="tx1"/>
                </a:solidFill>
                <a:latin typeface="Arial" charset="0"/>
                <a:ea typeface="+mn-ea"/>
                <a:cs typeface="+mn-cs"/>
              </a:rPr>
              <a:t>β</a:t>
            </a:r>
            <a:r>
              <a:rPr lang="de-DE" sz="1200" b="0" i="0" u="none" strike="noStrike" kern="1200" baseline="0" dirty="0">
                <a:solidFill>
                  <a:schemeClr val="tx1"/>
                </a:solidFill>
                <a:latin typeface="Arial" charset="0"/>
                <a:ea typeface="+mn-ea"/>
                <a:cs typeface="+mn-cs"/>
              </a:rPr>
              <a:t>, IL-6, IL-8 </a:t>
            </a:r>
            <a:r>
              <a:rPr lang="de-DE" sz="1200" b="0" i="0" u="none" strike="noStrike" kern="1200" baseline="0" dirty="0" err="1">
                <a:solidFill>
                  <a:schemeClr val="tx1"/>
                </a:solidFill>
                <a:latin typeface="Arial" charset="0"/>
                <a:ea typeface="+mn-ea"/>
                <a:cs typeface="+mn-cs"/>
              </a:rPr>
              <a:t>and</a:t>
            </a:r>
            <a:r>
              <a:rPr lang="de-DE" sz="1200" b="0" i="0" u="none" strike="noStrike" kern="1200" baseline="0" dirty="0">
                <a:solidFill>
                  <a:schemeClr val="tx1"/>
                </a:solidFill>
                <a:latin typeface="Arial" charset="0"/>
                <a:ea typeface="+mn-ea"/>
                <a:cs typeface="+mn-cs"/>
              </a:rPr>
              <a:t> CGRP (</a:t>
            </a:r>
            <a:r>
              <a:rPr lang="de-DE" sz="1200" b="0" i="0" u="none" strike="noStrike" kern="1200" baseline="0" dirty="0" err="1">
                <a:solidFill>
                  <a:schemeClr val="tx1"/>
                </a:solidFill>
                <a:latin typeface="Arial" charset="0"/>
                <a:ea typeface="+mn-ea"/>
                <a:cs typeface="+mn-cs"/>
              </a:rPr>
              <a:t>described</a:t>
            </a:r>
            <a:r>
              <a:rPr lang="de-DE" sz="1200" b="0" i="0" u="none" strike="noStrike" kern="1200" baseline="0" dirty="0">
                <a:solidFill>
                  <a:schemeClr val="tx1"/>
                </a:solidFill>
                <a:latin typeface="Arial" charset="0"/>
                <a:ea typeface="+mn-ea"/>
                <a:cs typeface="+mn-cs"/>
              </a:rPr>
              <a:t> </a:t>
            </a:r>
            <a:r>
              <a:rPr lang="de-DE" sz="1200" b="0" i="0" u="none" strike="noStrike" kern="1200" baseline="0" dirty="0" err="1">
                <a:solidFill>
                  <a:schemeClr val="tx1"/>
                </a:solidFill>
                <a:latin typeface="Arial" charset="0"/>
                <a:ea typeface="+mn-ea"/>
                <a:cs typeface="+mn-cs"/>
              </a:rPr>
              <a:t>below</a:t>
            </a:r>
            <a:r>
              <a:rPr lang="de-DE" sz="1200" b="0" i="0" u="none" strike="noStrike" kern="1200" baseline="0" dirty="0">
                <a:solidFill>
                  <a:schemeClr val="tx1"/>
                </a:solidFill>
                <a:latin typeface="Arial" charset="0"/>
                <a:ea typeface="+mn-ea"/>
                <a:cs typeface="+mn-cs"/>
              </a:rPr>
              <a:t>). </a:t>
            </a:r>
            <a:endParaRPr lang="en-US" sz="1200" b="0" i="0" u="none" strike="noStrike" kern="1200" baseline="0" dirty="0">
              <a:solidFill>
                <a:schemeClr val="tx1"/>
              </a:solidFill>
              <a:latin typeface="Arial" charset="0"/>
              <a:ea typeface="+mn-ea"/>
              <a:cs typeface="+mn-cs"/>
            </a:endParaRPr>
          </a:p>
          <a:p>
            <a:endParaRPr lang="de-DE" dirty="0"/>
          </a:p>
          <a:p>
            <a:endParaRPr lang="en-US" sz="1200" kern="1200" baseline="0" dirty="0">
              <a:solidFill>
                <a:schemeClr val="tx1"/>
              </a:solidFill>
              <a:effectLst/>
              <a:latin typeface="Arial" charset="0"/>
              <a:ea typeface="+mn-ea"/>
              <a:cs typeface="+mn-cs"/>
            </a:endParaRPr>
          </a:p>
          <a:p>
            <a:r>
              <a:rPr lang="en-US" sz="1200" kern="1200" baseline="0" dirty="0">
                <a:solidFill>
                  <a:schemeClr val="tx1"/>
                </a:solidFill>
                <a:effectLst/>
                <a:latin typeface="Arial" charset="0"/>
                <a:ea typeface="+mn-ea"/>
                <a:cs typeface="+mn-cs"/>
              </a:rPr>
              <a:t>#</a:t>
            </a:r>
          </a:p>
          <a:p>
            <a:r>
              <a:rPr lang="en-US" sz="1200" kern="1200" baseline="0" dirty="0">
                <a:solidFill>
                  <a:schemeClr val="tx1"/>
                </a:solidFill>
                <a:effectLst/>
                <a:latin typeface="Arial" charset="0"/>
                <a:ea typeface="+mn-ea"/>
                <a:cs typeface="+mn-cs"/>
              </a:rPr>
              <a:t>CB2 can act as an ‘on/off switch’ for TRPV1. CB2 is a receptor and the interaction with an agonist (a substance which can positively interact with CB2) leads to the activation of CB2. After this it can reduce the activity of TRPV1. i.e. ‘switch it off’. </a:t>
            </a:r>
          </a:p>
          <a:p>
            <a:endParaRPr lang="de-DE" dirty="0"/>
          </a:p>
          <a:p>
            <a:r>
              <a:rPr lang="en-US" sz="1200" kern="1200" dirty="0">
                <a:solidFill>
                  <a:schemeClr val="tx1"/>
                </a:solidFill>
                <a:effectLst/>
                <a:latin typeface="Arial" charset="0"/>
                <a:ea typeface="+mn-ea"/>
                <a:cs typeface="+mn-cs"/>
              </a:rPr>
              <a:t>#</a:t>
            </a:r>
          </a:p>
          <a:p>
            <a:r>
              <a:rPr lang="en-US" sz="1200" kern="1200" dirty="0">
                <a:solidFill>
                  <a:schemeClr val="tx1"/>
                </a:solidFill>
                <a:effectLst/>
                <a:latin typeface="Arial" charset="0"/>
                <a:ea typeface="+mn-ea"/>
                <a:cs typeface="+mn-cs"/>
              </a:rPr>
              <a:t>Description of mediators:</a:t>
            </a:r>
          </a:p>
          <a:p>
            <a:r>
              <a:rPr lang="en-US" sz="1200" kern="1200" dirty="0">
                <a:solidFill>
                  <a:schemeClr val="tx1"/>
                </a:solidFill>
                <a:effectLst/>
                <a:latin typeface="Arial" charset="0"/>
                <a:ea typeface="+mn-ea"/>
                <a:cs typeface="+mn-cs"/>
              </a:rPr>
              <a:t>Interleukin-1β (IL-1β): pro-inflammatory cytokine essential for the onset of inflammation. It stand at the basis of the initiation of inflammatory processes. Induces activation of sensory nerve endings</a:t>
            </a:r>
          </a:p>
          <a:p>
            <a:endParaRPr lang="de-DE"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Interleukin-8 (IL-8): chemokine, recruits non-specific immune cells (e.g. </a:t>
            </a:r>
            <a:r>
              <a:rPr lang="en-US" sz="1200" kern="1200" dirty="0" err="1">
                <a:solidFill>
                  <a:schemeClr val="tx1"/>
                </a:solidFill>
                <a:effectLst/>
                <a:latin typeface="Arial" charset="0"/>
                <a:ea typeface="+mn-ea"/>
                <a:cs typeface="+mn-cs"/>
              </a:rPr>
              <a:t>neutrophiles</a:t>
            </a:r>
            <a:r>
              <a:rPr lang="en-US" sz="1200" kern="1200" dirty="0">
                <a:solidFill>
                  <a:schemeClr val="tx1"/>
                </a:solidFill>
                <a:effectLst/>
                <a:latin typeface="Arial" charset="0"/>
                <a:ea typeface="+mn-ea"/>
                <a:cs typeface="+mn-cs"/>
              </a:rPr>
              <a:t>), aggravates inflammation</a:t>
            </a:r>
            <a:endParaRPr lang="de-DE" sz="1200" kern="1200" dirty="0">
              <a:solidFill>
                <a:schemeClr val="tx1"/>
              </a:solidFill>
              <a:effectLst/>
              <a:latin typeface="Arial" charset="0"/>
              <a:ea typeface="+mn-ea"/>
              <a:cs typeface="+mn-cs"/>
            </a:endParaRP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Calcitonin Gene Related Peptide (CGRP): </a:t>
            </a:r>
            <a:r>
              <a:rPr lang="en-US" sz="1200" kern="1200" dirty="0" err="1">
                <a:solidFill>
                  <a:schemeClr val="tx1"/>
                </a:solidFill>
                <a:effectLst/>
                <a:latin typeface="Arial" charset="0"/>
                <a:ea typeface="+mn-ea"/>
                <a:cs typeface="+mn-cs"/>
              </a:rPr>
              <a:t>neuromediator</a:t>
            </a:r>
            <a:r>
              <a:rPr lang="en-US" sz="1200" kern="1200" dirty="0">
                <a:solidFill>
                  <a:schemeClr val="tx1"/>
                </a:solidFill>
                <a:effectLst/>
                <a:latin typeface="Arial" charset="0"/>
                <a:ea typeface="+mn-ea"/>
                <a:cs typeface="+mn-cs"/>
              </a:rPr>
              <a:t>, promotes redness, itching, pain. Potentiates TRPV1</a:t>
            </a: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Interleukin-6</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IL-6): inflammatory</a:t>
            </a:r>
            <a:r>
              <a:rPr lang="en-US" sz="1200" kern="1200" baseline="0" dirty="0">
                <a:solidFill>
                  <a:schemeClr val="tx1"/>
                </a:solidFill>
                <a:effectLst/>
                <a:latin typeface="Arial" charset="0"/>
                <a:ea typeface="+mn-ea"/>
                <a:cs typeface="+mn-cs"/>
              </a:rPr>
              <a:t> cytokine. </a:t>
            </a:r>
            <a:r>
              <a:rPr lang="en-US" sz="1200" kern="1200" baseline="0" dirty="0" err="1">
                <a:solidFill>
                  <a:schemeClr val="tx1"/>
                </a:solidFill>
                <a:effectLst/>
                <a:latin typeface="Arial" charset="0"/>
                <a:ea typeface="+mn-ea"/>
                <a:cs typeface="+mn-cs"/>
              </a:rPr>
              <a:t>Pleieotropic</a:t>
            </a:r>
            <a:r>
              <a:rPr lang="en-US" sz="1200" kern="1200" baseline="0" dirty="0">
                <a:solidFill>
                  <a:schemeClr val="tx1"/>
                </a:solidFill>
                <a:effectLst/>
                <a:latin typeface="Arial" charset="0"/>
                <a:ea typeface="+mn-ea"/>
                <a:cs typeface="+mn-cs"/>
              </a:rPr>
              <a:t>, i.e. induces the production of a plethora of inflammatory mediators and activates a large number of inflammatory cells. Can be considered to be an important mediator in the communication between the innate (‘direct’) and adaptive immune system where specific immune cells (T cells etc.) become involved in the inflammatory response. </a:t>
            </a:r>
          </a:p>
          <a:p>
            <a:r>
              <a:rPr lang="en-US" sz="1200" kern="1200" baseline="0" dirty="0">
                <a:solidFill>
                  <a:schemeClr val="tx1"/>
                </a:solidFill>
                <a:effectLst/>
                <a:latin typeface="Arial" charset="0"/>
                <a:ea typeface="+mn-ea"/>
                <a:cs typeface="+mn-cs"/>
              </a:rPr>
              <a:t>IL-6 is also associated with pain. IL-6 induces MMP production</a:t>
            </a:r>
          </a:p>
          <a:p>
            <a:endParaRPr lang="en-US" sz="1200" kern="1200" baseline="0" dirty="0">
              <a:solidFill>
                <a:schemeClr val="tx1"/>
              </a:solidFill>
              <a:effectLst/>
              <a:latin typeface="Arial" charset="0"/>
              <a:ea typeface="+mn-ea"/>
              <a:cs typeface="+mn-cs"/>
            </a:endParaRPr>
          </a:p>
          <a:p>
            <a:r>
              <a:rPr lang="en-US" sz="1200" kern="1200" baseline="0" dirty="0">
                <a:solidFill>
                  <a:schemeClr val="tx1"/>
                </a:solidFill>
                <a:effectLst/>
                <a:latin typeface="Arial" charset="0"/>
                <a:ea typeface="+mn-ea"/>
                <a:cs typeface="+mn-cs"/>
              </a:rPr>
              <a:t>#</a:t>
            </a:r>
          </a:p>
          <a:p>
            <a:r>
              <a:rPr lang="en-US" sz="1200" kern="1200" baseline="0" dirty="0">
                <a:solidFill>
                  <a:schemeClr val="tx1"/>
                </a:solidFill>
                <a:effectLst/>
                <a:latin typeface="Arial" charset="0"/>
                <a:ea typeface="+mn-ea"/>
                <a:cs typeface="+mn-cs"/>
              </a:rPr>
              <a:t>Note: </a:t>
            </a:r>
          </a:p>
          <a:p>
            <a:r>
              <a:rPr lang="en-US" sz="1200" kern="1200" baseline="0" dirty="0">
                <a:solidFill>
                  <a:schemeClr val="tx1"/>
                </a:solidFill>
                <a:effectLst/>
                <a:latin typeface="Arial" charset="0"/>
                <a:ea typeface="+mn-ea"/>
                <a:cs typeface="+mn-cs"/>
              </a:rPr>
              <a:t>Above mediators play clearly different roles in inflammatory processes where their activities are complementary. Together they co-operate in the complex processes of inflammation in the skin. The fact that TRPV1 strongly induces the production of these mediators, illustrates that the EVS is high in the hierarchy of biological systems which is able to induce and maintain inflammatory processes in our body.</a:t>
            </a:r>
          </a:p>
          <a:p>
            <a:endParaRPr lang="de-DE" dirty="0"/>
          </a:p>
        </p:txBody>
      </p:sp>
      <p:sp>
        <p:nvSpPr>
          <p:cNvPr id="4" name="Foliennummernplatzhalter 3"/>
          <p:cNvSpPr>
            <a:spLocks noGrp="1"/>
          </p:cNvSpPr>
          <p:nvPr>
            <p:ph type="sldNum" sz="quarter" idx="10"/>
          </p:nvPr>
        </p:nvSpPr>
        <p:spPr/>
        <p:txBody>
          <a:bodyPr/>
          <a:lstStyle/>
          <a:p>
            <a:fld id="{8A673570-0B2C-427F-8CEB-9EFEA72523FA}" type="slidenum">
              <a:rPr lang="de-DE" smtClean="0"/>
              <a:pPr/>
              <a:t>13</a:t>
            </a:fld>
            <a:endParaRPr lang="de-DE"/>
          </a:p>
        </p:txBody>
      </p:sp>
    </p:spTree>
    <p:extLst>
      <p:ext uri="{BB962C8B-B14F-4D97-AF65-F5344CB8AC3E}">
        <p14:creationId xmlns:p14="http://schemas.microsoft.com/office/powerpoint/2010/main" val="282934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baseline="0" dirty="0">
                <a:solidFill>
                  <a:schemeClr val="tx1"/>
                </a:solidFill>
                <a:effectLst/>
                <a:latin typeface="Arial" charset="0"/>
                <a:ea typeface="+mn-ea"/>
                <a:cs typeface="+mn-cs"/>
              </a:rPr>
              <a:t>In our in vitro experiments we therefore looked at the ability of </a:t>
            </a:r>
            <a:r>
              <a:rPr lang="en-US" sz="1200" kern="1200" baseline="0" dirty="0" err="1">
                <a:solidFill>
                  <a:schemeClr val="tx1"/>
                </a:solidFill>
                <a:effectLst/>
                <a:latin typeface="Arial" charset="0"/>
                <a:ea typeface="+mn-ea"/>
                <a:cs typeface="+mn-cs"/>
              </a:rPr>
              <a:t>AnnonaSense</a:t>
            </a:r>
            <a:r>
              <a:rPr lang="en-US" sz="1200" kern="1200" baseline="0" dirty="0">
                <a:solidFill>
                  <a:schemeClr val="tx1"/>
                </a:solidFill>
                <a:effectLst/>
                <a:latin typeface="Arial" charset="0"/>
                <a:ea typeface="+mn-ea"/>
                <a:cs typeface="+mn-cs"/>
              </a:rPr>
              <a:t> CLR to act as agonist for CB2. </a:t>
            </a:r>
          </a:p>
          <a:p>
            <a:endParaRPr lang="en-US" sz="1200" kern="1200" baseline="0" dirty="0">
              <a:solidFill>
                <a:schemeClr val="tx1"/>
              </a:solidFill>
              <a:effectLst/>
              <a:latin typeface="Arial" charset="0"/>
              <a:ea typeface="+mn-ea"/>
              <a:cs typeface="+mn-cs"/>
            </a:endParaRPr>
          </a:p>
          <a:p>
            <a:r>
              <a:rPr lang="en-US" sz="1200" kern="1200" baseline="0" dirty="0">
                <a:solidFill>
                  <a:schemeClr val="tx1"/>
                </a:solidFill>
                <a:effectLst/>
                <a:latin typeface="Arial" charset="0"/>
                <a:ea typeface="+mn-ea"/>
                <a:cs typeface="+mn-cs"/>
              </a:rPr>
              <a:t>In vitro experiments are explained in detail in the product handout and on the slides (hidden) in this presentation.</a:t>
            </a:r>
          </a:p>
          <a:p>
            <a:endParaRPr lang="en-US" sz="1200" kern="1200" baseline="0" dirty="0">
              <a:solidFill>
                <a:schemeClr val="tx1"/>
              </a:solidFill>
              <a:effectLst/>
              <a:latin typeface="Arial" charset="0"/>
              <a:ea typeface="+mn-ea"/>
              <a:cs typeface="+mn-cs"/>
            </a:endParaRPr>
          </a:p>
          <a:p>
            <a:r>
              <a:rPr lang="en-US" sz="1200" kern="1200" baseline="0" dirty="0">
                <a:solidFill>
                  <a:schemeClr val="tx1"/>
                </a:solidFill>
                <a:effectLst/>
                <a:latin typeface="Arial" charset="0"/>
                <a:ea typeface="+mn-ea"/>
                <a:cs typeface="+mn-cs"/>
              </a:rPr>
              <a:t>1.</a:t>
            </a:r>
          </a:p>
          <a:p>
            <a:r>
              <a:rPr lang="en-US" sz="1200" kern="1200" baseline="0" dirty="0" err="1">
                <a:solidFill>
                  <a:schemeClr val="tx1"/>
                </a:solidFill>
                <a:effectLst/>
                <a:latin typeface="Arial" charset="0"/>
                <a:ea typeface="+mn-ea"/>
                <a:cs typeface="+mn-cs"/>
              </a:rPr>
              <a:t>AnnonaSense</a:t>
            </a:r>
            <a:r>
              <a:rPr lang="en-US" sz="1200" kern="1200" baseline="0" dirty="0">
                <a:solidFill>
                  <a:schemeClr val="tx1"/>
                </a:solidFill>
                <a:effectLst/>
                <a:latin typeface="Arial" charset="0"/>
                <a:ea typeface="+mn-ea"/>
                <a:cs typeface="+mn-cs"/>
              </a:rPr>
              <a:t> CLR was able to strongly act as an agonist for the CB2 receptor</a:t>
            </a:r>
          </a:p>
          <a:p>
            <a:endParaRPr lang="en-US" sz="1200" kern="1200" baseline="0" dirty="0">
              <a:solidFill>
                <a:schemeClr val="tx1"/>
              </a:solidFill>
              <a:effectLst/>
              <a:latin typeface="Arial" charset="0"/>
              <a:ea typeface="+mn-ea"/>
              <a:cs typeface="+mn-cs"/>
            </a:endParaRPr>
          </a:p>
          <a:p>
            <a:r>
              <a:rPr lang="en-US" sz="1200" kern="1200" baseline="0" dirty="0">
                <a:solidFill>
                  <a:schemeClr val="tx1"/>
                </a:solidFill>
                <a:effectLst/>
                <a:latin typeface="Arial" charset="0"/>
                <a:ea typeface="+mn-ea"/>
                <a:cs typeface="+mn-cs"/>
              </a:rPr>
              <a:t>Conclusion: through this action it must be able ‘switch off’ the TRPV1 receptor</a:t>
            </a:r>
          </a:p>
          <a:p>
            <a:endParaRPr lang="en-US" sz="1200" kern="1200" baseline="0" dirty="0">
              <a:solidFill>
                <a:schemeClr val="tx1"/>
              </a:solidFill>
              <a:effectLst/>
              <a:latin typeface="Arial" charset="0"/>
              <a:ea typeface="+mn-ea"/>
              <a:cs typeface="+mn-cs"/>
            </a:endParaRPr>
          </a:p>
          <a:p>
            <a:r>
              <a:rPr lang="en-US" sz="1200" kern="1200" baseline="0" dirty="0">
                <a:solidFill>
                  <a:schemeClr val="tx1"/>
                </a:solidFill>
                <a:effectLst/>
                <a:latin typeface="Arial" charset="0"/>
                <a:ea typeface="+mn-ea"/>
                <a:cs typeface="+mn-cs"/>
              </a:rPr>
              <a:t>2.</a:t>
            </a:r>
          </a:p>
          <a:p>
            <a:r>
              <a:rPr lang="en-US" sz="1200" kern="1200" baseline="0" dirty="0">
                <a:solidFill>
                  <a:schemeClr val="tx1"/>
                </a:solidFill>
                <a:effectLst/>
                <a:latin typeface="Arial" charset="0"/>
                <a:ea typeface="+mn-ea"/>
                <a:cs typeface="+mn-cs"/>
              </a:rPr>
              <a:t>Capsaicin is a specific agonist for TRPV1. Through this action, capsaicin induces the production of TRPV1 associated (pro-)inflammatory mediators</a:t>
            </a:r>
          </a:p>
          <a:p>
            <a:r>
              <a:rPr lang="en-US" sz="1200" kern="1200" baseline="0" dirty="0">
                <a:solidFill>
                  <a:schemeClr val="tx1"/>
                </a:solidFill>
                <a:effectLst/>
                <a:latin typeface="Arial" charset="0"/>
                <a:ea typeface="+mn-ea"/>
                <a:cs typeface="+mn-cs"/>
              </a:rPr>
              <a:t>Cultivation of keratinocytes with </a:t>
            </a:r>
            <a:r>
              <a:rPr lang="en-US" sz="1200" kern="1200" baseline="0" dirty="0" err="1">
                <a:solidFill>
                  <a:schemeClr val="tx1"/>
                </a:solidFill>
                <a:effectLst/>
                <a:latin typeface="Arial" charset="0"/>
                <a:ea typeface="+mn-ea"/>
                <a:cs typeface="+mn-cs"/>
              </a:rPr>
              <a:t>AnnonaSense</a:t>
            </a:r>
            <a:r>
              <a:rPr lang="en-US" sz="1200" kern="1200" baseline="0" dirty="0">
                <a:solidFill>
                  <a:schemeClr val="tx1"/>
                </a:solidFill>
                <a:effectLst/>
                <a:latin typeface="Arial" charset="0"/>
                <a:ea typeface="+mn-ea"/>
                <a:cs typeface="+mn-cs"/>
              </a:rPr>
              <a:t>, after which capsaicin was applied, leads to a reduction of capsaicin-TRPV1-interaction-induced IL-8 production by up to 92%.</a:t>
            </a:r>
          </a:p>
          <a:p>
            <a:endParaRPr lang="en-US" sz="1200" kern="1200" baseline="0" dirty="0">
              <a:solidFill>
                <a:schemeClr val="tx1"/>
              </a:solidFill>
              <a:effectLst/>
              <a:latin typeface="Arial" charset="0"/>
              <a:ea typeface="+mn-ea"/>
              <a:cs typeface="+mn-cs"/>
            </a:endParaRPr>
          </a:p>
          <a:p>
            <a:r>
              <a:rPr lang="en-US" sz="1200" kern="1200" baseline="0" dirty="0">
                <a:solidFill>
                  <a:schemeClr val="tx1"/>
                </a:solidFill>
                <a:effectLst/>
                <a:latin typeface="Arial" charset="0"/>
                <a:ea typeface="+mn-ea"/>
                <a:cs typeface="+mn-cs"/>
              </a:rPr>
              <a:t>Conclusion: by positively influencing the ECS, the EVS can be ‘overruled’. This was further demonstrated in experiment 3.</a:t>
            </a:r>
          </a:p>
          <a:p>
            <a:endParaRPr lang="en-US" sz="1200" kern="1200" baseline="0" dirty="0">
              <a:solidFill>
                <a:schemeClr val="tx1"/>
              </a:solidFill>
              <a:effectLst/>
              <a:latin typeface="Arial" charset="0"/>
              <a:ea typeface="+mn-ea"/>
              <a:cs typeface="+mn-cs"/>
            </a:endParaRPr>
          </a:p>
          <a:p>
            <a:r>
              <a:rPr lang="en-US" sz="1200" kern="1200" baseline="0" dirty="0">
                <a:solidFill>
                  <a:schemeClr val="tx1"/>
                </a:solidFill>
                <a:effectLst/>
                <a:latin typeface="Arial" charset="0"/>
                <a:ea typeface="+mn-ea"/>
                <a:cs typeface="+mn-cs"/>
              </a:rPr>
              <a:t>3.</a:t>
            </a:r>
          </a:p>
          <a:p>
            <a:r>
              <a:rPr lang="en-US" sz="1200" kern="1200" baseline="0" dirty="0">
                <a:solidFill>
                  <a:schemeClr val="tx1"/>
                </a:solidFill>
                <a:effectLst/>
                <a:latin typeface="Arial" charset="0"/>
                <a:ea typeface="+mn-ea"/>
                <a:cs typeface="+mn-cs"/>
              </a:rPr>
              <a:t>Keratinocytes and sensory neurons (which make up the neural pathways in our body) strongly interact with each other, where, for instance, </a:t>
            </a:r>
            <a:r>
              <a:rPr lang="en-US" sz="1200" kern="1200" baseline="0" dirty="0" err="1">
                <a:solidFill>
                  <a:schemeClr val="tx1"/>
                </a:solidFill>
                <a:effectLst/>
                <a:latin typeface="Arial" charset="0"/>
                <a:ea typeface="+mn-ea"/>
                <a:cs typeface="+mn-cs"/>
              </a:rPr>
              <a:t>neuromediators</a:t>
            </a:r>
            <a:r>
              <a:rPr lang="en-US" sz="1200" kern="1200" baseline="0" dirty="0">
                <a:solidFill>
                  <a:schemeClr val="tx1"/>
                </a:solidFill>
                <a:effectLst/>
                <a:latin typeface="Arial" charset="0"/>
                <a:ea typeface="+mn-ea"/>
                <a:cs typeface="+mn-cs"/>
              </a:rPr>
              <a:t> produced by keratinocytes can interact with sensory neurons. This interaction leads to a signal to our brain and the sensation of itch, pain etc. To prove that </a:t>
            </a:r>
            <a:r>
              <a:rPr lang="en-US" sz="1200" kern="1200" baseline="0" dirty="0" err="1">
                <a:solidFill>
                  <a:schemeClr val="tx1"/>
                </a:solidFill>
                <a:effectLst/>
                <a:latin typeface="Arial" charset="0"/>
                <a:ea typeface="+mn-ea"/>
                <a:cs typeface="+mn-cs"/>
              </a:rPr>
              <a:t>AnnonaSense</a:t>
            </a:r>
            <a:r>
              <a:rPr lang="en-US" sz="1200" kern="1200" baseline="0" dirty="0">
                <a:solidFill>
                  <a:schemeClr val="tx1"/>
                </a:solidFill>
                <a:effectLst/>
                <a:latin typeface="Arial" charset="0"/>
                <a:ea typeface="+mn-ea"/>
                <a:cs typeface="+mn-cs"/>
              </a:rPr>
              <a:t> CLR improves skin well-being it is therefore important to take this important interaction into consideration.</a:t>
            </a:r>
          </a:p>
          <a:p>
            <a:r>
              <a:rPr lang="en-US" sz="1200" kern="1200" baseline="0" dirty="0">
                <a:solidFill>
                  <a:schemeClr val="tx1"/>
                </a:solidFill>
                <a:effectLst/>
                <a:latin typeface="Arial" charset="0"/>
                <a:ea typeface="+mn-ea"/>
                <a:cs typeface="+mn-cs"/>
              </a:rPr>
              <a:t>Not only keratinocytes, but also sensory neurons show TRPV1-receptors. This again illustrates TRPV1’s importance in skin discomfort and irritation.</a:t>
            </a:r>
          </a:p>
          <a:p>
            <a:r>
              <a:rPr lang="en-US" sz="1200" kern="1200" baseline="0" dirty="0">
                <a:solidFill>
                  <a:schemeClr val="tx1"/>
                </a:solidFill>
                <a:effectLst/>
                <a:latin typeface="Arial" charset="0"/>
                <a:ea typeface="+mn-ea"/>
                <a:cs typeface="+mn-cs"/>
              </a:rPr>
              <a:t>A co-cultivation of keratinocytes with sensory neurons was incubated with </a:t>
            </a:r>
            <a:r>
              <a:rPr lang="en-US" sz="1200" kern="1200" baseline="0" dirty="0" err="1">
                <a:solidFill>
                  <a:schemeClr val="tx1"/>
                </a:solidFill>
                <a:effectLst/>
                <a:latin typeface="Arial" charset="0"/>
                <a:ea typeface="+mn-ea"/>
                <a:cs typeface="+mn-cs"/>
              </a:rPr>
              <a:t>AnnonaSense</a:t>
            </a:r>
            <a:r>
              <a:rPr lang="en-US" sz="1200" kern="1200" baseline="0" dirty="0">
                <a:solidFill>
                  <a:schemeClr val="tx1"/>
                </a:solidFill>
                <a:effectLst/>
                <a:latin typeface="Arial" charset="0"/>
                <a:ea typeface="+mn-ea"/>
                <a:cs typeface="+mn-cs"/>
              </a:rPr>
              <a:t> CLR. After this capsaicin was applied and the production of CGRP, IL-1</a:t>
            </a:r>
            <a:r>
              <a:rPr lang="el-GR" sz="1200" kern="1200" baseline="0" dirty="0">
                <a:solidFill>
                  <a:schemeClr val="tx1"/>
                </a:solidFill>
                <a:effectLst/>
                <a:latin typeface="Arial" charset="0"/>
                <a:ea typeface="+mn-ea"/>
                <a:cs typeface="+mn-cs"/>
              </a:rPr>
              <a:t>β</a:t>
            </a:r>
            <a:r>
              <a:rPr lang="de-DE" sz="1200" kern="1200" baseline="0" dirty="0">
                <a:solidFill>
                  <a:schemeClr val="tx1"/>
                </a:solidFill>
                <a:effectLst/>
                <a:latin typeface="Arial" charset="0"/>
                <a:ea typeface="+mn-ea"/>
                <a:cs typeface="+mn-cs"/>
              </a:rPr>
              <a:t> </a:t>
            </a:r>
            <a:r>
              <a:rPr lang="en-US" sz="1200" kern="1200" baseline="0" noProof="0" dirty="0">
                <a:solidFill>
                  <a:schemeClr val="tx1"/>
                </a:solidFill>
                <a:effectLst/>
                <a:latin typeface="Arial" charset="0"/>
                <a:ea typeface="+mn-ea"/>
                <a:cs typeface="+mn-cs"/>
              </a:rPr>
              <a:t>and IL-8 by this co-culture was determined. The production of these three inflammatory mediators could be reduced with up to 80% by </a:t>
            </a:r>
            <a:r>
              <a:rPr lang="en-US" sz="1200" kern="1200" baseline="0" noProof="0" dirty="0" err="1">
                <a:solidFill>
                  <a:schemeClr val="tx1"/>
                </a:solidFill>
                <a:effectLst/>
                <a:latin typeface="Arial" charset="0"/>
                <a:ea typeface="+mn-ea"/>
                <a:cs typeface="+mn-cs"/>
              </a:rPr>
              <a:t>AnnonaSense</a:t>
            </a:r>
            <a:r>
              <a:rPr lang="en-US" sz="1200" kern="1200" baseline="0" noProof="0" dirty="0">
                <a:solidFill>
                  <a:schemeClr val="tx1"/>
                </a:solidFill>
                <a:effectLst/>
                <a:latin typeface="Arial" charset="0"/>
                <a:ea typeface="+mn-ea"/>
                <a:cs typeface="+mn-cs"/>
              </a:rPr>
              <a:t> CLR.</a:t>
            </a:r>
          </a:p>
          <a:p>
            <a:endParaRPr lang="en-US" sz="1200" kern="1200" baseline="0" noProof="0" dirty="0">
              <a:solidFill>
                <a:schemeClr val="tx1"/>
              </a:solidFill>
              <a:effectLst/>
              <a:latin typeface="Arial" charset="0"/>
              <a:ea typeface="+mn-ea"/>
              <a:cs typeface="+mn-cs"/>
            </a:endParaRPr>
          </a:p>
          <a:p>
            <a:r>
              <a:rPr lang="en-US" sz="1200" kern="1200" baseline="0" noProof="0" dirty="0">
                <a:solidFill>
                  <a:schemeClr val="tx1"/>
                </a:solidFill>
                <a:effectLst/>
                <a:latin typeface="Arial" charset="0"/>
                <a:ea typeface="+mn-ea"/>
                <a:cs typeface="+mn-cs"/>
              </a:rPr>
              <a:t>Conclusion: </a:t>
            </a:r>
            <a:r>
              <a:rPr lang="en-US" sz="1200" kern="1200" baseline="0" noProof="0" dirty="0" err="1">
                <a:solidFill>
                  <a:schemeClr val="tx1"/>
                </a:solidFill>
                <a:effectLst/>
                <a:latin typeface="Arial" charset="0"/>
                <a:ea typeface="+mn-ea"/>
                <a:cs typeface="+mn-cs"/>
              </a:rPr>
              <a:t>AnnonaSense</a:t>
            </a:r>
            <a:r>
              <a:rPr lang="en-US" sz="1200" kern="1200" baseline="0" noProof="0" dirty="0">
                <a:solidFill>
                  <a:schemeClr val="tx1"/>
                </a:solidFill>
                <a:effectLst/>
                <a:latin typeface="Arial" charset="0"/>
                <a:ea typeface="+mn-ea"/>
                <a:cs typeface="+mn-cs"/>
              </a:rPr>
              <a:t> CLR is able to strongly act on the essential interaction between keratinocytes and sensory neurons in the onset and maintenance of skin discomfort, irritation and inflammation.</a:t>
            </a:r>
          </a:p>
          <a:p>
            <a:endParaRPr lang="en-US" sz="1200" kern="1200" baseline="0" noProof="0" dirty="0">
              <a:solidFill>
                <a:schemeClr val="tx1"/>
              </a:solidFill>
              <a:effectLst/>
              <a:latin typeface="Arial" charset="0"/>
              <a:ea typeface="+mn-ea"/>
              <a:cs typeface="+mn-cs"/>
            </a:endParaRPr>
          </a:p>
          <a:p>
            <a:r>
              <a:rPr lang="en-US" sz="1200" kern="1200" baseline="0" noProof="0" dirty="0">
                <a:solidFill>
                  <a:schemeClr val="tx1"/>
                </a:solidFill>
                <a:effectLst/>
                <a:latin typeface="Arial" charset="0"/>
                <a:ea typeface="+mn-ea"/>
                <a:cs typeface="+mn-cs"/>
              </a:rPr>
              <a:t>4.</a:t>
            </a:r>
          </a:p>
          <a:p>
            <a:r>
              <a:rPr lang="en-US" sz="1200" kern="1200" baseline="0" noProof="0" dirty="0">
                <a:solidFill>
                  <a:schemeClr val="tx1"/>
                </a:solidFill>
                <a:effectLst/>
                <a:latin typeface="Arial" charset="0"/>
                <a:ea typeface="+mn-ea"/>
                <a:cs typeface="+mn-cs"/>
              </a:rPr>
              <a:t>Histamine is widely recognized as </a:t>
            </a:r>
            <a:r>
              <a:rPr lang="en-US" sz="1200" kern="1200" baseline="0" noProof="0" dirty="0" err="1">
                <a:solidFill>
                  <a:schemeClr val="tx1"/>
                </a:solidFill>
                <a:effectLst/>
                <a:latin typeface="Arial" charset="0"/>
                <a:ea typeface="+mn-ea"/>
                <a:cs typeface="+mn-cs"/>
              </a:rPr>
              <a:t>pruritogenic</a:t>
            </a:r>
            <a:r>
              <a:rPr lang="en-US" sz="1200" kern="1200" baseline="0" noProof="0" dirty="0">
                <a:solidFill>
                  <a:schemeClr val="tx1"/>
                </a:solidFill>
                <a:effectLst/>
                <a:latin typeface="Arial" charset="0"/>
                <a:ea typeface="+mn-ea"/>
                <a:cs typeface="+mn-cs"/>
              </a:rPr>
              <a:t>. It originates from mast cells, unspecific immune cells residing in the skin. Histamine then interacts with sensory neurons, which leads to the sensation of itch. </a:t>
            </a:r>
          </a:p>
          <a:p>
            <a:r>
              <a:rPr lang="en-US" sz="1200" kern="1200" baseline="0" noProof="0" dirty="0">
                <a:solidFill>
                  <a:schemeClr val="tx1"/>
                </a:solidFill>
                <a:effectLst/>
                <a:latin typeface="Arial" charset="0"/>
                <a:ea typeface="+mn-ea"/>
                <a:cs typeface="+mn-cs"/>
              </a:rPr>
              <a:t>Histamine has other detrimental effects as well. In our studies it was clearly shown that histamine can induce the production of other </a:t>
            </a:r>
            <a:r>
              <a:rPr lang="en-US" sz="1200" kern="1200" baseline="0" noProof="0" dirty="0" err="1">
                <a:solidFill>
                  <a:schemeClr val="tx1"/>
                </a:solidFill>
                <a:effectLst/>
                <a:latin typeface="Arial" charset="0"/>
                <a:ea typeface="+mn-ea"/>
                <a:cs typeface="+mn-cs"/>
              </a:rPr>
              <a:t>neuromediators</a:t>
            </a:r>
            <a:r>
              <a:rPr lang="en-US" sz="1200" kern="1200" baseline="0" noProof="0" dirty="0">
                <a:solidFill>
                  <a:schemeClr val="tx1"/>
                </a:solidFill>
                <a:effectLst/>
                <a:latin typeface="Arial" charset="0"/>
                <a:ea typeface="+mn-ea"/>
                <a:cs typeface="+mn-cs"/>
              </a:rPr>
              <a:t>, like CGRP. </a:t>
            </a:r>
          </a:p>
          <a:p>
            <a:r>
              <a:rPr lang="en-US" sz="1200" kern="1200" baseline="0" noProof="0" dirty="0">
                <a:solidFill>
                  <a:schemeClr val="tx1"/>
                </a:solidFill>
                <a:effectLst/>
                <a:latin typeface="Arial" charset="0"/>
                <a:ea typeface="+mn-ea"/>
                <a:cs typeface="+mn-cs"/>
              </a:rPr>
              <a:t>The cultivation of keratinocytes in the presence of </a:t>
            </a:r>
            <a:r>
              <a:rPr lang="en-US" sz="1200" kern="1200" baseline="0" noProof="0" dirty="0" err="1">
                <a:solidFill>
                  <a:schemeClr val="tx1"/>
                </a:solidFill>
                <a:effectLst/>
                <a:latin typeface="Arial" charset="0"/>
                <a:ea typeface="+mn-ea"/>
                <a:cs typeface="+mn-cs"/>
              </a:rPr>
              <a:t>AnnonaSense</a:t>
            </a:r>
            <a:r>
              <a:rPr lang="en-US" sz="1200" kern="1200" baseline="0" noProof="0" dirty="0">
                <a:solidFill>
                  <a:schemeClr val="tx1"/>
                </a:solidFill>
                <a:effectLst/>
                <a:latin typeface="Arial" charset="0"/>
                <a:ea typeface="+mn-ea"/>
                <a:cs typeface="+mn-cs"/>
              </a:rPr>
              <a:t> CLR, after which Histamine was applied, lead to a reduction of up to 58% of histamine-induced CGRP production.</a:t>
            </a:r>
          </a:p>
          <a:p>
            <a:endParaRPr lang="en-US" sz="1200" kern="1200" baseline="0" noProof="0" dirty="0">
              <a:solidFill>
                <a:schemeClr val="tx1"/>
              </a:solidFill>
              <a:effectLst/>
              <a:latin typeface="Arial" charset="0"/>
              <a:ea typeface="+mn-ea"/>
              <a:cs typeface="+mn-cs"/>
            </a:endParaRPr>
          </a:p>
          <a:p>
            <a:r>
              <a:rPr lang="en-US" sz="1200" kern="1200" baseline="0" noProof="0" dirty="0">
                <a:solidFill>
                  <a:schemeClr val="tx1"/>
                </a:solidFill>
                <a:effectLst/>
                <a:latin typeface="Arial" charset="0"/>
                <a:ea typeface="+mn-ea"/>
                <a:cs typeface="+mn-cs"/>
              </a:rPr>
              <a:t>Conclusion: </a:t>
            </a:r>
            <a:r>
              <a:rPr lang="en-US" sz="1200" kern="1200" baseline="0" noProof="0" dirty="0" err="1">
                <a:solidFill>
                  <a:schemeClr val="tx1"/>
                </a:solidFill>
                <a:effectLst/>
                <a:latin typeface="Arial" charset="0"/>
                <a:ea typeface="+mn-ea"/>
                <a:cs typeface="+mn-cs"/>
              </a:rPr>
              <a:t>AnnonaSense</a:t>
            </a:r>
            <a:r>
              <a:rPr lang="en-US" sz="1200" kern="1200" baseline="0" noProof="0" dirty="0">
                <a:solidFill>
                  <a:schemeClr val="tx1"/>
                </a:solidFill>
                <a:effectLst/>
                <a:latin typeface="Arial" charset="0"/>
                <a:ea typeface="+mn-ea"/>
                <a:cs typeface="+mn-cs"/>
              </a:rPr>
              <a:t> CLR is able to strongly act on histamine-induced production of </a:t>
            </a:r>
            <a:r>
              <a:rPr lang="en-US" sz="1200" kern="1200" baseline="0" noProof="0" dirty="0" err="1">
                <a:solidFill>
                  <a:schemeClr val="tx1"/>
                </a:solidFill>
                <a:effectLst/>
                <a:latin typeface="Arial" charset="0"/>
                <a:ea typeface="+mn-ea"/>
                <a:cs typeface="+mn-cs"/>
              </a:rPr>
              <a:t>neuromediators</a:t>
            </a:r>
            <a:r>
              <a:rPr lang="en-US" sz="1200" kern="1200" baseline="0" noProof="0" dirty="0">
                <a:solidFill>
                  <a:schemeClr val="tx1"/>
                </a:solidFill>
                <a:effectLst/>
                <a:latin typeface="Arial" charset="0"/>
                <a:ea typeface="+mn-ea"/>
                <a:cs typeface="+mn-cs"/>
              </a:rPr>
              <a:t>. This additionally illustrates the potency of </a:t>
            </a:r>
            <a:r>
              <a:rPr lang="en-US" sz="1200" kern="1200" baseline="0" noProof="0" dirty="0" err="1">
                <a:solidFill>
                  <a:schemeClr val="tx1"/>
                </a:solidFill>
                <a:effectLst/>
                <a:latin typeface="Arial" charset="0"/>
                <a:ea typeface="+mn-ea"/>
                <a:cs typeface="+mn-cs"/>
              </a:rPr>
              <a:t>AnnonaSense</a:t>
            </a:r>
            <a:r>
              <a:rPr lang="en-US" sz="1200" kern="1200" baseline="0" noProof="0" dirty="0">
                <a:solidFill>
                  <a:schemeClr val="tx1"/>
                </a:solidFill>
                <a:effectLst/>
                <a:latin typeface="Arial" charset="0"/>
                <a:ea typeface="+mn-ea"/>
                <a:cs typeface="+mn-cs"/>
              </a:rPr>
              <a:t> CLR in (re)gaining and maintaining a healthy homeostasis in skin and its ability to safeguard skin well-being</a:t>
            </a:r>
          </a:p>
          <a:p>
            <a:endParaRPr lang="en-US" sz="1200" kern="1200" baseline="0" noProof="0" dirty="0">
              <a:solidFill>
                <a:schemeClr val="tx1"/>
              </a:solidFill>
              <a:effectLst/>
              <a:latin typeface="Arial" charset="0"/>
              <a:ea typeface="+mn-ea"/>
              <a:cs typeface="+mn-cs"/>
            </a:endParaRPr>
          </a:p>
          <a:p>
            <a:r>
              <a:rPr lang="en-US" sz="1200" kern="1200" baseline="0" noProof="0" dirty="0">
                <a:solidFill>
                  <a:schemeClr val="tx1"/>
                </a:solidFill>
                <a:effectLst/>
                <a:latin typeface="Arial" charset="0"/>
                <a:ea typeface="+mn-ea"/>
                <a:cs typeface="+mn-cs"/>
              </a:rPr>
              <a:t>5.</a:t>
            </a:r>
          </a:p>
          <a:p>
            <a:r>
              <a:rPr lang="en-US" sz="1200" kern="1200" baseline="0" noProof="0" dirty="0">
                <a:solidFill>
                  <a:schemeClr val="tx1"/>
                </a:solidFill>
                <a:effectLst/>
                <a:latin typeface="Arial" charset="0"/>
                <a:ea typeface="+mn-ea"/>
                <a:cs typeface="+mn-cs"/>
              </a:rPr>
              <a:t>A last experiment was performed mimicking unhealthy skin. Unhealthy skin is easily inflamed where cytokines and </a:t>
            </a:r>
            <a:r>
              <a:rPr lang="en-US" sz="1200" kern="1200" baseline="0" noProof="0" dirty="0" err="1">
                <a:solidFill>
                  <a:schemeClr val="tx1"/>
                </a:solidFill>
                <a:effectLst/>
                <a:latin typeface="Arial" charset="0"/>
                <a:ea typeface="+mn-ea"/>
                <a:cs typeface="+mn-cs"/>
              </a:rPr>
              <a:t>neuromediators</a:t>
            </a:r>
            <a:r>
              <a:rPr lang="en-US" sz="1200" kern="1200" baseline="0" noProof="0" dirty="0">
                <a:solidFill>
                  <a:schemeClr val="tx1"/>
                </a:solidFill>
                <a:effectLst/>
                <a:latin typeface="Arial" charset="0"/>
                <a:ea typeface="+mn-ea"/>
                <a:cs typeface="+mn-cs"/>
              </a:rPr>
              <a:t> co-operate in the inflammatory processes. In this experiment another important pro-inflammatory mediator, TNF</a:t>
            </a:r>
            <a:r>
              <a:rPr lang="el-GR" sz="1200" kern="1200" baseline="0" noProof="0" dirty="0">
                <a:solidFill>
                  <a:schemeClr val="tx1"/>
                </a:solidFill>
                <a:effectLst/>
                <a:latin typeface="Arial" charset="0"/>
                <a:ea typeface="+mn-ea"/>
                <a:cs typeface="+mn-cs"/>
              </a:rPr>
              <a:t>α</a:t>
            </a:r>
            <a:r>
              <a:rPr lang="de-DE" sz="1200" kern="1200" baseline="0" noProof="0" dirty="0">
                <a:solidFill>
                  <a:schemeClr val="tx1"/>
                </a:solidFill>
                <a:effectLst/>
                <a:latin typeface="Arial" charset="0"/>
                <a:ea typeface="+mn-ea"/>
                <a:cs typeface="+mn-cs"/>
              </a:rPr>
              <a:t>, was </a:t>
            </a:r>
            <a:r>
              <a:rPr lang="de-DE" sz="1200" kern="1200" baseline="0" noProof="0" dirty="0" err="1">
                <a:solidFill>
                  <a:schemeClr val="tx1"/>
                </a:solidFill>
                <a:effectLst/>
                <a:latin typeface="Arial" charset="0"/>
                <a:ea typeface="+mn-ea"/>
                <a:cs typeface="+mn-cs"/>
              </a:rPr>
              <a:t>combined</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with</a:t>
            </a:r>
            <a:r>
              <a:rPr lang="de-DE" sz="1200" kern="1200" baseline="0" noProof="0" dirty="0">
                <a:solidFill>
                  <a:schemeClr val="tx1"/>
                </a:solidFill>
                <a:effectLst/>
                <a:latin typeface="Arial" charset="0"/>
                <a:ea typeface="+mn-ea"/>
                <a:cs typeface="+mn-cs"/>
              </a:rPr>
              <a:t> a </a:t>
            </a:r>
            <a:r>
              <a:rPr lang="de-DE" sz="1200" kern="1200" baseline="0" noProof="0" dirty="0" err="1">
                <a:solidFill>
                  <a:schemeClr val="tx1"/>
                </a:solidFill>
                <a:effectLst/>
                <a:latin typeface="Arial" charset="0"/>
                <a:ea typeface="+mn-ea"/>
                <a:cs typeface="+mn-cs"/>
              </a:rPr>
              <a:t>synthetic</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analogue</a:t>
            </a:r>
            <a:r>
              <a:rPr lang="de-DE" sz="1200" kern="1200" baseline="0" noProof="0" dirty="0">
                <a:solidFill>
                  <a:schemeClr val="tx1"/>
                </a:solidFill>
                <a:effectLst/>
                <a:latin typeface="Arial" charset="0"/>
                <a:ea typeface="+mn-ea"/>
                <a:cs typeface="+mn-cs"/>
              </a:rPr>
              <a:t> of </a:t>
            </a:r>
            <a:r>
              <a:rPr lang="de-DE" sz="1200" kern="1200" baseline="0" noProof="0" dirty="0" err="1">
                <a:solidFill>
                  <a:schemeClr val="tx1"/>
                </a:solidFill>
                <a:effectLst/>
                <a:latin typeface="Arial" charset="0"/>
                <a:ea typeface="+mn-ea"/>
                <a:cs typeface="+mn-cs"/>
              </a:rPr>
              <a:t>Substance</a:t>
            </a:r>
            <a:r>
              <a:rPr lang="de-DE" sz="1200" kern="1200" baseline="0" noProof="0" dirty="0">
                <a:solidFill>
                  <a:schemeClr val="tx1"/>
                </a:solidFill>
                <a:effectLst/>
                <a:latin typeface="Arial" charset="0"/>
                <a:ea typeface="+mn-ea"/>
                <a:cs typeface="+mn-cs"/>
              </a:rPr>
              <a:t> P. The </a:t>
            </a:r>
            <a:r>
              <a:rPr lang="de-DE" sz="1200" kern="1200" baseline="0" noProof="0" dirty="0" err="1">
                <a:solidFill>
                  <a:schemeClr val="tx1"/>
                </a:solidFill>
                <a:effectLst/>
                <a:latin typeface="Arial" charset="0"/>
                <a:ea typeface="+mn-ea"/>
                <a:cs typeface="+mn-cs"/>
              </a:rPr>
              <a:t>treatment</a:t>
            </a:r>
            <a:r>
              <a:rPr lang="de-DE" sz="1200" kern="1200" baseline="0" noProof="0" dirty="0">
                <a:solidFill>
                  <a:schemeClr val="tx1"/>
                </a:solidFill>
                <a:effectLst/>
                <a:latin typeface="Arial" charset="0"/>
                <a:ea typeface="+mn-ea"/>
                <a:cs typeface="+mn-cs"/>
              </a:rPr>
              <a:t> of </a:t>
            </a:r>
            <a:r>
              <a:rPr lang="de-DE" sz="1200" kern="1200" baseline="0" noProof="0" dirty="0" err="1">
                <a:solidFill>
                  <a:schemeClr val="tx1"/>
                </a:solidFill>
                <a:effectLst/>
                <a:latin typeface="Arial" charset="0"/>
                <a:ea typeface="+mn-ea"/>
                <a:cs typeface="+mn-cs"/>
              </a:rPr>
              <a:t>keratinocytes</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with</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these</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combined</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substances</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lead</a:t>
            </a:r>
            <a:r>
              <a:rPr lang="de-DE" sz="1200" kern="1200" baseline="0" noProof="0" dirty="0">
                <a:solidFill>
                  <a:schemeClr val="tx1"/>
                </a:solidFill>
                <a:effectLst/>
                <a:latin typeface="Arial" charset="0"/>
                <a:ea typeface="+mn-ea"/>
                <a:cs typeface="+mn-cs"/>
              </a:rPr>
              <a:t> a strong </a:t>
            </a:r>
            <a:r>
              <a:rPr lang="de-DE" sz="1200" kern="1200" baseline="0" noProof="0" dirty="0" err="1">
                <a:solidFill>
                  <a:schemeClr val="tx1"/>
                </a:solidFill>
                <a:effectLst/>
                <a:latin typeface="Arial" charset="0"/>
                <a:ea typeface="+mn-ea"/>
                <a:cs typeface="+mn-cs"/>
              </a:rPr>
              <a:t>increase</a:t>
            </a:r>
            <a:r>
              <a:rPr lang="de-DE" sz="1200" kern="1200" baseline="0" noProof="0" dirty="0">
                <a:solidFill>
                  <a:schemeClr val="tx1"/>
                </a:solidFill>
                <a:effectLst/>
                <a:latin typeface="Arial" charset="0"/>
                <a:ea typeface="+mn-ea"/>
                <a:cs typeface="+mn-cs"/>
              </a:rPr>
              <a:t> of </a:t>
            </a:r>
            <a:r>
              <a:rPr lang="de-DE" sz="1200" kern="1200" baseline="0" noProof="0" dirty="0" err="1">
                <a:solidFill>
                  <a:schemeClr val="tx1"/>
                </a:solidFill>
                <a:effectLst/>
                <a:latin typeface="Arial" charset="0"/>
                <a:ea typeface="+mn-ea"/>
                <a:cs typeface="+mn-cs"/>
              </a:rPr>
              <a:t>production</a:t>
            </a:r>
            <a:r>
              <a:rPr lang="de-DE" sz="1200" kern="1200" baseline="0" noProof="0" dirty="0">
                <a:solidFill>
                  <a:schemeClr val="tx1"/>
                </a:solidFill>
                <a:effectLst/>
                <a:latin typeface="Arial" charset="0"/>
                <a:ea typeface="+mn-ea"/>
                <a:cs typeface="+mn-cs"/>
              </a:rPr>
              <a:t> of IL-6. The </a:t>
            </a:r>
            <a:r>
              <a:rPr lang="de-DE" sz="1200" kern="1200" baseline="0" noProof="0" dirty="0" err="1">
                <a:solidFill>
                  <a:schemeClr val="tx1"/>
                </a:solidFill>
                <a:effectLst/>
                <a:latin typeface="Arial" charset="0"/>
                <a:ea typeface="+mn-ea"/>
                <a:cs typeface="+mn-cs"/>
              </a:rPr>
              <a:t>addition</a:t>
            </a:r>
            <a:r>
              <a:rPr lang="de-DE" sz="1200" kern="1200" baseline="0" noProof="0" dirty="0">
                <a:solidFill>
                  <a:schemeClr val="tx1"/>
                </a:solidFill>
                <a:effectLst/>
                <a:latin typeface="Arial" charset="0"/>
                <a:ea typeface="+mn-ea"/>
                <a:cs typeface="+mn-cs"/>
              </a:rPr>
              <a:t> of </a:t>
            </a:r>
            <a:r>
              <a:rPr lang="de-DE" sz="1200" kern="1200" baseline="0" noProof="0" dirty="0" err="1">
                <a:solidFill>
                  <a:schemeClr val="tx1"/>
                </a:solidFill>
                <a:effectLst/>
                <a:latin typeface="Arial" charset="0"/>
                <a:ea typeface="+mn-ea"/>
                <a:cs typeface="+mn-cs"/>
              </a:rPr>
              <a:t>AnnonaSense</a:t>
            </a:r>
            <a:r>
              <a:rPr lang="de-DE" sz="1200" kern="1200" baseline="0" noProof="0" dirty="0">
                <a:solidFill>
                  <a:schemeClr val="tx1"/>
                </a:solidFill>
                <a:effectLst/>
                <a:latin typeface="Arial" charset="0"/>
                <a:ea typeface="+mn-ea"/>
                <a:cs typeface="+mn-cs"/>
              </a:rPr>
              <a:t> CLR </a:t>
            </a:r>
            <a:r>
              <a:rPr lang="de-DE" sz="1200" kern="1200" baseline="0" noProof="0" dirty="0" err="1">
                <a:solidFill>
                  <a:schemeClr val="tx1"/>
                </a:solidFill>
                <a:effectLst/>
                <a:latin typeface="Arial" charset="0"/>
                <a:ea typeface="+mn-ea"/>
                <a:cs typeface="+mn-cs"/>
              </a:rPr>
              <a:t>lead</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to</a:t>
            </a:r>
            <a:r>
              <a:rPr lang="de-DE" sz="1200" kern="1200" baseline="0" noProof="0" dirty="0">
                <a:solidFill>
                  <a:schemeClr val="tx1"/>
                </a:solidFill>
                <a:effectLst/>
                <a:latin typeface="Arial" charset="0"/>
                <a:ea typeface="+mn-ea"/>
                <a:cs typeface="+mn-cs"/>
              </a:rPr>
              <a:t> a </a:t>
            </a:r>
            <a:r>
              <a:rPr lang="de-DE" sz="1200" kern="1200" baseline="0" noProof="0" dirty="0" err="1">
                <a:solidFill>
                  <a:schemeClr val="tx1"/>
                </a:solidFill>
                <a:effectLst/>
                <a:latin typeface="Arial" charset="0"/>
                <a:ea typeface="+mn-ea"/>
                <a:cs typeface="+mn-cs"/>
              </a:rPr>
              <a:t>reduction</a:t>
            </a:r>
            <a:r>
              <a:rPr lang="de-DE" sz="1200" kern="1200" baseline="0" noProof="0" dirty="0">
                <a:solidFill>
                  <a:schemeClr val="tx1"/>
                </a:solidFill>
                <a:effectLst/>
                <a:latin typeface="Arial" charset="0"/>
                <a:ea typeface="+mn-ea"/>
                <a:cs typeface="+mn-cs"/>
              </a:rPr>
              <a:t> of IL-6 </a:t>
            </a:r>
            <a:r>
              <a:rPr lang="de-DE" sz="1200" kern="1200" baseline="0" noProof="0" dirty="0" err="1">
                <a:solidFill>
                  <a:schemeClr val="tx1"/>
                </a:solidFill>
                <a:effectLst/>
                <a:latin typeface="Arial" charset="0"/>
                <a:ea typeface="+mn-ea"/>
                <a:cs typeface="+mn-cs"/>
              </a:rPr>
              <a:t>production</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by</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up</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to</a:t>
            </a:r>
            <a:r>
              <a:rPr lang="de-DE" sz="1200" kern="1200" baseline="0" noProof="0" dirty="0">
                <a:solidFill>
                  <a:schemeClr val="tx1"/>
                </a:solidFill>
                <a:effectLst/>
                <a:latin typeface="Arial" charset="0"/>
                <a:ea typeface="+mn-ea"/>
                <a:cs typeface="+mn-cs"/>
              </a:rPr>
              <a:t> 48%.</a:t>
            </a:r>
          </a:p>
          <a:p>
            <a:endParaRPr lang="de-DE" sz="1200" kern="1200" baseline="0" noProof="0" dirty="0">
              <a:solidFill>
                <a:schemeClr val="tx1"/>
              </a:solidFill>
              <a:effectLst/>
              <a:latin typeface="Arial" charset="0"/>
              <a:ea typeface="+mn-ea"/>
              <a:cs typeface="+mn-cs"/>
            </a:endParaRPr>
          </a:p>
          <a:p>
            <a:r>
              <a:rPr lang="de-DE" sz="1200" kern="1200" baseline="0" noProof="0" dirty="0" err="1">
                <a:solidFill>
                  <a:schemeClr val="tx1"/>
                </a:solidFill>
                <a:effectLst/>
                <a:latin typeface="Arial" charset="0"/>
                <a:ea typeface="+mn-ea"/>
                <a:cs typeface="+mn-cs"/>
              </a:rPr>
              <a:t>Substance</a:t>
            </a:r>
            <a:r>
              <a:rPr lang="de-DE" sz="1200" kern="1200" baseline="0" noProof="0" dirty="0">
                <a:solidFill>
                  <a:schemeClr val="tx1"/>
                </a:solidFill>
                <a:effectLst/>
                <a:latin typeface="Arial" charset="0"/>
                <a:ea typeface="+mn-ea"/>
                <a:cs typeface="+mn-cs"/>
              </a:rPr>
              <a:t> P </a:t>
            </a:r>
            <a:r>
              <a:rPr lang="de-DE" sz="1200" kern="1200" baseline="0" noProof="0" dirty="0" err="1">
                <a:solidFill>
                  <a:schemeClr val="tx1"/>
                </a:solidFill>
                <a:effectLst/>
                <a:latin typeface="Arial" charset="0"/>
                <a:ea typeface="+mn-ea"/>
                <a:cs typeface="+mn-cs"/>
              </a:rPr>
              <a:t>is</a:t>
            </a:r>
            <a:r>
              <a:rPr lang="de-DE" sz="1200" kern="1200" baseline="0" noProof="0" dirty="0">
                <a:solidFill>
                  <a:schemeClr val="tx1"/>
                </a:solidFill>
                <a:effectLst/>
                <a:latin typeface="Arial" charset="0"/>
                <a:ea typeface="+mn-ea"/>
                <a:cs typeface="+mn-cs"/>
              </a:rPr>
              <a:t> an </a:t>
            </a:r>
            <a:r>
              <a:rPr lang="de-DE" sz="1200" kern="1200" baseline="0" noProof="0" dirty="0" err="1">
                <a:solidFill>
                  <a:schemeClr val="tx1"/>
                </a:solidFill>
                <a:effectLst/>
                <a:latin typeface="Arial" charset="0"/>
                <a:ea typeface="+mn-ea"/>
                <a:cs typeface="+mn-cs"/>
              </a:rPr>
              <a:t>important</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mediator</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implied</a:t>
            </a:r>
            <a:r>
              <a:rPr lang="de-DE" sz="1200" kern="1200" baseline="0" noProof="0" dirty="0">
                <a:solidFill>
                  <a:schemeClr val="tx1"/>
                </a:solidFill>
                <a:effectLst/>
                <a:latin typeface="Arial" charset="0"/>
                <a:ea typeface="+mn-ea"/>
                <a:cs typeface="+mn-cs"/>
              </a:rPr>
              <a:t> in </a:t>
            </a:r>
            <a:r>
              <a:rPr lang="de-DE" sz="1200" kern="1200" baseline="0" noProof="0" dirty="0" err="1">
                <a:solidFill>
                  <a:schemeClr val="tx1"/>
                </a:solidFill>
                <a:effectLst/>
                <a:latin typeface="Arial" charset="0"/>
                <a:ea typeface="+mn-ea"/>
                <a:cs typeface="+mn-cs"/>
              </a:rPr>
              <a:t>itch</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and</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pain</a:t>
            </a:r>
            <a:r>
              <a:rPr lang="de-DE" sz="1200" kern="1200" baseline="0" noProof="0" dirty="0">
                <a:solidFill>
                  <a:schemeClr val="tx1"/>
                </a:solidFill>
                <a:effectLst/>
                <a:latin typeface="Arial" charset="0"/>
                <a:ea typeface="+mn-ea"/>
                <a:cs typeface="+mn-cs"/>
              </a:rPr>
              <a:t>, but also </a:t>
            </a:r>
            <a:r>
              <a:rPr lang="de-DE" sz="1200" kern="1200" baseline="0" noProof="0" dirty="0" err="1">
                <a:solidFill>
                  <a:schemeClr val="tx1"/>
                </a:solidFill>
                <a:effectLst/>
                <a:latin typeface="Arial" charset="0"/>
                <a:ea typeface="+mn-ea"/>
                <a:cs typeface="+mn-cs"/>
              </a:rPr>
              <a:t>interacts</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with</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keratinocytes</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leading</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to</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increased</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production</a:t>
            </a:r>
            <a:r>
              <a:rPr lang="de-DE" sz="1200" kern="1200" baseline="0" noProof="0" dirty="0">
                <a:solidFill>
                  <a:schemeClr val="tx1"/>
                </a:solidFill>
                <a:effectLst/>
                <a:latin typeface="Arial" charset="0"/>
                <a:ea typeface="+mn-ea"/>
                <a:cs typeface="+mn-cs"/>
              </a:rPr>
              <a:t> of </a:t>
            </a:r>
            <a:r>
              <a:rPr lang="de-DE" sz="1200" kern="1200" baseline="0" noProof="0" dirty="0" err="1">
                <a:solidFill>
                  <a:schemeClr val="tx1"/>
                </a:solidFill>
                <a:effectLst/>
                <a:latin typeface="Arial" charset="0"/>
                <a:ea typeface="+mn-ea"/>
                <a:cs typeface="+mn-cs"/>
              </a:rPr>
              <a:t>inflammatory</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mediators</a:t>
            </a:r>
            <a:endParaRPr lang="de-DE" sz="1200" kern="1200" baseline="0" noProof="0" dirty="0">
              <a:solidFill>
                <a:schemeClr val="tx1"/>
              </a:solidFill>
              <a:effectLst/>
              <a:latin typeface="Arial" charset="0"/>
              <a:ea typeface="+mn-ea"/>
              <a:cs typeface="+mn-cs"/>
            </a:endParaRPr>
          </a:p>
          <a:p>
            <a:endParaRPr lang="de-DE" sz="1200" kern="1200" baseline="0" noProof="0" dirty="0">
              <a:solidFill>
                <a:schemeClr val="tx1"/>
              </a:solidFill>
              <a:effectLst/>
              <a:latin typeface="Arial" charset="0"/>
              <a:ea typeface="+mn-ea"/>
              <a:cs typeface="+mn-cs"/>
            </a:endParaRPr>
          </a:p>
          <a:p>
            <a:r>
              <a:rPr lang="de-DE" sz="1200" kern="1200" baseline="0" noProof="0" dirty="0" err="1">
                <a:solidFill>
                  <a:schemeClr val="tx1"/>
                </a:solidFill>
                <a:effectLst/>
                <a:latin typeface="Arial" charset="0"/>
                <a:ea typeface="+mn-ea"/>
                <a:cs typeface="+mn-cs"/>
              </a:rPr>
              <a:t>Conclusion</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from</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this</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experiment</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too</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it</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can</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be</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seen</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that</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AnnonaSense</a:t>
            </a:r>
            <a:r>
              <a:rPr lang="de-DE" sz="1200" kern="1200" baseline="0" noProof="0" dirty="0">
                <a:solidFill>
                  <a:schemeClr val="tx1"/>
                </a:solidFill>
                <a:effectLst/>
                <a:latin typeface="Arial" charset="0"/>
                <a:ea typeface="+mn-ea"/>
                <a:cs typeface="+mn-cs"/>
              </a:rPr>
              <a:t> CLR </a:t>
            </a:r>
            <a:r>
              <a:rPr lang="de-DE" sz="1200" kern="1200" baseline="0" noProof="0" dirty="0" err="1">
                <a:solidFill>
                  <a:schemeClr val="tx1"/>
                </a:solidFill>
                <a:effectLst/>
                <a:latin typeface="Arial" charset="0"/>
                <a:ea typeface="+mn-ea"/>
                <a:cs typeface="+mn-cs"/>
              </a:rPr>
              <a:t>is</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able</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to</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act</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strongly</a:t>
            </a:r>
            <a:r>
              <a:rPr lang="de-DE" sz="1200" kern="1200" baseline="0" noProof="0" dirty="0">
                <a:solidFill>
                  <a:schemeClr val="tx1"/>
                </a:solidFill>
                <a:effectLst/>
                <a:latin typeface="Arial" charset="0"/>
                <a:ea typeface="+mn-ea"/>
                <a:cs typeface="+mn-cs"/>
              </a:rPr>
              <a:t> on </a:t>
            </a:r>
            <a:r>
              <a:rPr lang="de-DE" sz="1200" kern="1200" baseline="0" noProof="0" dirty="0" err="1">
                <a:solidFill>
                  <a:schemeClr val="tx1"/>
                </a:solidFill>
                <a:effectLst/>
                <a:latin typeface="Arial" charset="0"/>
                <a:ea typeface="+mn-ea"/>
                <a:cs typeface="+mn-cs"/>
              </a:rPr>
              <a:t>the</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inflammatory</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processes</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which</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are</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important</a:t>
            </a:r>
            <a:r>
              <a:rPr lang="de-DE" sz="1200" kern="1200" baseline="0" noProof="0" dirty="0">
                <a:solidFill>
                  <a:schemeClr val="tx1"/>
                </a:solidFill>
                <a:effectLst/>
                <a:latin typeface="Arial" charset="0"/>
                <a:ea typeface="+mn-ea"/>
                <a:cs typeface="+mn-cs"/>
              </a:rPr>
              <a:t> in </a:t>
            </a:r>
            <a:r>
              <a:rPr lang="de-DE" sz="1200" kern="1200" baseline="0" noProof="0" dirty="0" err="1">
                <a:solidFill>
                  <a:schemeClr val="tx1"/>
                </a:solidFill>
                <a:effectLst/>
                <a:latin typeface="Arial" charset="0"/>
                <a:ea typeface="+mn-ea"/>
                <a:cs typeface="+mn-cs"/>
              </a:rPr>
              <a:t>deterioration</a:t>
            </a:r>
            <a:r>
              <a:rPr lang="de-DE" sz="1200" kern="1200" baseline="0" noProof="0" dirty="0">
                <a:solidFill>
                  <a:schemeClr val="tx1"/>
                </a:solidFill>
                <a:effectLst/>
                <a:latin typeface="Arial" charset="0"/>
                <a:ea typeface="+mn-ea"/>
                <a:cs typeface="+mn-cs"/>
              </a:rPr>
              <a:t> of </a:t>
            </a:r>
            <a:r>
              <a:rPr lang="de-DE" sz="1200" kern="1200" baseline="0" noProof="0" dirty="0" err="1">
                <a:solidFill>
                  <a:schemeClr val="tx1"/>
                </a:solidFill>
                <a:effectLst/>
                <a:latin typeface="Arial" charset="0"/>
                <a:ea typeface="+mn-ea"/>
                <a:cs typeface="+mn-cs"/>
              </a:rPr>
              <a:t>skin</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health</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and</a:t>
            </a:r>
            <a:r>
              <a:rPr lang="de-DE" sz="1200" kern="1200" baseline="0" noProof="0" dirty="0">
                <a:solidFill>
                  <a:schemeClr val="tx1"/>
                </a:solidFill>
                <a:effectLst/>
                <a:latin typeface="Arial" charset="0"/>
                <a:ea typeface="+mn-ea"/>
                <a:cs typeface="+mn-cs"/>
              </a:rPr>
              <a:t> well-</a:t>
            </a:r>
            <a:r>
              <a:rPr lang="de-DE" sz="1200" kern="1200" baseline="0" noProof="0" dirty="0" err="1">
                <a:solidFill>
                  <a:schemeClr val="tx1"/>
                </a:solidFill>
                <a:effectLst/>
                <a:latin typeface="Arial" charset="0"/>
                <a:ea typeface="+mn-ea"/>
                <a:cs typeface="+mn-cs"/>
              </a:rPr>
              <a:t>being</a:t>
            </a:r>
            <a:r>
              <a:rPr lang="de-DE" sz="1200" kern="1200" baseline="0" noProof="0" dirty="0">
                <a:solidFill>
                  <a:schemeClr val="tx1"/>
                </a:solidFill>
                <a:effectLst/>
                <a:latin typeface="Arial" charset="0"/>
                <a:ea typeface="+mn-ea"/>
                <a:cs typeface="+mn-cs"/>
              </a:rPr>
              <a:t>. </a:t>
            </a:r>
          </a:p>
          <a:p>
            <a:endParaRPr lang="de-DE" sz="1200" kern="1200" baseline="0" noProof="0" dirty="0">
              <a:solidFill>
                <a:schemeClr val="tx1"/>
              </a:solidFill>
              <a:effectLst/>
              <a:latin typeface="Arial" charset="0"/>
              <a:ea typeface="+mn-ea"/>
              <a:cs typeface="+mn-cs"/>
            </a:endParaRPr>
          </a:p>
          <a:p>
            <a:r>
              <a:rPr lang="de-DE" sz="1200" kern="1200" baseline="0" noProof="0" dirty="0">
                <a:solidFill>
                  <a:schemeClr val="tx1"/>
                </a:solidFill>
                <a:effectLst/>
                <a:latin typeface="Arial" charset="0"/>
                <a:ea typeface="+mn-ea"/>
                <a:cs typeface="+mn-cs"/>
              </a:rPr>
              <a:t>Overall </a:t>
            </a:r>
            <a:r>
              <a:rPr lang="de-DE" sz="1200" kern="1200" baseline="0" noProof="0" dirty="0" err="1">
                <a:solidFill>
                  <a:schemeClr val="tx1"/>
                </a:solidFill>
                <a:effectLst/>
                <a:latin typeface="Arial" charset="0"/>
                <a:ea typeface="+mn-ea"/>
                <a:cs typeface="+mn-cs"/>
              </a:rPr>
              <a:t>conclusion</a:t>
            </a:r>
            <a:r>
              <a:rPr lang="de-DE" sz="1200" kern="1200" baseline="0" noProof="0" dirty="0">
                <a:solidFill>
                  <a:schemeClr val="tx1"/>
                </a:solidFill>
                <a:effectLst/>
                <a:latin typeface="Arial" charset="0"/>
                <a:ea typeface="+mn-ea"/>
                <a:cs typeface="+mn-cs"/>
              </a:rPr>
              <a:t>:</a:t>
            </a:r>
          </a:p>
          <a:p>
            <a:r>
              <a:rPr lang="de-DE" sz="1200" kern="1200" baseline="0" noProof="0" dirty="0">
                <a:solidFill>
                  <a:schemeClr val="tx1"/>
                </a:solidFill>
                <a:effectLst/>
                <a:latin typeface="Arial" charset="0"/>
                <a:ea typeface="+mn-ea"/>
                <a:cs typeface="+mn-cs"/>
              </a:rPr>
              <a:t>In </a:t>
            </a:r>
            <a:r>
              <a:rPr lang="de-DE" sz="1200" kern="1200" baseline="0" noProof="0" dirty="0" err="1">
                <a:solidFill>
                  <a:schemeClr val="tx1"/>
                </a:solidFill>
                <a:effectLst/>
                <a:latin typeface="Arial" charset="0"/>
                <a:ea typeface="+mn-ea"/>
                <a:cs typeface="+mn-cs"/>
              </a:rPr>
              <a:t>our</a:t>
            </a:r>
            <a:r>
              <a:rPr lang="de-DE" sz="1200" kern="1200" baseline="0" noProof="0" dirty="0">
                <a:solidFill>
                  <a:schemeClr val="tx1"/>
                </a:solidFill>
                <a:effectLst/>
                <a:latin typeface="Arial" charset="0"/>
                <a:ea typeface="+mn-ea"/>
                <a:cs typeface="+mn-cs"/>
              </a:rPr>
              <a:t> in vitro </a:t>
            </a:r>
            <a:r>
              <a:rPr lang="de-DE" sz="1200" kern="1200" baseline="0" noProof="0" dirty="0" err="1">
                <a:solidFill>
                  <a:schemeClr val="tx1"/>
                </a:solidFill>
                <a:effectLst/>
                <a:latin typeface="Arial" charset="0"/>
                <a:ea typeface="+mn-ea"/>
                <a:cs typeface="+mn-cs"/>
              </a:rPr>
              <a:t>studies</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AnnonaSense</a:t>
            </a:r>
            <a:r>
              <a:rPr lang="de-DE" sz="1200" kern="1200" baseline="0" noProof="0" dirty="0">
                <a:solidFill>
                  <a:schemeClr val="tx1"/>
                </a:solidFill>
                <a:effectLst/>
                <a:latin typeface="Arial" charset="0"/>
                <a:ea typeface="+mn-ea"/>
                <a:cs typeface="+mn-cs"/>
              </a:rPr>
              <a:t> CLR </a:t>
            </a:r>
            <a:r>
              <a:rPr lang="de-DE" sz="1200" kern="1200" baseline="0" noProof="0" dirty="0" err="1">
                <a:solidFill>
                  <a:schemeClr val="tx1"/>
                </a:solidFill>
                <a:effectLst/>
                <a:latin typeface="Arial" charset="0"/>
                <a:ea typeface="+mn-ea"/>
                <a:cs typeface="+mn-cs"/>
              </a:rPr>
              <a:t>showed</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to</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have</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extremely</a:t>
            </a:r>
            <a:r>
              <a:rPr lang="de-DE" sz="1200" kern="1200" baseline="0" noProof="0" dirty="0">
                <a:solidFill>
                  <a:schemeClr val="tx1"/>
                </a:solidFill>
                <a:effectLst/>
                <a:latin typeface="Arial" charset="0"/>
                <a:ea typeface="+mn-ea"/>
                <a:cs typeface="+mn-cs"/>
              </a:rPr>
              <a:t> potent </a:t>
            </a:r>
            <a:r>
              <a:rPr lang="de-DE" sz="1200" kern="1200" baseline="0" noProof="0" dirty="0" err="1">
                <a:solidFill>
                  <a:schemeClr val="tx1"/>
                </a:solidFill>
                <a:effectLst/>
                <a:latin typeface="Arial" charset="0"/>
                <a:ea typeface="+mn-ea"/>
                <a:cs typeface="+mn-cs"/>
              </a:rPr>
              <a:t>effects</a:t>
            </a:r>
            <a:r>
              <a:rPr lang="de-DE" sz="1200" kern="1200" baseline="0" noProof="0" dirty="0">
                <a:solidFill>
                  <a:schemeClr val="tx1"/>
                </a:solidFill>
                <a:effectLst/>
                <a:latin typeface="Arial" charset="0"/>
                <a:ea typeface="+mn-ea"/>
                <a:cs typeface="+mn-cs"/>
              </a:rPr>
              <a:t> on all </a:t>
            </a:r>
            <a:r>
              <a:rPr lang="de-DE" sz="1200" kern="1200" baseline="0" noProof="0" dirty="0" err="1">
                <a:solidFill>
                  <a:schemeClr val="tx1"/>
                </a:solidFill>
                <a:effectLst/>
                <a:latin typeface="Arial" charset="0"/>
                <a:ea typeface="+mn-ea"/>
                <a:cs typeface="+mn-cs"/>
              </a:rPr>
              <a:t>parameters</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It</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acts</a:t>
            </a:r>
            <a:r>
              <a:rPr lang="de-DE" sz="1200" kern="1200" baseline="0" noProof="0" dirty="0">
                <a:solidFill>
                  <a:schemeClr val="tx1"/>
                </a:solidFill>
                <a:effectLst/>
                <a:latin typeface="Arial" charset="0"/>
                <a:ea typeface="+mn-ea"/>
                <a:cs typeface="+mn-cs"/>
              </a:rPr>
              <a:t> on all </a:t>
            </a:r>
            <a:r>
              <a:rPr lang="de-DE" sz="1200" kern="1200" baseline="0" noProof="0" dirty="0" err="1">
                <a:solidFill>
                  <a:schemeClr val="tx1"/>
                </a:solidFill>
                <a:effectLst/>
                <a:latin typeface="Arial" charset="0"/>
                <a:ea typeface="+mn-ea"/>
                <a:cs typeface="+mn-cs"/>
              </a:rPr>
              <a:t>processes</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which</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are</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implied</a:t>
            </a:r>
            <a:r>
              <a:rPr lang="de-DE" sz="1200" kern="1200" baseline="0" noProof="0" dirty="0">
                <a:solidFill>
                  <a:schemeClr val="tx1"/>
                </a:solidFill>
                <a:effectLst/>
                <a:latin typeface="Arial" charset="0"/>
                <a:ea typeface="+mn-ea"/>
                <a:cs typeface="+mn-cs"/>
              </a:rPr>
              <a:t> in </a:t>
            </a:r>
            <a:r>
              <a:rPr lang="de-DE" sz="1200" kern="1200" baseline="0" noProof="0" dirty="0" err="1">
                <a:solidFill>
                  <a:schemeClr val="tx1"/>
                </a:solidFill>
                <a:effectLst/>
                <a:latin typeface="Arial" charset="0"/>
                <a:ea typeface="+mn-ea"/>
                <a:cs typeface="+mn-cs"/>
              </a:rPr>
              <a:t>skin</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discomfort</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irritation</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and</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deterioration</a:t>
            </a:r>
            <a:r>
              <a:rPr lang="de-DE" sz="1200" kern="1200" baseline="0" noProof="0" dirty="0">
                <a:solidFill>
                  <a:schemeClr val="tx1"/>
                </a:solidFill>
                <a:effectLst/>
                <a:latin typeface="Arial" charset="0"/>
                <a:ea typeface="+mn-ea"/>
                <a:cs typeface="+mn-cs"/>
              </a:rPr>
              <a:t> of </a:t>
            </a:r>
            <a:r>
              <a:rPr lang="de-DE" sz="1200" kern="1200" baseline="0" noProof="0" dirty="0" err="1">
                <a:solidFill>
                  <a:schemeClr val="tx1"/>
                </a:solidFill>
                <a:effectLst/>
                <a:latin typeface="Arial" charset="0"/>
                <a:ea typeface="+mn-ea"/>
                <a:cs typeface="+mn-cs"/>
              </a:rPr>
              <a:t>skin</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health</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Its</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ability</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to</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interact</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extremely</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effectively</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with</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the</a:t>
            </a:r>
            <a:r>
              <a:rPr lang="de-DE" sz="1200" kern="1200" baseline="0" noProof="0" dirty="0">
                <a:solidFill>
                  <a:schemeClr val="tx1"/>
                </a:solidFill>
                <a:effectLst/>
                <a:latin typeface="Arial" charset="0"/>
                <a:ea typeface="+mn-ea"/>
                <a:cs typeface="+mn-cs"/>
              </a:rPr>
              <a:t> CB2 </a:t>
            </a:r>
            <a:r>
              <a:rPr lang="de-DE" sz="1200" kern="1200" baseline="0" noProof="0" dirty="0" err="1">
                <a:solidFill>
                  <a:schemeClr val="tx1"/>
                </a:solidFill>
                <a:effectLst/>
                <a:latin typeface="Arial" charset="0"/>
                <a:ea typeface="+mn-ea"/>
                <a:cs typeface="+mn-cs"/>
              </a:rPr>
              <a:t>receptor</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is</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one</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important</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explanation</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for</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AnnonaSense‘s</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ability</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to</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act</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this</a:t>
            </a:r>
            <a:r>
              <a:rPr lang="de-DE" sz="1200" kern="1200" baseline="0" noProof="0" dirty="0">
                <a:solidFill>
                  <a:schemeClr val="tx1"/>
                </a:solidFill>
                <a:effectLst/>
                <a:latin typeface="Arial" charset="0"/>
                <a:ea typeface="+mn-ea"/>
                <a:cs typeface="+mn-cs"/>
              </a:rPr>
              <a:t> </a:t>
            </a:r>
            <a:r>
              <a:rPr lang="de-DE" sz="1200" kern="1200" baseline="0" noProof="0" dirty="0" err="1">
                <a:solidFill>
                  <a:schemeClr val="tx1"/>
                </a:solidFill>
                <a:effectLst/>
                <a:latin typeface="Arial" charset="0"/>
                <a:ea typeface="+mn-ea"/>
                <a:cs typeface="+mn-cs"/>
              </a:rPr>
              <a:t>strongly</a:t>
            </a:r>
            <a:r>
              <a:rPr lang="de-DE" sz="1200" kern="1200" baseline="0" noProof="0" dirty="0">
                <a:solidFill>
                  <a:schemeClr val="tx1"/>
                </a:solidFill>
                <a:effectLst/>
                <a:latin typeface="Arial" charset="0"/>
                <a:ea typeface="+mn-ea"/>
                <a:cs typeface="+mn-cs"/>
              </a:rPr>
              <a:t>.</a:t>
            </a:r>
            <a:endParaRPr lang="en-US" sz="1200" kern="1200" noProof="0" dirty="0">
              <a:solidFill>
                <a:schemeClr val="tx1"/>
              </a:solidFill>
              <a:effectLst/>
              <a:latin typeface="Arial" charset="0"/>
              <a:ea typeface="+mn-ea"/>
              <a:cs typeface="+mn-cs"/>
            </a:endParaRPr>
          </a:p>
          <a:p>
            <a:endParaRPr lang="en-US" noProof="0" dirty="0"/>
          </a:p>
        </p:txBody>
      </p:sp>
      <p:sp>
        <p:nvSpPr>
          <p:cNvPr id="4" name="Foliennummernplatzhalter 3"/>
          <p:cNvSpPr>
            <a:spLocks noGrp="1"/>
          </p:cNvSpPr>
          <p:nvPr>
            <p:ph type="sldNum" sz="quarter" idx="10"/>
          </p:nvPr>
        </p:nvSpPr>
        <p:spPr/>
        <p:txBody>
          <a:bodyPr/>
          <a:lstStyle/>
          <a:p>
            <a:fld id="{8A673570-0B2C-427F-8CEB-9EFEA72523FA}" type="slidenum">
              <a:rPr lang="de-DE" smtClean="0"/>
              <a:pPr/>
              <a:t>14</a:t>
            </a:fld>
            <a:endParaRPr lang="de-DE"/>
          </a:p>
        </p:txBody>
      </p:sp>
    </p:spTree>
    <p:extLst>
      <p:ext uri="{BB962C8B-B14F-4D97-AF65-F5344CB8AC3E}">
        <p14:creationId xmlns:p14="http://schemas.microsoft.com/office/powerpoint/2010/main" val="282934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a:t>
            </a:r>
          </a:p>
          <a:p>
            <a:r>
              <a:rPr lang="en-US" noProof="0" dirty="0"/>
              <a:t>IL-31</a:t>
            </a:r>
            <a:r>
              <a:rPr lang="en-US" baseline="0" noProof="0" dirty="0"/>
              <a:t> is a relatively recently discovered cytokine which is mainly produced by T helper 2 (Th2) cells. Th2 cells are part of our body‘s adaptive immune system and can potentiate the effect of other immune cells. In this way they can play and important role in aggravating inflammation.</a:t>
            </a:r>
          </a:p>
          <a:p>
            <a:endParaRPr lang="en-US" baseline="0" noProof="0" dirty="0"/>
          </a:p>
          <a:p>
            <a:r>
              <a:rPr lang="en-US" baseline="0" noProof="0" dirty="0"/>
              <a:t>#</a:t>
            </a:r>
          </a:p>
          <a:p>
            <a:r>
              <a:rPr lang="en-US" b="1" baseline="0" noProof="0" dirty="0"/>
              <a:t>IL-31 is now recognized as one of the main mediators in skin suffering from atopic dermatitis. Staphylococcus </a:t>
            </a:r>
            <a:r>
              <a:rPr lang="en-US" b="1" baseline="0" noProof="0" dirty="0" err="1"/>
              <a:t>aureus</a:t>
            </a:r>
            <a:r>
              <a:rPr lang="en-US" b="1" baseline="0" noProof="0" dirty="0"/>
              <a:t>, which is part of the pathophysiology of atopic dermatitis, is known to induce IL-31 production through exotoxins it produces.</a:t>
            </a:r>
          </a:p>
          <a:p>
            <a:r>
              <a:rPr lang="en-US" b="1" baseline="0" noProof="0" dirty="0"/>
              <a:t>IL-31 production is elevated after UVB radiation.</a:t>
            </a:r>
          </a:p>
          <a:p>
            <a:r>
              <a:rPr lang="en-US" b="1" baseline="0" noProof="0" dirty="0"/>
              <a:t>Reactive Oxygen Species (ROS) induce IL-31 production</a:t>
            </a:r>
          </a:p>
          <a:p>
            <a:endParaRPr lang="en-US" baseline="0" noProof="0" dirty="0"/>
          </a:p>
          <a:p>
            <a:endParaRPr lang="en-US" baseline="0" noProof="0" dirty="0"/>
          </a:p>
          <a:p>
            <a:r>
              <a:rPr lang="en-US" baseline="0" noProof="0" dirty="0"/>
              <a:t>#</a:t>
            </a:r>
          </a:p>
          <a:p>
            <a:r>
              <a:rPr lang="en-US" baseline="0" noProof="0" dirty="0"/>
              <a:t>IL-31 is not produced by keratinocytes, but keratinocytes can interact with IL-31. This interaction takes place through the IL-31 receptor, IL-31RA (IL-31 receptor </a:t>
            </a:r>
            <a:r>
              <a:rPr lang="el-GR" baseline="0" noProof="0" dirty="0"/>
              <a:t>α</a:t>
            </a:r>
            <a:r>
              <a:rPr lang="de-DE" baseline="0" noProof="0" dirty="0"/>
              <a:t> </a:t>
            </a:r>
            <a:r>
              <a:rPr lang="de-DE" baseline="0" noProof="0" dirty="0" err="1"/>
              <a:t>chain</a:t>
            </a:r>
            <a:r>
              <a:rPr lang="de-DE" baseline="0" noProof="0" dirty="0"/>
              <a:t>)</a:t>
            </a:r>
            <a:r>
              <a:rPr lang="en-US" baseline="0" noProof="0" dirty="0"/>
              <a:t>.</a:t>
            </a:r>
          </a:p>
          <a:p>
            <a:endParaRPr lang="en-US" baseline="0" noProof="0" dirty="0"/>
          </a:p>
          <a:p>
            <a:r>
              <a:rPr lang="en-US" baseline="0" noProof="0" dirty="0"/>
              <a:t>#</a:t>
            </a:r>
          </a:p>
          <a:p>
            <a:r>
              <a:rPr lang="en-US" baseline="0" noProof="0" dirty="0"/>
              <a:t>Interaction of keratinocytes with IL-31 leads to pruritus (itch, after its discovery IL-31 was coined a ‘</a:t>
            </a:r>
            <a:r>
              <a:rPr lang="en-US" baseline="0" noProof="0" dirty="0" err="1"/>
              <a:t>pruritogenic</a:t>
            </a:r>
            <a:r>
              <a:rPr lang="en-US" baseline="0" noProof="0" dirty="0"/>
              <a:t> cytokine’) and a loss of epidermal quality (‘skin health’, this is based on newer findings).</a:t>
            </a:r>
          </a:p>
          <a:p>
            <a:endParaRPr lang="en-US" baseline="0" noProof="0" dirty="0"/>
          </a:p>
          <a:p>
            <a:r>
              <a:rPr lang="en-US" baseline="0" noProof="0" dirty="0"/>
              <a:t>Itch, how? </a:t>
            </a:r>
          </a:p>
          <a:p>
            <a:r>
              <a:rPr lang="en-US" baseline="0" noProof="0" dirty="0"/>
              <a:t>The keratinocytes which interact with IL-31 through IL-31RA start to produce itch-inducing mediators.</a:t>
            </a:r>
          </a:p>
          <a:p>
            <a:r>
              <a:rPr lang="en-US" baseline="0" noProof="0" dirty="0"/>
              <a:t>Additionally, after interaction with IL-31, keratinocytes start to produce inflammatory mediators like IL-1</a:t>
            </a:r>
            <a:r>
              <a:rPr lang="el-GR" baseline="0" noProof="0" dirty="0"/>
              <a:t>β</a:t>
            </a:r>
            <a:r>
              <a:rPr lang="de-DE" baseline="0" noProof="0" dirty="0"/>
              <a:t>, IL-6 </a:t>
            </a:r>
            <a:r>
              <a:rPr lang="de-DE" baseline="0" noProof="0" dirty="0" err="1"/>
              <a:t>and</a:t>
            </a:r>
            <a:r>
              <a:rPr lang="de-DE" baseline="0" noProof="0" dirty="0"/>
              <a:t> IL-8. </a:t>
            </a:r>
            <a:r>
              <a:rPr lang="de-DE" baseline="0" noProof="0" dirty="0" err="1"/>
              <a:t>With</a:t>
            </a:r>
            <a:r>
              <a:rPr lang="de-DE" baseline="0" noProof="0" dirty="0"/>
              <a:t> </a:t>
            </a:r>
            <a:r>
              <a:rPr lang="de-DE" baseline="0" noProof="0" dirty="0" err="1"/>
              <a:t>this</a:t>
            </a:r>
            <a:r>
              <a:rPr lang="de-DE" baseline="0" noProof="0" dirty="0"/>
              <a:t> </a:t>
            </a:r>
            <a:r>
              <a:rPr lang="de-DE" baseline="0" noProof="0" dirty="0" err="1"/>
              <a:t>action</a:t>
            </a:r>
            <a:r>
              <a:rPr lang="de-DE" baseline="0" noProof="0" dirty="0"/>
              <a:t>, IL-31 </a:t>
            </a:r>
            <a:r>
              <a:rPr lang="de-DE" baseline="0" noProof="0" dirty="0" err="1"/>
              <a:t>has</a:t>
            </a:r>
            <a:r>
              <a:rPr lang="de-DE" baseline="0" noProof="0" dirty="0"/>
              <a:t> </a:t>
            </a:r>
            <a:r>
              <a:rPr lang="de-DE" baseline="0" noProof="0" dirty="0" err="1"/>
              <a:t>important</a:t>
            </a:r>
            <a:r>
              <a:rPr lang="de-DE" baseline="0" noProof="0" dirty="0"/>
              <a:t> </a:t>
            </a:r>
            <a:r>
              <a:rPr lang="de-DE" baseline="0" noProof="0" dirty="0" err="1"/>
              <a:t>overlap</a:t>
            </a:r>
            <a:r>
              <a:rPr lang="de-DE" baseline="0" noProof="0" dirty="0"/>
              <a:t> </a:t>
            </a:r>
            <a:r>
              <a:rPr lang="de-DE" baseline="0" noProof="0" dirty="0" err="1"/>
              <a:t>with</a:t>
            </a:r>
            <a:r>
              <a:rPr lang="de-DE" baseline="0" noProof="0" dirty="0"/>
              <a:t> </a:t>
            </a:r>
            <a:r>
              <a:rPr lang="de-DE" baseline="0" noProof="0" dirty="0" err="1"/>
              <a:t>the</a:t>
            </a:r>
            <a:r>
              <a:rPr lang="de-DE" baseline="0" noProof="0" dirty="0"/>
              <a:t> EVS </a:t>
            </a:r>
            <a:r>
              <a:rPr lang="de-DE" baseline="0" noProof="0" dirty="0" err="1"/>
              <a:t>system</a:t>
            </a:r>
            <a:r>
              <a:rPr lang="de-DE" baseline="0" noProof="0" dirty="0"/>
              <a:t>, </a:t>
            </a:r>
            <a:r>
              <a:rPr lang="de-DE" baseline="0" noProof="0" dirty="0" err="1"/>
              <a:t>where</a:t>
            </a:r>
            <a:r>
              <a:rPr lang="de-DE" baseline="0" noProof="0" dirty="0"/>
              <a:t> </a:t>
            </a:r>
            <a:r>
              <a:rPr lang="de-DE" baseline="0" noProof="0" dirty="0" err="1"/>
              <a:t>through</a:t>
            </a:r>
            <a:r>
              <a:rPr lang="de-DE" baseline="0" noProof="0" dirty="0"/>
              <a:t> TRPV1 </a:t>
            </a:r>
            <a:r>
              <a:rPr lang="de-DE" baseline="0" noProof="0" dirty="0" err="1"/>
              <a:t>both</a:t>
            </a:r>
            <a:r>
              <a:rPr lang="de-DE" baseline="0" noProof="0" dirty="0"/>
              <a:t> </a:t>
            </a:r>
            <a:r>
              <a:rPr lang="de-DE" baseline="0" noProof="0" dirty="0" err="1"/>
              <a:t>these</a:t>
            </a:r>
            <a:r>
              <a:rPr lang="de-DE" baseline="0" noProof="0" dirty="0"/>
              <a:t> </a:t>
            </a:r>
            <a:r>
              <a:rPr lang="de-DE" baseline="0" noProof="0" dirty="0" err="1"/>
              <a:t>mediators</a:t>
            </a:r>
            <a:r>
              <a:rPr lang="de-DE" baseline="0" noProof="0" dirty="0"/>
              <a:t> </a:t>
            </a:r>
            <a:r>
              <a:rPr lang="de-DE" baseline="0" noProof="0" dirty="0" err="1"/>
              <a:t>are</a:t>
            </a:r>
            <a:r>
              <a:rPr lang="de-DE" baseline="0" noProof="0" dirty="0"/>
              <a:t> also </a:t>
            </a:r>
            <a:r>
              <a:rPr lang="de-DE" baseline="0" noProof="0" dirty="0" err="1"/>
              <a:t>increased</a:t>
            </a:r>
            <a:r>
              <a:rPr lang="de-DE" baseline="0" noProof="0" dirty="0"/>
              <a:t>.</a:t>
            </a:r>
            <a:endParaRPr lang="en-US" baseline="0" noProof="0" dirty="0"/>
          </a:p>
          <a:p>
            <a:endParaRPr lang="en-US" baseline="0" noProof="0" dirty="0"/>
          </a:p>
          <a:p>
            <a:r>
              <a:rPr lang="en-US" baseline="0" noProof="0" dirty="0"/>
              <a:t>Loss of skin health, how?</a:t>
            </a:r>
          </a:p>
          <a:p>
            <a:r>
              <a:rPr lang="en-US" baseline="0" noProof="0" dirty="0"/>
              <a:t>Interaction of keratinocytes with IL-31 leads to an important reduction in production of important molecules in skin quality. Examples: </a:t>
            </a:r>
            <a:r>
              <a:rPr lang="en-US" baseline="0" noProof="0" dirty="0" err="1"/>
              <a:t>desmoglein</a:t>
            </a:r>
            <a:r>
              <a:rPr lang="en-US" baseline="0" noProof="0" dirty="0"/>
              <a:t>, </a:t>
            </a:r>
            <a:r>
              <a:rPr lang="en-US" baseline="0" noProof="0" dirty="0" err="1"/>
              <a:t>desmocollin</a:t>
            </a:r>
            <a:r>
              <a:rPr lang="en-US" baseline="0" noProof="0" dirty="0"/>
              <a:t>, </a:t>
            </a:r>
            <a:r>
              <a:rPr lang="en-US" baseline="0" noProof="0" dirty="0" err="1"/>
              <a:t>filaggrin</a:t>
            </a:r>
            <a:r>
              <a:rPr lang="en-US" baseline="0" noProof="0" dirty="0"/>
              <a:t>, </a:t>
            </a:r>
            <a:r>
              <a:rPr lang="en-US" baseline="0" noProof="0" dirty="0" err="1"/>
              <a:t>involucrin</a:t>
            </a:r>
            <a:r>
              <a:rPr lang="en-US" baseline="0" noProof="0" dirty="0"/>
              <a:t>. The resulting loss of epidermal barrier function facilitates easier penetration of irritants and allergens, where, subsequently, the skin enters a ‘vicious circle of inflammation’.</a:t>
            </a:r>
          </a:p>
          <a:p>
            <a:endParaRPr lang="en-US" baseline="0" noProof="0" dirty="0"/>
          </a:p>
          <a:p>
            <a:r>
              <a:rPr lang="en-US" baseline="0" noProof="0" dirty="0"/>
              <a:t>#</a:t>
            </a:r>
          </a:p>
          <a:p>
            <a:r>
              <a:rPr lang="en-US" baseline="0" noProof="0" dirty="0"/>
              <a:t>Unhealthy skin is prone to become inflamed. Inflammatory processes are immensely complex, where many different cells and different mediators play a role in the onset and maintenance of the inflammatory processes.</a:t>
            </a:r>
          </a:p>
          <a:p>
            <a:r>
              <a:rPr lang="en-US" baseline="0" noProof="0" dirty="0"/>
              <a:t>Under these inflammatory circumstances keratinocytes produce more IL-31 receptors (IL-31RA).</a:t>
            </a:r>
          </a:p>
          <a:p>
            <a:r>
              <a:rPr lang="en-US" baseline="0" noProof="0" dirty="0"/>
              <a:t>More IL-31RA means more interaction of keratinocytes with IL-31. The more interaction, the bigger the effect of IL-31. </a:t>
            </a:r>
          </a:p>
          <a:p>
            <a:r>
              <a:rPr lang="en-US" baseline="0" noProof="0" dirty="0"/>
              <a:t>Consequential to the increased production of IL-31A skin health becomes even more disrupted and itch more severe.</a:t>
            </a:r>
          </a:p>
          <a:p>
            <a:endParaRPr lang="en-US" baseline="0" noProof="0" dirty="0"/>
          </a:p>
          <a:p>
            <a:r>
              <a:rPr lang="en-US" baseline="0" noProof="0" dirty="0"/>
              <a:t>For the above reason it is therefore important to reduce the production of IL-31RA under inflammatory circumstances. The effect of </a:t>
            </a:r>
            <a:r>
              <a:rPr lang="en-US" baseline="0" noProof="0" dirty="0" err="1"/>
              <a:t>AnnonaSense</a:t>
            </a:r>
            <a:r>
              <a:rPr lang="en-US" baseline="0" noProof="0" dirty="0"/>
              <a:t> CLR on IL-31RA expression under inflammatory circumstances was therefore </a:t>
            </a:r>
            <a:r>
              <a:rPr lang="en-US" baseline="0" noProof="0" dirty="0" err="1"/>
              <a:t>deterimined</a:t>
            </a:r>
            <a:endParaRPr lang="en-US" baseline="0" noProof="0" dirty="0"/>
          </a:p>
          <a:p>
            <a:endParaRPr lang="en-US" noProof="0" dirty="0"/>
          </a:p>
        </p:txBody>
      </p:sp>
      <p:sp>
        <p:nvSpPr>
          <p:cNvPr id="4" name="Foliennummernplatzhalter 3"/>
          <p:cNvSpPr>
            <a:spLocks noGrp="1"/>
          </p:cNvSpPr>
          <p:nvPr>
            <p:ph type="sldNum" sz="quarter" idx="10"/>
          </p:nvPr>
        </p:nvSpPr>
        <p:spPr/>
        <p:txBody>
          <a:bodyPr/>
          <a:lstStyle/>
          <a:p>
            <a:fld id="{8A673570-0B2C-427F-8CEB-9EFEA72523FA}" type="slidenum">
              <a:rPr lang="de-DE" smtClean="0"/>
              <a:pPr/>
              <a:t>15</a:t>
            </a:fld>
            <a:endParaRPr lang="de-DE"/>
          </a:p>
        </p:txBody>
      </p:sp>
    </p:spTree>
    <p:extLst>
      <p:ext uri="{BB962C8B-B14F-4D97-AF65-F5344CB8AC3E}">
        <p14:creationId xmlns:p14="http://schemas.microsoft.com/office/powerpoint/2010/main" val="282934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Primary human </a:t>
            </a:r>
            <a:r>
              <a:rPr lang="de-DE" dirty="0" err="1"/>
              <a:t>keratinocytes</a:t>
            </a:r>
            <a:r>
              <a:rPr lang="de-DE" dirty="0"/>
              <a:t> </a:t>
            </a:r>
            <a:r>
              <a:rPr lang="de-DE" dirty="0" err="1"/>
              <a:t>were</a:t>
            </a:r>
            <a:r>
              <a:rPr lang="de-DE" baseline="0" dirty="0"/>
              <a:t> </a:t>
            </a:r>
            <a:r>
              <a:rPr lang="de-DE" baseline="0" dirty="0" err="1"/>
              <a:t>cultivated</a:t>
            </a:r>
            <a:r>
              <a:rPr lang="de-DE" baseline="0" dirty="0"/>
              <a:t> in </a:t>
            </a:r>
            <a:r>
              <a:rPr lang="de-DE" baseline="0" dirty="0" err="1"/>
              <a:t>the</a:t>
            </a:r>
            <a:r>
              <a:rPr lang="de-DE" baseline="0" dirty="0"/>
              <a:t> </a:t>
            </a:r>
            <a:r>
              <a:rPr lang="de-DE" baseline="0" dirty="0" err="1"/>
              <a:t>presence</a:t>
            </a:r>
            <a:r>
              <a:rPr lang="de-DE" baseline="0" dirty="0"/>
              <a:t> of TNF</a:t>
            </a:r>
            <a:r>
              <a:rPr lang="el-GR" baseline="0" dirty="0"/>
              <a:t>α</a:t>
            </a:r>
            <a:r>
              <a:rPr lang="de-DE" baseline="0" dirty="0"/>
              <a:t> </a:t>
            </a:r>
            <a:r>
              <a:rPr lang="de-DE" sz="1200" dirty="0">
                <a:latin typeface="Calibri" pitchFamily="34" charset="0"/>
                <a:cs typeface="Calibri" pitchFamily="34" charset="0"/>
              </a:rPr>
              <a:t>(0.1 µg/ml) </a:t>
            </a:r>
            <a:r>
              <a:rPr lang="de-DE" baseline="0" dirty="0" err="1"/>
              <a:t>and</a:t>
            </a:r>
            <a:r>
              <a:rPr lang="de-DE" baseline="0" dirty="0"/>
              <a:t> a </a:t>
            </a:r>
            <a:r>
              <a:rPr lang="de-DE" baseline="0" dirty="0" err="1"/>
              <a:t>synthetic</a:t>
            </a:r>
            <a:r>
              <a:rPr lang="de-DE" baseline="0" dirty="0"/>
              <a:t> </a:t>
            </a:r>
            <a:r>
              <a:rPr lang="de-DE" baseline="0" dirty="0" err="1"/>
              <a:t>analogue</a:t>
            </a:r>
            <a:r>
              <a:rPr lang="de-DE" baseline="0" dirty="0"/>
              <a:t> of </a:t>
            </a:r>
            <a:r>
              <a:rPr lang="de-DE" baseline="0" dirty="0" err="1"/>
              <a:t>Substance</a:t>
            </a:r>
            <a:r>
              <a:rPr lang="de-DE" baseline="0" dirty="0"/>
              <a:t> P (</a:t>
            </a:r>
            <a:r>
              <a:rPr lang="de-DE" sz="1200" dirty="0">
                <a:latin typeface="Calibri" pitchFamily="34" charset="0"/>
                <a:cs typeface="Calibri" pitchFamily="34" charset="0"/>
              </a:rPr>
              <a:t>GR 73632, 0.1 µM) </a:t>
            </a:r>
            <a:r>
              <a:rPr lang="de-DE" baseline="0" dirty="0" err="1"/>
              <a:t>for</a:t>
            </a:r>
            <a:r>
              <a:rPr lang="de-DE" baseline="0" dirty="0"/>
              <a:t> 24 </a:t>
            </a:r>
            <a:r>
              <a:rPr lang="de-DE" baseline="0" dirty="0" err="1"/>
              <a:t>hours</a:t>
            </a:r>
            <a:r>
              <a:rPr lang="de-DE" baseline="0" dirty="0"/>
              <a:t>. </a:t>
            </a:r>
          </a:p>
          <a:p>
            <a:r>
              <a:rPr lang="de-DE" baseline="0" dirty="0"/>
              <a:t>The </a:t>
            </a:r>
            <a:r>
              <a:rPr lang="de-DE" baseline="0" dirty="0" err="1"/>
              <a:t>expression</a:t>
            </a:r>
            <a:r>
              <a:rPr lang="de-DE" baseline="0" dirty="0"/>
              <a:t> of IL-31RA was </a:t>
            </a:r>
            <a:r>
              <a:rPr lang="de-DE" baseline="0" dirty="0" err="1"/>
              <a:t>strongly</a:t>
            </a:r>
            <a:r>
              <a:rPr lang="de-DE" baseline="0" dirty="0"/>
              <a:t> </a:t>
            </a:r>
            <a:r>
              <a:rPr lang="de-DE" baseline="0" dirty="0" err="1"/>
              <a:t>upregulated</a:t>
            </a:r>
            <a:r>
              <a:rPr lang="de-DE" baseline="0" dirty="0"/>
              <a:t> </a:t>
            </a:r>
            <a:r>
              <a:rPr lang="de-DE" baseline="0" dirty="0" err="1"/>
              <a:t>and</a:t>
            </a:r>
            <a:r>
              <a:rPr lang="de-DE" baseline="0" dirty="0"/>
              <a:t> </a:t>
            </a:r>
            <a:r>
              <a:rPr lang="de-DE" baseline="0" dirty="0" err="1"/>
              <a:t>set</a:t>
            </a:r>
            <a:r>
              <a:rPr lang="de-DE" baseline="0" dirty="0"/>
              <a:t> </a:t>
            </a:r>
            <a:r>
              <a:rPr lang="de-DE" baseline="0" dirty="0" err="1"/>
              <a:t>at</a:t>
            </a:r>
            <a:r>
              <a:rPr lang="de-DE" baseline="0" dirty="0"/>
              <a:t> 100%.</a:t>
            </a:r>
          </a:p>
          <a:p>
            <a:endParaRPr lang="de-DE" baseline="0" dirty="0"/>
          </a:p>
          <a:p>
            <a:r>
              <a:rPr lang="de-DE" baseline="0" dirty="0"/>
              <a:t>In a same </a:t>
            </a:r>
            <a:r>
              <a:rPr lang="de-DE" baseline="0" dirty="0" err="1"/>
              <a:t>experiment</a:t>
            </a:r>
            <a:r>
              <a:rPr lang="de-DE" baseline="0" dirty="0"/>
              <a:t>, but in </a:t>
            </a:r>
            <a:r>
              <a:rPr lang="de-DE" baseline="0" dirty="0" err="1"/>
              <a:t>the</a:t>
            </a:r>
            <a:r>
              <a:rPr lang="de-DE" baseline="0" dirty="0"/>
              <a:t> </a:t>
            </a:r>
            <a:r>
              <a:rPr lang="de-DE" baseline="0" dirty="0" err="1"/>
              <a:t>presence</a:t>
            </a:r>
            <a:r>
              <a:rPr lang="de-DE" baseline="0" dirty="0"/>
              <a:t> of different </a:t>
            </a:r>
            <a:r>
              <a:rPr lang="de-DE" baseline="0" dirty="0" err="1"/>
              <a:t>concentrations</a:t>
            </a:r>
            <a:r>
              <a:rPr lang="de-DE" baseline="0" dirty="0"/>
              <a:t> of </a:t>
            </a:r>
            <a:r>
              <a:rPr lang="de-DE" baseline="0" dirty="0" err="1"/>
              <a:t>AnnonaSense</a:t>
            </a:r>
            <a:r>
              <a:rPr lang="de-DE" baseline="0" dirty="0"/>
              <a:t> CLR </a:t>
            </a:r>
            <a:r>
              <a:rPr lang="de-DE" baseline="0" dirty="0" err="1"/>
              <a:t>it</a:t>
            </a:r>
            <a:r>
              <a:rPr lang="de-DE" baseline="0" dirty="0"/>
              <a:t> was </a:t>
            </a:r>
            <a:r>
              <a:rPr lang="de-DE" baseline="0" dirty="0" err="1"/>
              <a:t>shown</a:t>
            </a:r>
            <a:r>
              <a:rPr lang="de-DE" baseline="0" dirty="0"/>
              <a:t> </a:t>
            </a:r>
            <a:r>
              <a:rPr lang="de-DE" baseline="0" dirty="0" err="1"/>
              <a:t>that</a:t>
            </a:r>
            <a:r>
              <a:rPr lang="de-DE" baseline="0" dirty="0"/>
              <a:t> </a:t>
            </a:r>
            <a:r>
              <a:rPr lang="de-DE" baseline="0" dirty="0" err="1"/>
              <a:t>AnnonaSense</a:t>
            </a:r>
            <a:r>
              <a:rPr lang="de-DE" baseline="0" dirty="0"/>
              <a:t> CLR was </a:t>
            </a:r>
            <a:r>
              <a:rPr lang="de-DE" baseline="0" dirty="0" err="1"/>
              <a:t>able</a:t>
            </a:r>
            <a:r>
              <a:rPr lang="de-DE" baseline="0" dirty="0"/>
              <a:t> </a:t>
            </a:r>
            <a:r>
              <a:rPr lang="de-DE" baseline="0" dirty="0" err="1"/>
              <a:t>to</a:t>
            </a:r>
            <a:r>
              <a:rPr lang="de-DE" baseline="0" dirty="0"/>
              <a:t> </a:t>
            </a:r>
            <a:r>
              <a:rPr lang="de-DE" baseline="0" dirty="0" err="1"/>
              <a:t>reduce</a:t>
            </a:r>
            <a:r>
              <a:rPr lang="de-DE" baseline="0" dirty="0"/>
              <a:t> </a:t>
            </a:r>
            <a:r>
              <a:rPr lang="de-DE" baseline="0" dirty="0" err="1"/>
              <a:t>the</a:t>
            </a:r>
            <a:r>
              <a:rPr lang="de-DE" baseline="0" dirty="0"/>
              <a:t> IL-31RA </a:t>
            </a:r>
            <a:r>
              <a:rPr lang="de-DE" baseline="0" dirty="0" err="1"/>
              <a:t>expression</a:t>
            </a:r>
            <a:r>
              <a:rPr lang="de-DE" baseline="0" dirty="0"/>
              <a:t> </a:t>
            </a:r>
            <a:r>
              <a:rPr lang="de-DE" baseline="0" dirty="0" err="1"/>
              <a:t>with</a:t>
            </a:r>
            <a:r>
              <a:rPr lang="de-DE" baseline="0" dirty="0"/>
              <a:t> </a:t>
            </a:r>
            <a:r>
              <a:rPr lang="de-DE" baseline="0" dirty="0" err="1"/>
              <a:t>up</a:t>
            </a:r>
            <a:r>
              <a:rPr lang="de-DE" baseline="0" dirty="0"/>
              <a:t> </a:t>
            </a:r>
            <a:r>
              <a:rPr lang="de-DE" baseline="0" dirty="0" err="1"/>
              <a:t>to</a:t>
            </a:r>
            <a:r>
              <a:rPr lang="de-DE" baseline="0" dirty="0"/>
              <a:t> 65%</a:t>
            </a:r>
          </a:p>
          <a:p>
            <a:endParaRPr lang="de-DE" baseline="0" dirty="0"/>
          </a:p>
          <a:p>
            <a:r>
              <a:rPr lang="de-DE" baseline="0" dirty="0" err="1"/>
              <a:t>Conclusion</a:t>
            </a:r>
            <a:r>
              <a:rPr lang="de-DE" baseline="0" dirty="0"/>
              <a:t>:</a:t>
            </a:r>
          </a:p>
          <a:p>
            <a:r>
              <a:rPr lang="de-DE" baseline="0" dirty="0" err="1"/>
              <a:t>AnnonaSense</a:t>
            </a:r>
            <a:r>
              <a:rPr lang="de-DE" baseline="0" dirty="0"/>
              <a:t> CLR </a:t>
            </a:r>
            <a:r>
              <a:rPr lang="de-DE" baseline="0" dirty="0" err="1"/>
              <a:t>plays</a:t>
            </a:r>
            <a:r>
              <a:rPr lang="de-DE" baseline="0" dirty="0"/>
              <a:t> an </a:t>
            </a:r>
            <a:r>
              <a:rPr lang="de-DE" baseline="0" dirty="0" err="1"/>
              <a:t>important</a:t>
            </a:r>
            <a:r>
              <a:rPr lang="de-DE" baseline="0" dirty="0"/>
              <a:t> </a:t>
            </a:r>
            <a:r>
              <a:rPr lang="de-DE" baseline="0" dirty="0" err="1"/>
              <a:t>role</a:t>
            </a:r>
            <a:r>
              <a:rPr lang="de-DE" baseline="0" dirty="0"/>
              <a:t> in </a:t>
            </a:r>
            <a:r>
              <a:rPr lang="de-DE" baseline="0" dirty="0" err="1"/>
              <a:t>reducing</a:t>
            </a:r>
            <a:r>
              <a:rPr lang="de-DE" baseline="0" dirty="0"/>
              <a:t> </a:t>
            </a:r>
            <a:r>
              <a:rPr lang="de-DE" baseline="0" dirty="0" err="1"/>
              <a:t>both</a:t>
            </a:r>
            <a:r>
              <a:rPr lang="de-DE" baseline="0" dirty="0"/>
              <a:t> </a:t>
            </a:r>
            <a:r>
              <a:rPr lang="de-DE" baseline="0" dirty="0" err="1"/>
              <a:t>inflammation</a:t>
            </a:r>
            <a:r>
              <a:rPr lang="de-DE" baseline="0" dirty="0"/>
              <a:t> (</a:t>
            </a:r>
            <a:r>
              <a:rPr lang="de-DE" baseline="0" dirty="0" err="1"/>
              <a:t>itch</a:t>
            </a:r>
            <a:r>
              <a:rPr lang="de-DE" baseline="0" dirty="0"/>
              <a:t>) </a:t>
            </a:r>
            <a:r>
              <a:rPr lang="de-DE" baseline="0" dirty="0" err="1"/>
              <a:t>and</a:t>
            </a:r>
            <a:r>
              <a:rPr lang="de-DE" baseline="0" dirty="0"/>
              <a:t> </a:t>
            </a:r>
            <a:r>
              <a:rPr lang="de-DE" baseline="0" dirty="0" err="1"/>
              <a:t>loss</a:t>
            </a:r>
            <a:r>
              <a:rPr lang="de-DE" baseline="0" dirty="0"/>
              <a:t> of </a:t>
            </a:r>
            <a:r>
              <a:rPr lang="de-DE" baseline="0" dirty="0" err="1"/>
              <a:t>skin</a:t>
            </a:r>
            <a:r>
              <a:rPr lang="de-DE" baseline="0" dirty="0"/>
              <a:t> </a:t>
            </a:r>
            <a:r>
              <a:rPr lang="de-DE" baseline="0" dirty="0" err="1"/>
              <a:t>health</a:t>
            </a:r>
            <a:r>
              <a:rPr lang="de-DE" baseline="0" dirty="0"/>
              <a:t> </a:t>
            </a:r>
            <a:r>
              <a:rPr lang="de-DE" baseline="0" dirty="0" err="1"/>
              <a:t>as</a:t>
            </a:r>
            <a:r>
              <a:rPr lang="de-DE" baseline="0" dirty="0"/>
              <a:t> </a:t>
            </a:r>
            <a:r>
              <a:rPr lang="de-DE" baseline="0" dirty="0" err="1"/>
              <a:t>consequential</a:t>
            </a:r>
            <a:r>
              <a:rPr lang="de-DE" baseline="0" dirty="0"/>
              <a:t> </a:t>
            </a:r>
            <a:r>
              <a:rPr lang="de-DE" baseline="0" dirty="0" err="1"/>
              <a:t>to</a:t>
            </a:r>
            <a:r>
              <a:rPr lang="de-DE" baseline="0" dirty="0"/>
              <a:t> </a:t>
            </a:r>
            <a:r>
              <a:rPr lang="de-DE" baseline="0" dirty="0" err="1"/>
              <a:t>the</a:t>
            </a:r>
            <a:r>
              <a:rPr lang="de-DE" baseline="0" dirty="0"/>
              <a:t> essential </a:t>
            </a:r>
            <a:r>
              <a:rPr lang="de-DE" baseline="0" dirty="0" err="1"/>
              <a:t>cytokine</a:t>
            </a:r>
            <a:r>
              <a:rPr lang="de-DE" baseline="0" dirty="0"/>
              <a:t> IL-31.</a:t>
            </a:r>
          </a:p>
          <a:p>
            <a:r>
              <a:rPr lang="de-DE" baseline="0" dirty="0" err="1"/>
              <a:t>AnnonaSense</a:t>
            </a:r>
            <a:r>
              <a:rPr lang="de-DE" baseline="0" dirty="0"/>
              <a:t> CLR </a:t>
            </a:r>
            <a:r>
              <a:rPr lang="de-DE" baseline="0" dirty="0" err="1"/>
              <a:t>shows</a:t>
            </a:r>
            <a:r>
              <a:rPr lang="de-DE" baseline="0" dirty="0"/>
              <a:t> </a:t>
            </a:r>
            <a:r>
              <a:rPr lang="de-DE" baseline="0" dirty="0" err="1"/>
              <a:t>to</a:t>
            </a:r>
            <a:r>
              <a:rPr lang="de-DE" baseline="0" dirty="0"/>
              <a:t> </a:t>
            </a:r>
            <a:r>
              <a:rPr lang="de-DE" baseline="0" dirty="0" err="1"/>
              <a:t>have</a:t>
            </a:r>
            <a:r>
              <a:rPr lang="de-DE" baseline="0" dirty="0"/>
              <a:t> a potent </a:t>
            </a:r>
            <a:r>
              <a:rPr lang="de-DE" baseline="0" dirty="0" err="1"/>
              <a:t>effect</a:t>
            </a:r>
            <a:r>
              <a:rPr lang="de-DE" baseline="0" dirty="0"/>
              <a:t> on a </a:t>
            </a:r>
            <a:r>
              <a:rPr lang="de-DE" baseline="0" dirty="0" err="1"/>
              <a:t>cytokine</a:t>
            </a:r>
            <a:r>
              <a:rPr lang="de-DE" baseline="0" dirty="0"/>
              <a:t> </a:t>
            </a:r>
            <a:r>
              <a:rPr lang="de-DE" baseline="0" dirty="0" err="1"/>
              <a:t>which</a:t>
            </a:r>
            <a:r>
              <a:rPr lang="de-DE" baseline="0" dirty="0"/>
              <a:t> </a:t>
            </a:r>
            <a:r>
              <a:rPr lang="de-DE" baseline="0" dirty="0" err="1"/>
              <a:t>is</a:t>
            </a:r>
            <a:r>
              <a:rPr lang="de-DE" baseline="0" dirty="0"/>
              <a:t> </a:t>
            </a:r>
            <a:r>
              <a:rPr lang="de-DE" baseline="0" dirty="0" err="1"/>
              <a:t>described</a:t>
            </a:r>
            <a:r>
              <a:rPr lang="de-DE" baseline="0" dirty="0"/>
              <a:t> </a:t>
            </a:r>
            <a:r>
              <a:rPr lang="de-DE" baseline="0" dirty="0" err="1"/>
              <a:t>to</a:t>
            </a:r>
            <a:r>
              <a:rPr lang="de-DE" baseline="0" dirty="0"/>
              <a:t> </a:t>
            </a:r>
            <a:r>
              <a:rPr lang="de-DE" baseline="0" dirty="0" err="1"/>
              <a:t>play</a:t>
            </a:r>
            <a:r>
              <a:rPr lang="de-DE" baseline="0" dirty="0"/>
              <a:t> a </a:t>
            </a:r>
            <a:r>
              <a:rPr lang="de-DE" baseline="0" dirty="0" err="1"/>
              <a:t>pivotal</a:t>
            </a:r>
            <a:r>
              <a:rPr lang="de-DE" baseline="0" dirty="0"/>
              <a:t> </a:t>
            </a:r>
            <a:r>
              <a:rPr lang="de-DE" baseline="0" dirty="0" err="1"/>
              <a:t>role</a:t>
            </a:r>
            <a:r>
              <a:rPr lang="de-DE" baseline="0" dirty="0"/>
              <a:t> in </a:t>
            </a:r>
            <a:r>
              <a:rPr lang="de-DE" baseline="0" dirty="0" err="1"/>
              <a:t>skin</a:t>
            </a:r>
            <a:r>
              <a:rPr lang="de-DE" baseline="0" dirty="0"/>
              <a:t> </a:t>
            </a:r>
            <a:r>
              <a:rPr lang="de-DE" baseline="0" dirty="0" err="1"/>
              <a:t>ailments</a:t>
            </a:r>
            <a:r>
              <a:rPr lang="de-DE" baseline="0" dirty="0"/>
              <a:t> </a:t>
            </a:r>
            <a:r>
              <a:rPr lang="de-DE" baseline="0" dirty="0" err="1"/>
              <a:t>and</a:t>
            </a:r>
            <a:r>
              <a:rPr lang="de-DE" baseline="0" dirty="0"/>
              <a:t> </a:t>
            </a:r>
            <a:r>
              <a:rPr lang="de-DE" baseline="0" dirty="0" err="1"/>
              <a:t>itch</a:t>
            </a:r>
            <a:r>
              <a:rPr lang="de-DE" baseline="0" dirty="0"/>
              <a:t>, but </a:t>
            </a:r>
            <a:r>
              <a:rPr lang="de-DE" baseline="0" dirty="0" err="1"/>
              <a:t>which</a:t>
            </a:r>
            <a:r>
              <a:rPr lang="de-DE" baseline="0" dirty="0"/>
              <a:t> </a:t>
            </a:r>
            <a:r>
              <a:rPr lang="de-DE" baseline="0" dirty="0" err="1"/>
              <a:t>is</a:t>
            </a:r>
            <a:r>
              <a:rPr lang="de-DE" baseline="0" dirty="0"/>
              <a:t> (</a:t>
            </a:r>
            <a:r>
              <a:rPr lang="de-DE" baseline="0" dirty="0" err="1"/>
              <a:t>based</a:t>
            </a:r>
            <a:r>
              <a:rPr lang="de-DE" baseline="0" dirty="0"/>
              <a:t> on </a:t>
            </a:r>
            <a:r>
              <a:rPr lang="de-DE" baseline="0" dirty="0" err="1"/>
              <a:t>current</a:t>
            </a:r>
            <a:r>
              <a:rPr lang="de-DE" baseline="0" dirty="0"/>
              <a:t> </a:t>
            </a:r>
            <a:r>
              <a:rPr lang="de-DE" baseline="0" dirty="0" err="1"/>
              <a:t>knowledge</a:t>
            </a:r>
            <a:r>
              <a:rPr lang="de-DE" baseline="0" dirty="0"/>
              <a:t>) not </a:t>
            </a:r>
            <a:r>
              <a:rPr lang="de-DE" baseline="0" dirty="0" err="1"/>
              <a:t>related</a:t>
            </a:r>
            <a:r>
              <a:rPr lang="de-DE" baseline="0" dirty="0"/>
              <a:t> </a:t>
            </a:r>
            <a:r>
              <a:rPr lang="de-DE" baseline="0" dirty="0" err="1"/>
              <a:t>to</a:t>
            </a:r>
            <a:r>
              <a:rPr lang="de-DE" baseline="0" dirty="0"/>
              <a:t> </a:t>
            </a:r>
            <a:r>
              <a:rPr lang="de-DE" baseline="0" dirty="0" err="1"/>
              <a:t>the</a:t>
            </a:r>
            <a:r>
              <a:rPr lang="de-DE" baseline="0" dirty="0"/>
              <a:t> </a:t>
            </a:r>
            <a:r>
              <a:rPr lang="de-DE" baseline="0" dirty="0" err="1"/>
              <a:t>endovanilloid</a:t>
            </a:r>
            <a:r>
              <a:rPr lang="de-DE" baseline="0" dirty="0"/>
              <a:t> </a:t>
            </a:r>
            <a:r>
              <a:rPr lang="de-DE" baseline="0" dirty="0" err="1"/>
              <a:t>or</a:t>
            </a:r>
            <a:r>
              <a:rPr lang="de-DE" baseline="0" dirty="0"/>
              <a:t> </a:t>
            </a:r>
            <a:r>
              <a:rPr lang="de-DE" baseline="0" dirty="0" err="1"/>
              <a:t>endocannabinoid</a:t>
            </a:r>
            <a:r>
              <a:rPr lang="de-DE" baseline="0" dirty="0"/>
              <a:t> </a:t>
            </a:r>
            <a:r>
              <a:rPr lang="de-DE" baseline="0" dirty="0" err="1"/>
              <a:t>systems</a:t>
            </a:r>
            <a:r>
              <a:rPr lang="de-DE" baseline="0" dirty="0"/>
              <a:t> (EVS resp. ECS).</a:t>
            </a:r>
            <a:endParaRPr lang="de-DE" dirty="0"/>
          </a:p>
        </p:txBody>
      </p:sp>
      <p:sp>
        <p:nvSpPr>
          <p:cNvPr id="4" name="Foliennummernplatzhalter 3"/>
          <p:cNvSpPr>
            <a:spLocks noGrp="1"/>
          </p:cNvSpPr>
          <p:nvPr>
            <p:ph type="sldNum" sz="quarter" idx="10"/>
          </p:nvPr>
        </p:nvSpPr>
        <p:spPr/>
        <p:txBody>
          <a:bodyPr/>
          <a:lstStyle/>
          <a:p>
            <a:fld id="{8A673570-0B2C-427F-8CEB-9EFEA72523FA}" type="slidenum">
              <a:rPr lang="de-DE" smtClean="0"/>
              <a:pPr/>
              <a:t>16</a:t>
            </a:fld>
            <a:endParaRPr lang="de-DE"/>
          </a:p>
        </p:txBody>
      </p:sp>
    </p:spTree>
    <p:extLst>
      <p:ext uri="{BB962C8B-B14F-4D97-AF65-F5344CB8AC3E}">
        <p14:creationId xmlns:p14="http://schemas.microsoft.com/office/powerpoint/2010/main" val="282934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A673570-0B2C-427F-8CEB-9EFEA72523FA}" type="slidenum">
              <a:rPr lang="de-DE" smtClean="0"/>
              <a:pPr/>
              <a:t>17</a:t>
            </a:fld>
            <a:endParaRPr lang="de-DE"/>
          </a:p>
        </p:txBody>
      </p:sp>
    </p:spTree>
    <p:extLst>
      <p:ext uri="{BB962C8B-B14F-4D97-AF65-F5344CB8AC3E}">
        <p14:creationId xmlns:p14="http://schemas.microsoft.com/office/powerpoint/2010/main" val="282934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dirty="0">
                <a:latin typeface="Calibri" pitchFamily="34" charset="0"/>
                <a:cs typeface="Calibri" pitchFamily="34" charset="0"/>
              </a:rPr>
              <a:t>293T-CB2 cells are keratinocytes</a:t>
            </a:r>
            <a:r>
              <a:rPr lang="en-US" sz="1200" baseline="0" dirty="0">
                <a:latin typeface="Calibri" pitchFamily="34" charset="0"/>
                <a:cs typeface="Calibri" pitchFamily="34" charset="0"/>
              </a:rPr>
              <a:t> which are transfected with CB2. This means that these keratinocytes express more CB2 receptors than a keratinocyte would normally do.</a:t>
            </a:r>
          </a:p>
          <a:p>
            <a:endParaRPr lang="en-US" sz="1200" baseline="0" dirty="0">
              <a:latin typeface="Calibri" pitchFamily="34" charset="0"/>
              <a:cs typeface="Calibri" pitchFamily="34" charset="0"/>
            </a:endParaRPr>
          </a:p>
          <a:p>
            <a:r>
              <a:rPr lang="en-US" sz="1200" baseline="0" dirty="0">
                <a:latin typeface="Calibri" pitchFamily="34" charset="0"/>
                <a:cs typeface="Calibri" pitchFamily="34" charset="0"/>
              </a:rPr>
              <a:t>With these cells it is therefore possible to ‘amplify’ any effects a product has on CB2 as the ‘CB2-transfected keratinocytes’ will strongly react to any agonist for CB2. </a:t>
            </a:r>
          </a:p>
          <a:p>
            <a:endParaRPr lang="en-US" sz="1200" baseline="0" dirty="0">
              <a:latin typeface="Calibri" pitchFamily="34" charset="0"/>
              <a:cs typeface="Calibri" pitchFamily="34" charset="0"/>
            </a:endParaRPr>
          </a:p>
          <a:p>
            <a:r>
              <a:rPr lang="en-US" sz="1200" baseline="0" dirty="0">
                <a:latin typeface="Calibri" pitchFamily="34" charset="0"/>
                <a:cs typeface="Calibri" pitchFamily="34" charset="0"/>
              </a:rPr>
              <a:t>This additionally means that any strong biological reaction these cells show to a product which it is incubated with (‘test substance’) will have worked via the CB2 receptor.</a:t>
            </a:r>
          </a:p>
          <a:p>
            <a:endParaRPr lang="en-US" sz="1200" baseline="0" dirty="0">
              <a:latin typeface="Calibri" pitchFamily="34" charset="0"/>
              <a:cs typeface="Calibri" pitchFamily="34" charset="0"/>
            </a:endParaRPr>
          </a:p>
          <a:p>
            <a:r>
              <a:rPr lang="en-US" sz="1200" baseline="0" dirty="0">
                <a:latin typeface="Calibri" pitchFamily="34" charset="0"/>
                <a:cs typeface="Calibri" pitchFamily="34" charset="0"/>
              </a:rPr>
              <a:t>The positive control (</a:t>
            </a:r>
            <a:r>
              <a:rPr lang="en-US" sz="1200" dirty="0">
                <a:latin typeface="Calibri" pitchFamily="34" charset="0"/>
                <a:cs typeface="Calibri" pitchFamily="34" charset="0"/>
              </a:rPr>
              <a:t>WIN55, 212-2) showed a strong effect:</a:t>
            </a:r>
          </a:p>
          <a:p>
            <a:r>
              <a:rPr lang="en-US" sz="1200" dirty="0">
                <a:latin typeface="Calibri" pitchFamily="34" charset="0"/>
                <a:cs typeface="Calibri" pitchFamily="34" charset="0"/>
              </a:rPr>
              <a:t>The </a:t>
            </a:r>
            <a:r>
              <a:rPr lang="en-US" sz="1200" dirty="0" err="1">
                <a:latin typeface="Calibri" pitchFamily="34" charset="0"/>
                <a:cs typeface="Calibri" pitchFamily="34" charset="0"/>
              </a:rPr>
              <a:t>forskolin</a:t>
            </a:r>
            <a:r>
              <a:rPr lang="en-US" sz="1200" dirty="0">
                <a:latin typeface="Calibri" pitchFamily="34" charset="0"/>
                <a:cs typeface="Calibri" pitchFamily="34" charset="0"/>
              </a:rPr>
              <a:t>-induced production of </a:t>
            </a:r>
            <a:r>
              <a:rPr lang="en-US" sz="1200" dirty="0" err="1">
                <a:latin typeface="Calibri" pitchFamily="34" charset="0"/>
                <a:cs typeface="Calibri" pitchFamily="34" charset="0"/>
              </a:rPr>
              <a:t>cAMP</a:t>
            </a:r>
            <a:r>
              <a:rPr lang="en-US" sz="1200" dirty="0">
                <a:latin typeface="Calibri" pitchFamily="34" charset="0"/>
                <a:cs typeface="Calibri" pitchFamily="34" charset="0"/>
              </a:rPr>
              <a:t> (cyclic</a:t>
            </a:r>
            <a:r>
              <a:rPr lang="en-US" sz="1200" baseline="0" dirty="0">
                <a:latin typeface="Calibri" pitchFamily="34" charset="0"/>
                <a:cs typeface="Calibri" pitchFamily="34" charset="0"/>
              </a:rPr>
              <a:t> </a:t>
            </a:r>
            <a:r>
              <a:rPr lang="en-US" sz="1200" baseline="0" dirty="0" err="1">
                <a:latin typeface="Calibri" pitchFamily="34" charset="0"/>
                <a:cs typeface="Calibri" pitchFamily="34" charset="0"/>
              </a:rPr>
              <a:t>Adenonsine</a:t>
            </a:r>
            <a:r>
              <a:rPr lang="en-US" sz="1200" baseline="0" dirty="0">
                <a:latin typeface="Calibri" pitchFamily="34" charset="0"/>
                <a:cs typeface="Calibri" pitchFamily="34" charset="0"/>
              </a:rPr>
              <a:t> </a:t>
            </a:r>
            <a:r>
              <a:rPr lang="en-US" sz="1200" baseline="0" dirty="0" err="1">
                <a:latin typeface="Calibri" pitchFamily="34" charset="0"/>
                <a:cs typeface="Calibri" pitchFamily="34" charset="0"/>
              </a:rPr>
              <a:t>MonoPhosphate</a:t>
            </a:r>
            <a:r>
              <a:rPr lang="en-US" sz="1200" baseline="0" dirty="0">
                <a:latin typeface="Calibri" pitchFamily="34" charset="0"/>
                <a:cs typeface="Calibri" pitchFamily="34" charset="0"/>
              </a:rPr>
              <a:t>) is strongly reduced.</a:t>
            </a:r>
          </a:p>
          <a:p>
            <a:endParaRPr lang="en-US" sz="1200" baseline="0" dirty="0">
              <a:latin typeface="Calibri" pitchFamily="34" charset="0"/>
              <a:cs typeface="Calibri" pitchFamily="34" charset="0"/>
            </a:endParaRPr>
          </a:p>
          <a:p>
            <a:r>
              <a:rPr lang="en-US" sz="1200" baseline="0" dirty="0" err="1">
                <a:latin typeface="Calibri" pitchFamily="34" charset="0"/>
                <a:cs typeface="Calibri" pitchFamily="34" charset="0"/>
              </a:rPr>
              <a:t>AnnonaSense</a:t>
            </a:r>
            <a:r>
              <a:rPr lang="en-US" sz="1200" baseline="0" dirty="0">
                <a:latin typeface="Calibri" pitchFamily="34" charset="0"/>
                <a:cs typeface="Calibri" pitchFamily="34" charset="0"/>
              </a:rPr>
              <a:t> at different concentrations also showed a very potent reduction of </a:t>
            </a:r>
            <a:r>
              <a:rPr lang="en-US" sz="1200" baseline="0" dirty="0" err="1">
                <a:latin typeface="Calibri" pitchFamily="34" charset="0"/>
                <a:cs typeface="Calibri" pitchFamily="34" charset="0"/>
              </a:rPr>
              <a:t>cAMP</a:t>
            </a:r>
            <a:r>
              <a:rPr lang="en-US" sz="1200" baseline="0" dirty="0">
                <a:latin typeface="Calibri" pitchFamily="34" charset="0"/>
                <a:cs typeface="Calibri" pitchFamily="34" charset="0"/>
              </a:rPr>
              <a:t>, in the highest concentration even stronger than the positive control.</a:t>
            </a:r>
          </a:p>
          <a:p>
            <a:endParaRPr lang="en-US" sz="1200" baseline="0" dirty="0">
              <a:latin typeface="Calibri" pitchFamily="34" charset="0"/>
              <a:cs typeface="Calibri" pitchFamily="34" charset="0"/>
            </a:endParaRPr>
          </a:p>
          <a:p>
            <a:r>
              <a:rPr lang="en-US" sz="1200" baseline="0" dirty="0">
                <a:latin typeface="Calibri" pitchFamily="34" charset="0"/>
                <a:cs typeface="Calibri" pitchFamily="34" charset="0"/>
              </a:rPr>
              <a:t>Relevance in the context of TRPV1:</a:t>
            </a:r>
          </a:p>
          <a:p>
            <a:r>
              <a:rPr lang="en-US" sz="1200" b="1" baseline="0" dirty="0" err="1">
                <a:latin typeface="Calibri" pitchFamily="34" charset="0"/>
                <a:cs typeface="Calibri" pitchFamily="34" charset="0"/>
              </a:rPr>
              <a:t>cAMP</a:t>
            </a:r>
            <a:r>
              <a:rPr lang="en-US" sz="1200" b="1" baseline="0" dirty="0">
                <a:latin typeface="Calibri" pitchFamily="34" charset="0"/>
                <a:cs typeface="Calibri" pitchFamily="34" charset="0"/>
              </a:rPr>
              <a:t> is needed for the phosphorylation, i.e. activation of TRPV1. Reduction of cellular </a:t>
            </a:r>
            <a:r>
              <a:rPr lang="en-US" sz="1200" b="1" baseline="0" dirty="0" err="1">
                <a:latin typeface="Calibri" pitchFamily="34" charset="0"/>
                <a:cs typeface="Calibri" pitchFamily="34" charset="0"/>
              </a:rPr>
              <a:t>cAMP</a:t>
            </a:r>
            <a:r>
              <a:rPr lang="en-US" sz="1200" b="1" baseline="0" dirty="0">
                <a:latin typeface="Calibri" pitchFamily="34" charset="0"/>
                <a:cs typeface="Calibri" pitchFamily="34" charset="0"/>
              </a:rPr>
              <a:t> leads to a reduction of TRPV1-activity. </a:t>
            </a:r>
          </a:p>
          <a:p>
            <a:endParaRPr lang="en-US" sz="1200" baseline="0" dirty="0">
              <a:latin typeface="Calibri" pitchFamily="34" charset="0"/>
              <a:cs typeface="Calibri" pitchFamily="34" charset="0"/>
            </a:endParaRPr>
          </a:p>
          <a:p>
            <a:r>
              <a:rPr lang="en-US" sz="1200" baseline="0" dirty="0">
                <a:latin typeface="Calibri" pitchFamily="34" charset="0"/>
                <a:cs typeface="Calibri" pitchFamily="34" charset="0"/>
              </a:rPr>
              <a:t>Conclusion from this experiment:</a:t>
            </a:r>
          </a:p>
          <a:p>
            <a:r>
              <a:rPr lang="en-US" sz="1200" b="1" baseline="0" dirty="0" err="1">
                <a:latin typeface="Calibri" pitchFamily="34" charset="0"/>
                <a:cs typeface="Calibri" pitchFamily="34" charset="0"/>
              </a:rPr>
              <a:t>AnnonaSense</a:t>
            </a:r>
            <a:r>
              <a:rPr lang="en-US" sz="1200" b="1" baseline="0" dirty="0">
                <a:latin typeface="Calibri" pitchFamily="34" charset="0"/>
                <a:cs typeface="Calibri" pitchFamily="34" charset="0"/>
              </a:rPr>
              <a:t> strongly acts as an agonist for the CB2 receptor. With this action </a:t>
            </a:r>
            <a:r>
              <a:rPr lang="en-US" sz="1200" b="1" baseline="0" dirty="0" err="1">
                <a:latin typeface="Calibri" pitchFamily="34" charset="0"/>
                <a:cs typeface="Calibri" pitchFamily="34" charset="0"/>
              </a:rPr>
              <a:t>cAMP</a:t>
            </a:r>
            <a:r>
              <a:rPr lang="en-US" sz="1200" b="1" baseline="0" dirty="0">
                <a:latin typeface="Calibri" pitchFamily="34" charset="0"/>
                <a:cs typeface="Calibri" pitchFamily="34" charset="0"/>
              </a:rPr>
              <a:t> production is dramatically reduced and, therefore, TRPV1 activity reduced as well. </a:t>
            </a:r>
          </a:p>
          <a:p>
            <a:endParaRPr lang="en-US" sz="1200" baseline="0" dirty="0">
              <a:latin typeface="Calibri" pitchFamily="34" charset="0"/>
              <a:cs typeface="Calibri" pitchFamily="34" charset="0"/>
            </a:endParaRPr>
          </a:p>
          <a:p>
            <a:r>
              <a:rPr lang="en-US" sz="1200" baseline="0" dirty="0">
                <a:latin typeface="Calibri" pitchFamily="34" charset="0"/>
                <a:cs typeface="Calibri" pitchFamily="34" charset="0"/>
              </a:rPr>
              <a:t>Further experiments shown in this presentation: </a:t>
            </a:r>
            <a:r>
              <a:rPr lang="en-US" sz="1200" baseline="0" dirty="0" err="1">
                <a:latin typeface="Calibri" pitchFamily="34" charset="0"/>
                <a:cs typeface="Calibri" pitchFamily="34" charset="0"/>
              </a:rPr>
              <a:t>AnnonaSense</a:t>
            </a:r>
            <a:r>
              <a:rPr lang="en-US" sz="1200" baseline="0" dirty="0">
                <a:latin typeface="Calibri" pitchFamily="34" charset="0"/>
                <a:cs typeface="Calibri" pitchFamily="34" charset="0"/>
              </a:rPr>
              <a:t>-induced reduction of TRPV1-induced inflammatory processes is clear. See slides on IL-8 (keratinocytes) and IL-1B, IL-8 and CGRP (co-culture keratinocytes with sensory neurons)</a:t>
            </a:r>
            <a:endParaRPr lang="de-DE" dirty="0"/>
          </a:p>
        </p:txBody>
      </p:sp>
      <p:sp>
        <p:nvSpPr>
          <p:cNvPr id="4" name="Foliennummernplatzhalter 3"/>
          <p:cNvSpPr>
            <a:spLocks noGrp="1"/>
          </p:cNvSpPr>
          <p:nvPr>
            <p:ph type="sldNum" sz="quarter" idx="10"/>
          </p:nvPr>
        </p:nvSpPr>
        <p:spPr/>
        <p:txBody>
          <a:bodyPr/>
          <a:lstStyle/>
          <a:p>
            <a:fld id="{8A673570-0B2C-427F-8CEB-9EFEA72523FA}" type="slidenum">
              <a:rPr lang="de-DE" smtClean="0"/>
              <a:pPr/>
              <a:t>18</a:t>
            </a:fld>
            <a:endParaRPr lang="de-DE"/>
          </a:p>
        </p:txBody>
      </p:sp>
    </p:spTree>
    <p:extLst>
      <p:ext uri="{BB962C8B-B14F-4D97-AF65-F5344CB8AC3E}">
        <p14:creationId xmlns:p14="http://schemas.microsoft.com/office/powerpoint/2010/main" val="1589565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err="1"/>
              <a:t>Capsazepine</a:t>
            </a:r>
            <a:r>
              <a:rPr lang="en-US" noProof="0" dirty="0"/>
              <a:t> is an antagonist for TRPV1</a:t>
            </a:r>
          </a:p>
          <a:p>
            <a:endParaRPr lang="en-US" noProof="0" dirty="0"/>
          </a:p>
          <a:p>
            <a:r>
              <a:rPr lang="en-US" noProof="0" dirty="0"/>
              <a:t>Cultivation</a:t>
            </a:r>
            <a:r>
              <a:rPr lang="en-US" baseline="0" noProof="0" dirty="0"/>
              <a:t> with </a:t>
            </a:r>
            <a:r>
              <a:rPr lang="en-US" baseline="0" noProof="0" dirty="0" err="1"/>
              <a:t>capsazepine</a:t>
            </a:r>
            <a:r>
              <a:rPr lang="en-US" baseline="0" noProof="0" dirty="0"/>
              <a:t> leads to the TRPV1 receptor becoming ‘blocked’. Capsaicin is an agonist for TRPV1, but when TRPV1 is blocked capsaicin cannot interact with TRPV1 anymore. This leads to a strong reduction of production of inflammatory mediators as shown in this experiment. The reduction of the production of the inflammatory mediators was set at 100%</a:t>
            </a:r>
          </a:p>
          <a:p>
            <a:endParaRPr lang="en-US" baseline="0" noProof="0" dirty="0"/>
          </a:p>
          <a:p>
            <a:r>
              <a:rPr lang="en-US" baseline="0" noProof="0" dirty="0"/>
              <a:t>Further in this experiment, instead with </a:t>
            </a:r>
            <a:r>
              <a:rPr lang="en-US" baseline="0" noProof="0" dirty="0" err="1"/>
              <a:t>capsazepine</a:t>
            </a:r>
            <a:r>
              <a:rPr lang="en-US" baseline="0" noProof="0" dirty="0"/>
              <a:t>, the cells were also cultivated with </a:t>
            </a:r>
            <a:r>
              <a:rPr lang="en-US" baseline="0" noProof="0" dirty="0" err="1"/>
              <a:t>AnnonaSense</a:t>
            </a:r>
            <a:r>
              <a:rPr lang="en-US" baseline="0" noProof="0" dirty="0"/>
              <a:t>. </a:t>
            </a:r>
            <a:r>
              <a:rPr lang="en-US" baseline="0" noProof="0" dirty="0" err="1"/>
              <a:t>AnnonaSense</a:t>
            </a:r>
            <a:r>
              <a:rPr lang="en-US" baseline="0" noProof="0" dirty="0"/>
              <a:t> does not block the receptor but reduces its activity as explained under the slide explaining the experiment on CB2 (</a:t>
            </a:r>
            <a:r>
              <a:rPr lang="en-US" baseline="0" noProof="0" dirty="0" err="1"/>
              <a:t>cAMP</a:t>
            </a:r>
            <a:r>
              <a:rPr lang="en-US" baseline="0" noProof="0" dirty="0"/>
              <a:t> goes down dramatically as a consequence of interaction of </a:t>
            </a:r>
            <a:r>
              <a:rPr lang="en-US" baseline="0" noProof="0" dirty="0" err="1"/>
              <a:t>AnnonaSense</a:t>
            </a:r>
            <a:r>
              <a:rPr lang="en-US" baseline="0" noProof="0" dirty="0"/>
              <a:t> with CB2 and </a:t>
            </a:r>
            <a:r>
              <a:rPr lang="en-US" baseline="0" noProof="0" dirty="0" err="1"/>
              <a:t>cAMP</a:t>
            </a:r>
            <a:r>
              <a:rPr lang="en-US" baseline="0" noProof="0" dirty="0"/>
              <a:t> is needed for TRPV1 activity). The results obtained on the inflammatory mediators relevant for capsaicin induced inflammation are shown in this slide.</a:t>
            </a:r>
          </a:p>
          <a:p>
            <a:endParaRPr lang="en-US" baseline="0" noProof="0" dirty="0"/>
          </a:p>
          <a:p>
            <a:r>
              <a:rPr lang="en-US" baseline="0" noProof="0" dirty="0"/>
              <a:t>Conclusion from this experiment, the experiment on keratinocytes/capsaicin/IL-8 and the experiment on CB2:</a:t>
            </a:r>
          </a:p>
          <a:p>
            <a:r>
              <a:rPr lang="en-US" baseline="0" noProof="0" dirty="0"/>
              <a:t>By interacting with CB2 </a:t>
            </a:r>
            <a:r>
              <a:rPr lang="en-US" baseline="0" noProof="0" dirty="0" err="1"/>
              <a:t>AnnonaSense</a:t>
            </a:r>
            <a:r>
              <a:rPr lang="en-US" baseline="0" noProof="0" dirty="0"/>
              <a:t> helps in ‘switching off’ the detrimental processes induced by TRPV1. The balance between the ECS and EVS is re-established and skin health and well-being are a logical consequence of this.</a:t>
            </a:r>
          </a:p>
          <a:p>
            <a:endParaRPr lang="en-US" baseline="0" noProof="0" dirty="0"/>
          </a:p>
          <a:p>
            <a:endParaRPr lang="en-US" noProof="0" dirty="0"/>
          </a:p>
        </p:txBody>
      </p:sp>
      <p:sp>
        <p:nvSpPr>
          <p:cNvPr id="4" name="Foliennummernplatzhalter 3"/>
          <p:cNvSpPr>
            <a:spLocks noGrp="1"/>
          </p:cNvSpPr>
          <p:nvPr>
            <p:ph type="sldNum" sz="quarter" idx="10"/>
          </p:nvPr>
        </p:nvSpPr>
        <p:spPr/>
        <p:txBody>
          <a:bodyPr/>
          <a:lstStyle/>
          <a:p>
            <a:fld id="{8A673570-0B2C-427F-8CEB-9EFEA72523FA}" type="slidenum">
              <a:rPr lang="de-DE" smtClean="0"/>
              <a:pPr/>
              <a:t>19</a:t>
            </a:fld>
            <a:endParaRPr lang="de-DE"/>
          </a:p>
        </p:txBody>
      </p:sp>
    </p:spTree>
    <p:extLst>
      <p:ext uri="{BB962C8B-B14F-4D97-AF65-F5344CB8AC3E}">
        <p14:creationId xmlns:p14="http://schemas.microsoft.com/office/powerpoint/2010/main" val="1589565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n-US" sz="800" kern="1200" dirty="0">
                <a:solidFill>
                  <a:srgbClr val="FF0000"/>
                </a:solidFill>
                <a:latin typeface="Arial" charset="0"/>
                <a:ea typeface="+mn-ea"/>
                <a:cs typeface="+mn-cs"/>
              </a:rPr>
              <a:t>C</a:t>
            </a:r>
            <a:endParaRPr lang="ru-RU" sz="800" kern="1200" dirty="0">
              <a:solidFill>
                <a:srgbClr val="FF0000"/>
              </a:solidFill>
              <a:latin typeface="Arial" charset="0"/>
              <a:ea typeface="+mn-ea"/>
              <a:cs typeface="+mn-cs"/>
            </a:endParaRPr>
          </a:p>
          <a:p>
            <a:pPr algn="l"/>
            <a:r>
              <a:rPr lang="ru-RU" sz="800" dirty="0"/>
              <a:t>Важно для небольших клиентов</a:t>
            </a:r>
            <a:endParaRPr lang="ru-RU" sz="800" kern="1200" dirty="0">
              <a:solidFill>
                <a:srgbClr val="FF0000"/>
              </a:solidFill>
              <a:latin typeface="Arial" charset="0"/>
              <a:ea typeface="+mn-ea"/>
              <a:cs typeface="+mn-cs"/>
            </a:endParaRPr>
          </a:p>
          <a:p>
            <a:endParaRPr lang="de-DE" baseline="0" dirty="0"/>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673570-0B2C-427F-8CEB-9EFEA72523FA}"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de-D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10963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A673570-0B2C-427F-8CEB-9EFEA72523FA}" type="slidenum">
              <a:rPr lang="de-DE" smtClean="0"/>
              <a:pPr/>
              <a:t>20</a:t>
            </a:fld>
            <a:endParaRPr lang="de-DE"/>
          </a:p>
        </p:txBody>
      </p:sp>
    </p:spTree>
    <p:extLst>
      <p:ext uri="{BB962C8B-B14F-4D97-AF65-F5344CB8AC3E}">
        <p14:creationId xmlns:p14="http://schemas.microsoft.com/office/powerpoint/2010/main" val="1589565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A673570-0B2C-427F-8CEB-9EFEA72523FA}" type="slidenum">
              <a:rPr lang="de-DE" smtClean="0"/>
              <a:pPr/>
              <a:t>21</a:t>
            </a:fld>
            <a:endParaRPr lang="de-DE"/>
          </a:p>
        </p:txBody>
      </p:sp>
    </p:spTree>
    <p:extLst>
      <p:ext uri="{BB962C8B-B14F-4D97-AF65-F5344CB8AC3E}">
        <p14:creationId xmlns:p14="http://schemas.microsoft.com/office/powerpoint/2010/main" val="1589565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A673570-0B2C-427F-8CEB-9EFEA72523FA}" type="slidenum">
              <a:rPr lang="de-DE" smtClean="0"/>
              <a:pPr/>
              <a:t>22</a:t>
            </a:fld>
            <a:endParaRPr lang="de-DE"/>
          </a:p>
        </p:txBody>
      </p:sp>
    </p:spTree>
    <p:extLst>
      <p:ext uri="{BB962C8B-B14F-4D97-AF65-F5344CB8AC3E}">
        <p14:creationId xmlns:p14="http://schemas.microsoft.com/office/powerpoint/2010/main" val="1589565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A673570-0B2C-427F-8CEB-9EFEA72523FA}" type="slidenum">
              <a:rPr lang="de-DE" smtClean="0"/>
              <a:pPr/>
              <a:t>23</a:t>
            </a:fld>
            <a:endParaRPr lang="de-DE"/>
          </a:p>
        </p:txBody>
      </p:sp>
    </p:spTree>
    <p:extLst>
      <p:ext uri="{BB962C8B-B14F-4D97-AF65-F5344CB8AC3E}">
        <p14:creationId xmlns:p14="http://schemas.microsoft.com/office/powerpoint/2010/main" val="1589565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aseline="0" noProof="0" dirty="0"/>
              <a:t>The in vivo studies we have performed are relevant and scientifically valid in improving skin health and well-being. Although we have seen that our in vitro experiments lead to extremely good results it still needed to be proven that </a:t>
            </a:r>
            <a:r>
              <a:rPr lang="en-US" baseline="0" noProof="0" dirty="0" err="1"/>
              <a:t>AnnonaSense</a:t>
            </a:r>
            <a:r>
              <a:rPr lang="en-US" baseline="0" noProof="0" dirty="0"/>
              <a:t> CLR works relevantly for the consumer, in increasing skin health and well-being.</a:t>
            </a:r>
          </a:p>
          <a:p>
            <a:endParaRPr lang="en-US" baseline="0" noProof="0" dirty="0"/>
          </a:p>
          <a:p>
            <a:r>
              <a:rPr lang="en-US" baseline="0" noProof="0" dirty="0"/>
              <a:t>1.</a:t>
            </a:r>
          </a:p>
          <a:p>
            <a:r>
              <a:rPr lang="en-US" baseline="0" noProof="0" dirty="0"/>
              <a:t>As the sensitivity of skin is an important factor in reduced well-being for the consumer, this topic needed to be addressed</a:t>
            </a:r>
          </a:p>
          <a:p>
            <a:endParaRPr lang="en-US" baseline="0" noProof="0" dirty="0"/>
          </a:p>
          <a:p>
            <a:r>
              <a:rPr lang="en-US" baseline="0" noProof="0" dirty="0"/>
              <a:t>2. </a:t>
            </a:r>
          </a:p>
          <a:p>
            <a:r>
              <a:rPr lang="en-US" baseline="0" noProof="0" dirty="0"/>
              <a:t>Pruritus/itch is an extremely common problem for consumers. Many consumers even suffer from chronic itch. This is therefore an important parameter to look at when wanting to prove that </a:t>
            </a:r>
            <a:r>
              <a:rPr lang="en-US" baseline="0" noProof="0" dirty="0" err="1"/>
              <a:t>AnnonaSense</a:t>
            </a:r>
            <a:r>
              <a:rPr lang="en-US" baseline="0" noProof="0" dirty="0"/>
              <a:t> CLR is able to improve skin health and well-being. What needs to be taken into account here, though, is the fact that scientific studies of reduction of itch have shown that itch can be reduced by up to 40% by making use of a placebo. This illustrates both that itch is, for an important part, a subjective problem, but also that </a:t>
            </a:r>
            <a:r>
              <a:rPr lang="en-US" baseline="0" noProof="0" dirty="0" err="1"/>
              <a:t>AnnonaSense</a:t>
            </a:r>
            <a:r>
              <a:rPr lang="en-US" baseline="0" noProof="0" dirty="0"/>
              <a:t> CLR should clearly perform better than 40% reduction.</a:t>
            </a:r>
          </a:p>
          <a:p>
            <a:endParaRPr lang="en-US" baseline="0" noProof="0" dirty="0"/>
          </a:p>
          <a:p>
            <a:r>
              <a:rPr lang="en-US" baseline="0" noProof="0" dirty="0"/>
              <a:t>3.</a:t>
            </a:r>
          </a:p>
          <a:p>
            <a:r>
              <a:rPr lang="en-US" baseline="0" noProof="0" dirty="0"/>
              <a:t>Skin appearance is another essential parameter in assessing skin health and well-being. Unhealthy skin does not look good and this has important implications for overall well-being and quality of life. The effect on this parameter by </a:t>
            </a:r>
            <a:r>
              <a:rPr lang="en-US" baseline="0" noProof="0" dirty="0" err="1"/>
              <a:t>AnnonaSense</a:t>
            </a:r>
            <a:r>
              <a:rPr lang="en-US" baseline="0" noProof="0" dirty="0"/>
              <a:t> CLR was therefore carefully determined by expert grading. Expert grading is based on the determination of skin appearance by a trained observer. This approach was deemed by us to be more relevant than measuring, for instance, skin color with a </a:t>
            </a:r>
            <a:r>
              <a:rPr lang="en-US" baseline="0" noProof="0" dirty="0" err="1"/>
              <a:t>chromameter</a:t>
            </a:r>
            <a:r>
              <a:rPr lang="en-US" baseline="0" noProof="0" dirty="0"/>
              <a:t>. </a:t>
            </a:r>
            <a:r>
              <a:rPr lang="en-US" baseline="0" noProof="0" dirty="0" err="1"/>
              <a:t>Chromameter</a:t>
            </a:r>
            <a:r>
              <a:rPr lang="en-US" baseline="0" noProof="0" dirty="0"/>
              <a:t> results are objective, but do not necessarily correlate with subjective perceptions. As perception essential in the topic of skin health and well-being, expert grading was preferred.</a:t>
            </a:r>
          </a:p>
          <a:p>
            <a:endParaRPr lang="en-US" baseline="0" noProof="0" dirty="0"/>
          </a:p>
          <a:p>
            <a:r>
              <a:rPr lang="en-US" baseline="0" noProof="0" dirty="0"/>
              <a:t>4.</a:t>
            </a:r>
          </a:p>
          <a:p>
            <a:r>
              <a:rPr lang="en-US" baseline="0" noProof="0" dirty="0"/>
              <a:t>We were also interested in the perception of consumers. Can </a:t>
            </a:r>
            <a:r>
              <a:rPr lang="en-US" baseline="0" noProof="0" dirty="0" err="1"/>
              <a:t>AnnonaSense</a:t>
            </a:r>
            <a:r>
              <a:rPr lang="en-US" baseline="0" noProof="0" dirty="0"/>
              <a:t> CLR really make a difference for them? Incorporation into a simple aqueous gel is by far the least efficacious way to provoke biological effects of an active ingredient. Can, despite being formulated in such a simple formulation, </a:t>
            </a:r>
            <a:r>
              <a:rPr lang="en-US" baseline="0" noProof="0" dirty="0" err="1"/>
              <a:t>AnnonaSense</a:t>
            </a:r>
            <a:r>
              <a:rPr lang="en-US" baseline="0" noProof="0" dirty="0"/>
              <a:t> CLR still perform in such a way that it leads to satisfactory results for the consumer. This was assessed by us in this study</a:t>
            </a:r>
          </a:p>
          <a:p>
            <a:endParaRPr lang="en-US" baseline="0" noProof="0" dirty="0"/>
          </a:p>
          <a:p>
            <a:r>
              <a:rPr lang="en-US" baseline="0" noProof="0" dirty="0"/>
              <a:t>5.</a:t>
            </a:r>
          </a:p>
          <a:p>
            <a:r>
              <a:rPr lang="en-US" baseline="0" noProof="0" dirty="0"/>
              <a:t>The selection of volunteers in studies likes these, is essential for their scientific validity. In the next slide this will be explained in more detail</a:t>
            </a:r>
          </a:p>
          <a:p>
            <a:endParaRPr lang="en-US" baseline="0" noProof="0" dirty="0"/>
          </a:p>
          <a:p>
            <a:endParaRPr lang="de-DE" dirty="0"/>
          </a:p>
        </p:txBody>
      </p:sp>
      <p:sp>
        <p:nvSpPr>
          <p:cNvPr id="4" name="Foliennummernplatzhalter 3"/>
          <p:cNvSpPr>
            <a:spLocks noGrp="1"/>
          </p:cNvSpPr>
          <p:nvPr>
            <p:ph type="sldNum" sz="quarter" idx="10"/>
          </p:nvPr>
        </p:nvSpPr>
        <p:spPr/>
        <p:txBody>
          <a:bodyPr/>
          <a:lstStyle/>
          <a:p>
            <a:fld id="{8A673570-0B2C-427F-8CEB-9EFEA72523FA}" type="slidenum">
              <a:rPr lang="de-DE" smtClean="0"/>
              <a:pPr/>
              <a:t>25</a:t>
            </a:fld>
            <a:endParaRPr lang="de-DE"/>
          </a:p>
        </p:txBody>
      </p:sp>
    </p:spTree>
    <p:extLst>
      <p:ext uri="{BB962C8B-B14F-4D97-AF65-F5344CB8AC3E}">
        <p14:creationId xmlns:p14="http://schemas.microsoft.com/office/powerpoint/2010/main" val="282934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A673570-0B2C-427F-8CEB-9EFEA72523FA}" type="slidenum">
              <a:rPr lang="de-DE" smtClean="0"/>
              <a:pPr/>
              <a:t>26</a:t>
            </a:fld>
            <a:endParaRPr lang="de-DE"/>
          </a:p>
        </p:txBody>
      </p:sp>
    </p:spTree>
    <p:extLst>
      <p:ext uri="{BB962C8B-B14F-4D97-AF65-F5344CB8AC3E}">
        <p14:creationId xmlns:p14="http://schemas.microsoft.com/office/powerpoint/2010/main" val="282934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Sensitivity of skin correlates</a:t>
            </a:r>
            <a:r>
              <a:rPr lang="en-US" baseline="0" noProof="0" dirty="0"/>
              <a:t> with the skin‘s reactivity to outside influences. Sensitive skin is more reactive. Sensitive skin is therefore irritated more easily.</a:t>
            </a:r>
          </a:p>
          <a:p>
            <a:endParaRPr lang="en-US" baseline="0" noProof="0" dirty="0"/>
          </a:p>
          <a:p>
            <a:r>
              <a:rPr lang="en-US" baseline="0" noProof="0" dirty="0"/>
              <a:t>Sensitive skin shows increased reactivity, in other words, sensitive skin has a lower ‘sensory perception threshold’. This correlates with an increased activity of sensory nerve fibers in the skin. These sensory nerve fibers are responsible for perception of irritation (itch, pain etc.). </a:t>
            </a:r>
          </a:p>
          <a:p>
            <a:endParaRPr lang="en-US" baseline="0" noProof="0" dirty="0"/>
          </a:p>
          <a:p>
            <a:r>
              <a:rPr lang="en-US" baseline="0" noProof="0" dirty="0"/>
              <a:t>Sensory nerve fibers react in a very controlled and sensitive way to an electrical current. This fact can be used in the assessment of ‘sensory perception threshold’, i.e. the reactivity of skin, i.e. the sensitivity of skin.</a:t>
            </a:r>
          </a:p>
          <a:p>
            <a:endParaRPr lang="en-US" baseline="0" noProof="0" dirty="0"/>
          </a:p>
          <a:p>
            <a:r>
              <a:rPr lang="en-US" baseline="0" noProof="0" dirty="0"/>
              <a:t>By making use of a </a:t>
            </a:r>
            <a:r>
              <a:rPr lang="en-US" baseline="0" noProof="0" dirty="0" err="1"/>
              <a:t>Neurometer</a:t>
            </a:r>
            <a:r>
              <a:rPr lang="en-US" baseline="0" noProof="0" dirty="0"/>
              <a:t> the ‘current perception threshold’ (CPT) is determined at different frequencies of the electrical current. The different frequencies interact with different types of sensory nerve fibers (250Hz with </a:t>
            </a:r>
            <a:r>
              <a:rPr lang="de-DE" sz="1200" b="0" i="0" u="none" strike="noStrike" kern="1200" baseline="0" dirty="0">
                <a:solidFill>
                  <a:schemeClr val="tx1"/>
                </a:solidFill>
                <a:latin typeface="Arial" charset="0"/>
                <a:ea typeface="+mn-ea"/>
                <a:cs typeface="+mn-cs"/>
              </a:rPr>
              <a:t>A </a:t>
            </a:r>
            <a:r>
              <a:rPr lang="en-US" sz="1200" b="0" i="0" u="none" strike="noStrike" kern="1200" baseline="0" noProof="0" dirty="0">
                <a:solidFill>
                  <a:schemeClr val="tx1"/>
                </a:solidFill>
                <a:latin typeface="Arial" charset="0"/>
                <a:ea typeface="+mn-ea"/>
                <a:cs typeface="+mn-cs"/>
              </a:rPr>
              <a:t>delta fibers, 5Hz with C fibers</a:t>
            </a:r>
            <a:r>
              <a:rPr lang="de-DE" sz="1200" b="0" i="0" u="none" strike="noStrike" kern="1200" baseline="0" dirty="0">
                <a:solidFill>
                  <a:schemeClr val="tx1"/>
                </a:solidFill>
                <a:latin typeface="Arial" charset="0"/>
                <a:ea typeface="+mn-ea"/>
                <a:cs typeface="+mn-cs"/>
              </a:rPr>
              <a:t>. S</a:t>
            </a:r>
            <a:r>
              <a:rPr lang="en-US" sz="1200" b="0" i="0" u="none" strike="noStrike" kern="1200" baseline="0" dirty="0" err="1">
                <a:solidFill>
                  <a:schemeClr val="tx1"/>
                </a:solidFill>
                <a:latin typeface="Arial" charset="0"/>
                <a:ea typeface="+mn-ea"/>
                <a:cs typeface="+mn-cs"/>
              </a:rPr>
              <a:t>tinging</a:t>
            </a:r>
            <a:r>
              <a:rPr lang="en-US" sz="1200" b="0" i="0" u="none" strike="noStrike" kern="1200" baseline="0" dirty="0">
                <a:solidFill>
                  <a:schemeClr val="tx1"/>
                </a:solidFill>
                <a:latin typeface="Arial" charset="0"/>
                <a:ea typeface="+mn-ea"/>
                <a:cs typeface="+mn-cs"/>
              </a:rPr>
              <a:t>, burning, and itching are mediated </a:t>
            </a:r>
            <a:r>
              <a:rPr lang="en-US" sz="1200" b="0" i="0" u="none" strike="noStrike" kern="1200" baseline="0" noProof="0" dirty="0">
                <a:solidFill>
                  <a:schemeClr val="tx1"/>
                </a:solidFill>
                <a:latin typeface="Arial" charset="0"/>
                <a:ea typeface="+mn-ea"/>
                <a:cs typeface="+mn-cs"/>
              </a:rPr>
              <a:t>through both these fibers</a:t>
            </a:r>
            <a:r>
              <a:rPr lang="de-DE" sz="1200" b="0" i="0" u="none" strike="noStrike" kern="1200" baseline="0" dirty="0">
                <a:solidFill>
                  <a:schemeClr val="tx1"/>
                </a:solidFill>
                <a:latin typeface="Arial" charset="0"/>
                <a:ea typeface="+mn-ea"/>
                <a:cs typeface="+mn-cs"/>
              </a:rPr>
              <a:t>).</a:t>
            </a:r>
          </a:p>
          <a:p>
            <a:endParaRPr lang="de-DE" sz="1200" b="0" i="0" u="none" strike="noStrike" kern="1200" baseline="0" noProof="0" dirty="0">
              <a:solidFill>
                <a:schemeClr val="tx1"/>
              </a:solidFill>
              <a:latin typeface="Arial" charset="0"/>
              <a:ea typeface="+mn-ea"/>
              <a:cs typeface="+mn-cs"/>
            </a:endParaRPr>
          </a:p>
          <a:p>
            <a:r>
              <a:rPr lang="de-DE" sz="1200" b="0" i="0" u="none" strike="noStrike" kern="1200" baseline="0" noProof="0" dirty="0">
                <a:solidFill>
                  <a:schemeClr val="tx1"/>
                </a:solidFill>
                <a:latin typeface="Arial" charset="0"/>
                <a:ea typeface="+mn-ea"/>
                <a:cs typeface="+mn-cs"/>
              </a:rPr>
              <a:t>Working </a:t>
            </a:r>
            <a:r>
              <a:rPr lang="de-DE" sz="1200" b="0" i="0" u="none" strike="noStrike" kern="1200" baseline="0" noProof="0" dirty="0" err="1">
                <a:solidFill>
                  <a:schemeClr val="tx1"/>
                </a:solidFill>
                <a:latin typeface="Arial" charset="0"/>
                <a:ea typeface="+mn-ea"/>
                <a:cs typeface="+mn-cs"/>
              </a:rPr>
              <a:t>principle</a:t>
            </a:r>
            <a:r>
              <a:rPr lang="de-DE" sz="1200" b="0" i="0" u="none" strike="noStrike" kern="1200" baseline="0" noProof="0" dirty="0">
                <a:solidFill>
                  <a:schemeClr val="tx1"/>
                </a:solidFill>
                <a:latin typeface="Arial" charset="0"/>
                <a:ea typeface="+mn-ea"/>
                <a:cs typeface="+mn-cs"/>
              </a:rPr>
              <a:t>: </a:t>
            </a:r>
            <a:r>
              <a:rPr lang="de-DE" sz="1200" b="0" i="0" u="none" strike="noStrike" kern="1200" baseline="0" noProof="0" dirty="0" err="1">
                <a:solidFill>
                  <a:schemeClr val="tx1"/>
                </a:solidFill>
                <a:latin typeface="Arial" charset="0"/>
                <a:ea typeface="+mn-ea"/>
                <a:cs typeface="+mn-cs"/>
              </a:rPr>
              <a:t>the</a:t>
            </a:r>
            <a:r>
              <a:rPr lang="de-DE" sz="1200" b="0" i="0" u="none" strike="noStrike" kern="1200" baseline="0" noProof="0" dirty="0">
                <a:solidFill>
                  <a:schemeClr val="tx1"/>
                </a:solidFill>
                <a:latin typeface="Arial" charset="0"/>
                <a:ea typeface="+mn-ea"/>
                <a:cs typeface="+mn-cs"/>
              </a:rPr>
              <a:t> </a:t>
            </a:r>
            <a:r>
              <a:rPr lang="de-DE" sz="1200" b="0" i="0" u="none" strike="noStrike" kern="1200" baseline="0" noProof="0" dirty="0" err="1">
                <a:solidFill>
                  <a:schemeClr val="tx1"/>
                </a:solidFill>
                <a:latin typeface="Arial" charset="0"/>
                <a:ea typeface="+mn-ea"/>
                <a:cs typeface="+mn-cs"/>
              </a:rPr>
              <a:t>intensity</a:t>
            </a:r>
            <a:r>
              <a:rPr lang="de-DE" sz="1200" b="0" i="0" u="none" strike="noStrike" kern="1200" baseline="0" noProof="0" dirty="0">
                <a:solidFill>
                  <a:schemeClr val="tx1"/>
                </a:solidFill>
                <a:latin typeface="Arial" charset="0"/>
                <a:ea typeface="+mn-ea"/>
                <a:cs typeface="+mn-cs"/>
              </a:rPr>
              <a:t> of </a:t>
            </a:r>
            <a:r>
              <a:rPr lang="de-DE" sz="1200" b="0" i="0" u="none" strike="noStrike" kern="1200" baseline="0" noProof="0" dirty="0" err="1">
                <a:solidFill>
                  <a:schemeClr val="tx1"/>
                </a:solidFill>
                <a:latin typeface="Arial" charset="0"/>
                <a:ea typeface="+mn-ea"/>
                <a:cs typeface="+mn-cs"/>
              </a:rPr>
              <a:t>the</a:t>
            </a:r>
            <a:r>
              <a:rPr lang="de-DE" sz="1200" b="0" i="0" u="none" strike="noStrike" kern="1200" baseline="0" noProof="0" dirty="0">
                <a:solidFill>
                  <a:schemeClr val="tx1"/>
                </a:solidFill>
                <a:latin typeface="Arial" charset="0"/>
                <a:ea typeface="+mn-ea"/>
                <a:cs typeface="+mn-cs"/>
              </a:rPr>
              <a:t> </a:t>
            </a:r>
            <a:r>
              <a:rPr lang="de-DE" sz="1200" b="0" i="0" u="none" strike="noStrike" kern="1200" baseline="0" noProof="0" dirty="0" err="1">
                <a:solidFill>
                  <a:schemeClr val="tx1"/>
                </a:solidFill>
                <a:latin typeface="Arial" charset="0"/>
                <a:ea typeface="+mn-ea"/>
                <a:cs typeface="+mn-cs"/>
              </a:rPr>
              <a:t>electrical</a:t>
            </a:r>
            <a:r>
              <a:rPr lang="de-DE" sz="1200" b="0" i="0" u="none" strike="noStrike" kern="1200" baseline="0" noProof="0" dirty="0">
                <a:solidFill>
                  <a:schemeClr val="tx1"/>
                </a:solidFill>
                <a:latin typeface="Arial" charset="0"/>
                <a:ea typeface="+mn-ea"/>
                <a:cs typeface="+mn-cs"/>
              </a:rPr>
              <a:t> </a:t>
            </a:r>
            <a:r>
              <a:rPr lang="de-DE" sz="1200" b="0" i="0" u="none" strike="noStrike" kern="1200" baseline="0" noProof="0" dirty="0" err="1">
                <a:solidFill>
                  <a:schemeClr val="tx1"/>
                </a:solidFill>
                <a:latin typeface="Arial" charset="0"/>
                <a:ea typeface="+mn-ea"/>
                <a:cs typeface="+mn-cs"/>
              </a:rPr>
              <a:t>current</a:t>
            </a:r>
            <a:r>
              <a:rPr lang="de-DE" sz="1200" b="0" i="0" u="none" strike="noStrike" kern="1200" baseline="0" noProof="0" dirty="0">
                <a:solidFill>
                  <a:schemeClr val="tx1"/>
                </a:solidFill>
                <a:latin typeface="Arial" charset="0"/>
                <a:ea typeface="+mn-ea"/>
                <a:cs typeface="+mn-cs"/>
              </a:rPr>
              <a:t> was </a:t>
            </a:r>
            <a:r>
              <a:rPr lang="de-DE" sz="1200" b="0" i="0" u="none" strike="noStrike" kern="1200" baseline="0" noProof="0" dirty="0" err="1">
                <a:solidFill>
                  <a:schemeClr val="tx1"/>
                </a:solidFill>
                <a:latin typeface="Arial" charset="0"/>
                <a:ea typeface="+mn-ea"/>
                <a:cs typeface="+mn-cs"/>
              </a:rPr>
              <a:t>increased</a:t>
            </a:r>
            <a:r>
              <a:rPr lang="de-DE" sz="1200" b="0" i="0" u="none" strike="noStrike" kern="1200" baseline="0" noProof="0" dirty="0">
                <a:solidFill>
                  <a:schemeClr val="tx1"/>
                </a:solidFill>
                <a:latin typeface="Arial" charset="0"/>
                <a:ea typeface="+mn-ea"/>
                <a:cs typeface="+mn-cs"/>
              </a:rPr>
              <a:t> </a:t>
            </a:r>
            <a:r>
              <a:rPr lang="de-DE" sz="1200" b="0" i="0" u="none" strike="noStrike" kern="1200" baseline="0" noProof="0" dirty="0" err="1">
                <a:solidFill>
                  <a:schemeClr val="tx1"/>
                </a:solidFill>
                <a:latin typeface="Arial" charset="0"/>
                <a:ea typeface="+mn-ea"/>
                <a:cs typeface="+mn-cs"/>
              </a:rPr>
              <a:t>until</a:t>
            </a:r>
            <a:r>
              <a:rPr lang="de-DE" sz="1200" b="0" i="0" u="none" strike="noStrike" kern="1200" baseline="0" noProof="0" dirty="0">
                <a:solidFill>
                  <a:schemeClr val="tx1"/>
                </a:solidFill>
                <a:latin typeface="Arial" charset="0"/>
                <a:ea typeface="+mn-ea"/>
                <a:cs typeface="+mn-cs"/>
              </a:rPr>
              <a:t> </a:t>
            </a:r>
            <a:r>
              <a:rPr lang="de-DE" sz="1200" b="0" i="0" u="none" strike="noStrike" kern="1200" baseline="0" noProof="0" dirty="0" err="1">
                <a:solidFill>
                  <a:schemeClr val="tx1"/>
                </a:solidFill>
                <a:latin typeface="Arial" charset="0"/>
                <a:ea typeface="+mn-ea"/>
                <a:cs typeface="+mn-cs"/>
              </a:rPr>
              <a:t>the</a:t>
            </a:r>
            <a:r>
              <a:rPr lang="de-DE" sz="1200" b="0" i="0" u="none" strike="noStrike" kern="1200" baseline="0" noProof="0" dirty="0">
                <a:solidFill>
                  <a:schemeClr val="tx1"/>
                </a:solidFill>
                <a:latin typeface="Arial" charset="0"/>
                <a:ea typeface="+mn-ea"/>
                <a:cs typeface="+mn-cs"/>
              </a:rPr>
              <a:t> </a:t>
            </a:r>
            <a:r>
              <a:rPr lang="de-DE" sz="1200" b="0" i="0" u="none" strike="noStrike" kern="1200" baseline="0" noProof="0" dirty="0" err="1">
                <a:solidFill>
                  <a:schemeClr val="tx1"/>
                </a:solidFill>
                <a:latin typeface="Arial" charset="0"/>
                <a:ea typeface="+mn-ea"/>
                <a:cs typeface="+mn-cs"/>
              </a:rPr>
              <a:t>subject</a:t>
            </a:r>
            <a:r>
              <a:rPr lang="de-DE" sz="1200" b="0" i="0" u="none" strike="noStrike" kern="1200" baseline="0" noProof="0" dirty="0">
                <a:solidFill>
                  <a:schemeClr val="tx1"/>
                </a:solidFill>
                <a:latin typeface="Arial" charset="0"/>
                <a:ea typeface="+mn-ea"/>
                <a:cs typeface="+mn-cs"/>
              </a:rPr>
              <a:t> </a:t>
            </a:r>
            <a:r>
              <a:rPr lang="de-DE" sz="1200" b="0" i="0" u="none" strike="noStrike" kern="1200" baseline="0" noProof="0" dirty="0" err="1">
                <a:solidFill>
                  <a:schemeClr val="tx1"/>
                </a:solidFill>
                <a:latin typeface="Arial" charset="0"/>
                <a:ea typeface="+mn-ea"/>
                <a:cs typeface="+mn-cs"/>
              </a:rPr>
              <a:t>reported</a:t>
            </a:r>
            <a:r>
              <a:rPr lang="de-DE" sz="1200" b="0" i="0" u="none" strike="noStrike" kern="1200" baseline="0" noProof="0" dirty="0">
                <a:solidFill>
                  <a:schemeClr val="tx1"/>
                </a:solidFill>
                <a:latin typeface="Arial" charset="0"/>
                <a:ea typeface="+mn-ea"/>
                <a:cs typeface="+mn-cs"/>
              </a:rPr>
              <a:t> </a:t>
            </a:r>
            <a:r>
              <a:rPr lang="de-DE" sz="1200" b="0" i="0" u="none" strike="noStrike" kern="1200" baseline="0" noProof="0" dirty="0" err="1">
                <a:solidFill>
                  <a:schemeClr val="tx1"/>
                </a:solidFill>
                <a:latin typeface="Arial" charset="0"/>
                <a:ea typeface="+mn-ea"/>
                <a:cs typeface="+mn-cs"/>
              </a:rPr>
              <a:t>any</a:t>
            </a:r>
            <a:r>
              <a:rPr lang="de-DE" sz="1200" b="0" i="0" u="none" strike="noStrike" kern="1200" baseline="0" noProof="0" dirty="0">
                <a:solidFill>
                  <a:schemeClr val="tx1"/>
                </a:solidFill>
                <a:latin typeface="Arial" charset="0"/>
                <a:ea typeface="+mn-ea"/>
                <a:cs typeface="+mn-cs"/>
              </a:rPr>
              <a:t> </a:t>
            </a:r>
            <a:r>
              <a:rPr lang="de-DE" sz="1200" b="0" i="0" u="none" strike="noStrike" kern="1200" baseline="0" noProof="0" dirty="0" err="1">
                <a:solidFill>
                  <a:schemeClr val="tx1"/>
                </a:solidFill>
                <a:latin typeface="Arial" charset="0"/>
                <a:ea typeface="+mn-ea"/>
                <a:cs typeface="+mn-cs"/>
              </a:rPr>
              <a:t>specific</a:t>
            </a:r>
            <a:r>
              <a:rPr lang="de-DE" sz="1200" b="0" i="0" u="none" strike="noStrike" kern="1200" baseline="0" noProof="0" dirty="0">
                <a:solidFill>
                  <a:schemeClr val="tx1"/>
                </a:solidFill>
                <a:latin typeface="Arial" charset="0"/>
                <a:ea typeface="+mn-ea"/>
                <a:cs typeface="+mn-cs"/>
              </a:rPr>
              <a:t> </a:t>
            </a:r>
            <a:r>
              <a:rPr lang="de-DE" sz="1200" b="0" i="0" u="none" strike="noStrike" kern="1200" baseline="0" noProof="0" dirty="0" err="1">
                <a:solidFill>
                  <a:schemeClr val="tx1"/>
                </a:solidFill>
                <a:latin typeface="Arial" charset="0"/>
                <a:ea typeface="+mn-ea"/>
                <a:cs typeface="+mn-cs"/>
              </a:rPr>
              <a:t>sensation</a:t>
            </a:r>
            <a:r>
              <a:rPr lang="de-DE" sz="1200" b="0" i="0" u="none" strike="noStrike" kern="1200" baseline="0" noProof="0" dirty="0">
                <a:solidFill>
                  <a:schemeClr val="tx1"/>
                </a:solidFill>
                <a:latin typeface="Arial" charset="0"/>
                <a:ea typeface="+mn-ea"/>
                <a:cs typeface="+mn-cs"/>
              </a:rPr>
              <a:t>. The CPT </a:t>
            </a:r>
            <a:r>
              <a:rPr lang="de-DE" sz="1200" b="0" i="0" u="none" strike="noStrike" kern="1200" baseline="0" noProof="0" dirty="0" err="1">
                <a:solidFill>
                  <a:schemeClr val="tx1"/>
                </a:solidFill>
                <a:latin typeface="Arial" charset="0"/>
                <a:ea typeface="+mn-ea"/>
                <a:cs typeface="+mn-cs"/>
              </a:rPr>
              <a:t>equals</a:t>
            </a:r>
            <a:r>
              <a:rPr lang="de-DE" sz="1200" b="0" i="0" u="none" strike="noStrike" kern="1200" baseline="0" noProof="0" dirty="0">
                <a:solidFill>
                  <a:schemeClr val="tx1"/>
                </a:solidFill>
                <a:latin typeface="Arial" charset="0"/>
                <a:ea typeface="+mn-ea"/>
                <a:cs typeface="+mn-cs"/>
              </a:rPr>
              <a:t> </a:t>
            </a:r>
            <a:r>
              <a:rPr lang="de-DE" sz="1200" b="0" i="0" u="none" strike="noStrike" kern="1200" baseline="0" noProof="0" dirty="0" err="1">
                <a:solidFill>
                  <a:schemeClr val="tx1"/>
                </a:solidFill>
                <a:latin typeface="Arial" charset="0"/>
                <a:ea typeface="+mn-ea"/>
                <a:cs typeface="+mn-cs"/>
              </a:rPr>
              <a:t>the</a:t>
            </a:r>
            <a:r>
              <a:rPr lang="de-DE" sz="1200" b="0" i="0" u="none" strike="noStrike" kern="1200" baseline="0" noProof="0" dirty="0">
                <a:solidFill>
                  <a:schemeClr val="tx1"/>
                </a:solidFill>
                <a:latin typeface="Arial" charset="0"/>
                <a:ea typeface="+mn-ea"/>
                <a:cs typeface="+mn-cs"/>
              </a:rPr>
              <a:t> </a:t>
            </a:r>
            <a:r>
              <a:rPr lang="de-DE" sz="1200" b="0" i="0" u="none" strike="noStrike" kern="1200" baseline="0" noProof="0" dirty="0" err="1">
                <a:solidFill>
                  <a:schemeClr val="tx1"/>
                </a:solidFill>
                <a:latin typeface="Arial" charset="0"/>
                <a:ea typeface="+mn-ea"/>
                <a:cs typeface="+mn-cs"/>
              </a:rPr>
              <a:t>intensity</a:t>
            </a:r>
            <a:r>
              <a:rPr lang="de-DE" sz="1200" b="0" i="0" u="none" strike="noStrike" kern="1200" baseline="0" noProof="0" dirty="0">
                <a:solidFill>
                  <a:schemeClr val="tx1"/>
                </a:solidFill>
                <a:latin typeface="Arial" charset="0"/>
                <a:ea typeface="+mn-ea"/>
                <a:cs typeface="+mn-cs"/>
              </a:rPr>
              <a:t> of </a:t>
            </a:r>
            <a:r>
              <a:rPr lang="de-DE" sz="1200" b="0" i="0" u="none" strike="noStrike" kern="1200" baseline="0" noProof="0" dirty="0" err="1">
                <a:solidFill>
                  <a:schemeClr val="tx1"/>
                </a:solidFill>
                <a:latin typeface="Arial" charset="0"/>
                <a:ea typeface="+mn-ea"/>
                <a:cs typeface="+mn-cs"/>
              </a:rPr>
              <a:t>the</a:t>
            </a:r>
            <a:r>
              <a:rPr lang="de-DE" sz="1200" b="0" i="0" u="none" strike="noStrike" kern="1200" baseline="0" noProof="0" dirty="0">
                <a:solidFill>
                  <a:schemeClr val="tx1"/>
                </a:solidFill>
                <a:latin typeface="Arial" charset="0"/>
                <a:ea typeface="+mn-ea"/>
                <a:cs typeface="+mn-cs"/>
              </a:rPr>
              <a:t> </a:t>
            </a:r>
            <a:r>
              <a:rPr lang="de-DE" sz="1200" b="0" i="0" u="none" strike="noStrike" kern="1200" baseline="0" noProof="0" dirty="0" err="1">
                <a:solidFill>
                  <a:schemeClr val="tx1"/>
                </a:solidFill>
                <a:latin typeface="Arial" charset="0"/>
                <a:ea typeface="+mn-ea"/>
                <a:cs typeface="+mn-cs"/>
              </a:rPr>
              <a:t>electrical</a:t>
            </a:r>
            <a:r>
              <a:rPr lang="de-DE" sz="1200" b="0" i="0" u="none" strike="noStrike" kern="1200" baseline="0" noProof="0" dirty="0">
                <a:solidFill>
                  <a:schemeClr val="tx1"/>
                </a:solidFill>
                <a:latin typeface="Arial" charset="0"/>
                <a:ea typeface="+mn-ea"/>
                <a:cs typeface="+mn-cs"/>
              </a:rPr>
              <a:t> </a:t>
            </a:r>
            <a:r>
              <a:rPr lang="de-DE" sz="1200" b="0" i="0" u="none" strike="noStrike" kern="1200" baseline="0" noProof="0" dirty="0" err="1">
                <a:solidFill>
                  <a:schemeClr val="tx1"/>
                </a:solidFill>
                <a:latin typeface="Arial" charset="0"/>
                <a:ea typeface="+mn-ea"/>
                <a:cs typeface="+mn-cs"/>
              </a:rPr>
              <a:t>current</a:t>
            </a:r>
            <a:r>
              <a:rPr lang="de-DE" sz="1200" b="0" i="0" u="none" strike="noStrike" kern="1200" baseline="0" noProof="0" dirty="0">
                <a:solidFill>
                  <a:schemeClr val="tx1"/>
                </a:solidFill>
                <a:latin typeface="Arial" charset="0"/>
                <a:ea typeface="+mn-ea"/>
                <a:cs typeface="+mn-cs"/>
              </a:rPr>
              <a:t> </a:t>
            </a:r>
            <a:r>
              <a:rPr lang="de-DE" sz="1200" b="0" i="0" u="none" strike="noStrike" kern="1200" baseline="0" noProof="0" dirty="0" err="1">
                <a:solidFill>
                  <a:schemeClr val="tx1"/>
                </a:solidFill>
                <a:latin typeface="Arial" charset="0"/>
                <a:ea typeface="+mn-ea"/>
                <a:cs typeface="+mn-cs"/>
              </a:rPr>
              <a:t>at</a:t>
            </a:r>
            <a:r>
              <a:rPr lang="de-DE" sz="1200" b="0" i="0" u="none" strike="noStrike" kern="1200" baseline="0" noProof="0" dirty="0">
                <a:solidFill>
                  <a:schemeClr val="tx1"/>
                </a:solidFill>
                <a:latin typeface="Arial" charset="0"/>
                <a:ea typeface="+mn-ea"/>
                <a:cs typeface="+mn-cs"/>
              </a:rPr>
              <a:t> </a:t>
            </a:r>
            <a:r>
              <a:rPr lang="de-DE" sz="1200" b="0" i="0" u="none" strike="noStrike" kern="1200" baseline="0" noProof="0" dirty="0" err="1">
                <a:solidFill>
                  <a:schemeClr val="tx1"/>
                </a:solidFill>
                <a:latin typeface="Arial" charset="0"/>
                <a:ea typeface="+mn-ea"/>
                <a:cs typeface="+mn-cs"/>
              </a:rPr>
              <a:t>this</a:t>
            </a:r>
            <a:r>
              <a:rPr lang="de-DE" sz="1200" b="0" i="0" u="none" strike="noStrike" kern="1200" baseline="0" noProof="0" dirty="0">
                <a:solidFill>
                  <a:schemeClr val="tx1"/>
                </a:solidFill>
                <a:latin typeface="Arial" charset="0"/>
                <a:ea typeface="+mn-ea"/>
                <a:cs typeface="+mn-cs"/>
              </a:rPr>
              <a:t> </a:t>
            </a:r>
            <a:r>
              <a:rPr lang="de-DE" sz="1200" b="0" i="0" u="none" strike="noStrike" kern="1200" baseline="0" noProof="0" dirty="0" err="1">
                <a:solidFill>
                  <a:schemeClr val="tx1"/>
                </a:solidFill>
                <a:latin typeface="Arial" charset="0"/>
                <a:ea typeface="+mn-ea"/>
                <a:cs typeface="+mn-cs"/>
              </a:rPr>
              <a:t>exact</a:t>
            </a:r>
            <a:r>
              <a:rPr lang="de-DE" sz="1200" b="0" i="0" u="none" strike="noStrike" kern="1200" baseline="0" noProof="0" dirty="0">
                <a:solidFill>
                  <a:schemeClr val="tx1"/>
                </a:solidFill>
                <a:latin typeface="Arial" charset="0"/>
                <a:ea typeface="+mn-ea"/>
                <a:cs typeface="+mn-cs"/>
              </a:rPr>
              <a:t> </a:t>
            </a:r>
            <a:r>
              <a:rPr lang="de-DE" sz="1200" b="0" i="0" u="none" strike="noStrike" kern="1200" baseline="0" noProof="0" dirty="0" err="1">
                <a:solidFill>
                  <a:schemeClr val="tx1"/>
                </a:solidFill>
                <a:latin typeface="Arial" charset="0"/>
                <a:ea typeface="+mn-ea"/>
                <a:cs typeface="+mn-cs"/>
              </a:rPr>
              <a:t>point</a:t>
            </a:r>
            <a:r>
              <a:rPr lang="de-DE" sz="1200" b="0" i="0" u="none" strike="noStrike" kern="1200" baseline="0" noProof="0" dirty="0">
                <a:solidFill>
                  <a:schemeClr val="tx1"/>
                </a:solidFill>
                <a:latin typeface="Arial" charset="0"/>
                <a:ea typeface="+mn-ea"/>
                <a:cs typeface="+mn-cs"/>
              </a:rPr>
              <a:t>. </a:t>
            </a:r>
          </a:p>
          <a:p>
            <a:endParaRPr lang="de-DE" sz="1200" b="0" i="0" u="none" strike="noStrike" kern="1200" baseline="0" noProof="0" dirty="0">
              <a:solidFill>
                <a:schemeClr val="tx1"/>
              </a:solidFill>
              <a:latin typeface="Arial" charset="0"/>
              <a:ea typeface="+mn-ea"/>
              <a:cs typeface="+mn-cs"/>
            </a:endParaRPr>
          </a:p>
          <a:p>
            <a:r>
              <a:rPr lang="en-US" sz="1200" b="0" i="0" u="none" strike="noStrike" kern="1200" baseline="0" noProof="0" dirty="0">
                <a:solidFill>
                  <a:schemeClr val="tx1"/>
                </a:solidFill>
                <a:latin typeface="Arial" charset="0"/>
                <a:ea typeface="+mn-ea"/>
                <a:cs typeface="+mn-cs"/>
              </a:rPr>
              <a:t>Where the application of the placebo formulation lead only lead to a small decrease of the CPT (=skin sensitivity), at both frequencies </a:t>
            </a:r>
            <a:r>
              <a:rPr lang="en-US" sz="1200" b="0" i="0" u="none" strike="noStrike" kern="1200" baseline="0" noProof="0" dirty="0" err="1">
                <a:solidFill>
                  <a:schemeClr val="tx1"/>
                </a:solidFill>
                <a:latin typeface="Arial" charset="0"/>
                <a:ea typeface="+mn-ea"/>
                <a:cs typeface="+mn-cs"/>
              </a:rPr>
              <a:t>AnnonaSense</a:t>
            </a:r>
            <a:r>
              <a:rPr lang="en-US" sz="1200" b="0" i="0" u="none" strike="noStrike" kern="1200" baseline="0" noProof="0" dirty="0">
                <a:solidFill>
                  <a:schemeClr val="tx1"/>
                </a:solidFill>
                <a:latin typeface="Arial" charset="0"/>
                <a:ea typeface="+mn-ea"/>
                <a:cs typeface="+mn-cs"/>
              </a:rPr>
              <a:t> CLR was able to strongly reduce skin sensitivity.</a:t>
            </a:r>
          </a:p>
          <a:p>
            <a:endParaRPr lang="en-US" sz="1200" b="0" i="0" u="none" strike="noStrike" kern="1200" baseline="0" noProof="0" dirty="0">
              <a:solidFill>
                <a:schemeClr val="tx1"/>
              </a:solidFill>
              <a:latin typeface="Arial" charset="0"/>
              <a:ea typeface="+mn-ea"/>
              <a:cs typeface="+mn-cs"/>
            </a:endParaRPr>
          </a:p>
          <a:p>
            <a:r>
              <a:rPr lang="en-US" sz="1200" b="0" i="0" u="none" strike="noStrike" kern="1200" baseline="0" noProof="0" dirty="0">
                <a:solidFill>
                  <a:schemeClr val="tx1"/>
                </a:solidFill>
                <a:latin typeface="Arial" charset="0"/>
                <a:ea typeface="+mn-ea"/>
                <a:cs typeface="+mn-cs"/>
              </a:rPr>
              <a:t>Conclusion:</a:t>
            </a:r>
          </a:p>
          <a:p>
            <a:r>
              <a:rPr lang="en-US" sz="1200" b="0" i="0" u="none" strike="noStrike" kern="1200" baseline="0" noProof="0" dirty="0">
                <a:solidFill>
                  <a:schemeClr val="tx1"/>
                </a:solidFill>
                <a:latin typeface="Arial" charset="0"/>
                <a:ea typeface="+mn-ea"/>
                <a:cs typeface="+mn-cs"/>
              </a:rPr>
              <a:t>The application of </a:t>
            </a:r>
            <a:r>
              <a:rPr lang="en-US" sz="1200" b="0" i="0" u="none" strike="noStrike" kern="1200" baseline="0" noProof="0" dirty="0" err="1">
                <a:solidFill>
                  <a:schemeClr val="tx1"/>
                </a:solidFill>
                <a:latin typeface="Arial" charset="0"/>
                <a:ea typeface="+mn-ea"/>
                <a:cs typeface="+mn-cs"/>
              </a:rPr>
              <a:t>AnnonaSense</a:t>
            </a:r>
            <a:r>
              <a:rPr lang="en-US" sz="1200" b="0" i="0" u="none" strike="noStrike" kern="1200" baseline="0" noProof="0" dirty="0">
                <a:solidFill>
                  <a:schemeClr val="tx1"/>
                </a:solidFill>
                <a:latin typeface="Arial" charset="0"/>
                <a:ea typeface="+mn-ea"/>
                <a:cs typeface="+mn-cs"/>
              </a:rPr>
              <a:t> CLR has strong immediate effects on the sensitivity of skin. It reduces skin sensitivity already after one application. As skin sensitivity is an important parameter for the perception of skin health and well-being, this experiment shows that </a:t>
            </a:r>
            <a:r>
              <a:rPr lang="en-US" sz="1200" b="0" i="0" u="none" strike="noStrike" kern="1200" baseline="0" noProof="0" dirty="0" err="1">
                <a:solidFill>
                  <a:schemeClr val="tx1"/>
                </a:solidFill>
                <a:latin typeface="Arial" charset="0"/>
                <a:ea typeface="+mn-ea"/>
                <a:cs typeface="+mn-cs"/>
              </a:rPr>
              <a:t>AnnonaSense</a:t>
            </a:r>
            <a:r>
              <a:rPr lang="en-US" sz="1200" b="0" i="0" u="none" strike="noStrike" kern="1200" baseline="0" noProof="0" dirty="0">
                <a:solidFill>
                  <a:schemeClr val="tx1"/>
                </a:solidFill>
                <a:latin typeface="Arial" charset="0"/>
                <a:ea typeface="+mn-ea"/>
                <a:cs typeface="+mn-cs"/>
              </a:rPr>
              <a:t> CLR is an extremely potent active ingredient with immediate effects on the most important parameters of skin for the consumer, skin health and well-being</a:t>
            </a:r>
            <a:endParaRPr lang="en-US" noProof="0" dirty="0"/>
          </a:p>
        </p:txBody>
      </p:sp>
      <p:sp>
        <p:nvSpPr>
          <p:cNvPr id="4" name="Foliennummernplatzhalter 3"/>
          <p:cNvSpPr>
            <a:spLocks noGrp="1"/>
          </p:cNvSpPr>
          <p:nvPr>
            <p:ph type="sldNum" sz="quarter" idx="10"/>
          </p:nvPr>
        </p:nvSpPr>
        <p:spPr/>
        <p:txBody>
          <a:bodyPr/>
          <a:lstStyle/>
          <a:p>
            <a:fld id="{8A673570-0B2C-427F-8CEB-9EFEA72523FA}" type="slidenum">
              <a:rPr lang="de-DE" smtClean="0"/>
              <a:pPr/>
              <a:t>27</a:t>
            </a:fld>
            <a:endParaRPr lang="de-DE"/>
          </a:p>
        </p:txBody>
      </p:sp>
    </p:spTree>
    <p:extLst>
      <p:ext uri="{BB962C8B-B14F-4D97-AF65-F5344CB8AC3E}">
        <p14:creationId xmlns:p14="http://schemas.microsoft.com/office/powerpoint/2010/main" val="2759122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In this experiment itch was not provoked.</a:t>
            </a:r>
            <a:r>
              <a:rPr lang="en-US" baseline="0" noProof="0" dirty="0"/>
              <a:t> For the average consumer itch is a common phenomenon and skincare products are used by the average consumer to reduce itch not only instantly, but also </a:t>
            </a:r>
            <a:r>
              <a:rPr lang="en-US" baseline="0" noProof="0" dirty="0" err="1"/>
              <a:t>longlastingly</a:t>
            </a:r>
            <a:r>
              <a:rPr lang="en-US" baseline="0" noProof="0" dirty="0"/>
              <a:t>.</a:t>
            </a:r>
          </a:p>
          <a:p>
            <a:endParaRPr lang="en-US" baseline="0" noProof="0" dirty="0"/>
          </a:p>
          <a:p>
            <a:r>
              <a:rPr lang="en-US" baseline="0" noProof="0" dirty="0"/>
              <a:t>Test substances were instantly applied after the occurrence of itch and the severity of itch was scored at 1 minute, 5 minutes and 24 hours after the application.</a:t>
            </a:r>
          </a:p>
          <a:p>
            <a:endParaRPr lang="en-US" baseline="0" noProof="0" dirty="0"/>
          </a:p>
          <a:p>
            <a:r>
              <a:rPr lang="en-US" baseline="0" noProof="0" dirty="0"/>
              <a:t>Both the application of the formulation with </a:t>
            </a:r>
            <a:r>
              <a:rPr lang="en-US" baseline="0" noProof="0" dirty="0" err="1"/>
              <a:t>AnnonaSense</a:t>
            </a:r>
            <a:r>
              <a:rPr lang="en-US" baseline="0" noProof="0" dirty="0"/>
              <a:t> CLR and its corresponding placebo (‘vehicle control’) lead to an instant relief of itch, where the formulation containing </a:t>
            </a:r>
            <a:r>
              <a:rPr lang="en-US" baseline="0" noProof="0" dirty="0" err="1"/>
              <a:t>AnnonaSense</a:t>
            </a:r>
            <a:r>
              <a:rPr lang="en-US" baseline="0" noProof="0" dirty="0"/>
              <a:t> CLR performed somewhat better. This result was also visible after 5 minutes, where the reduction of itch was clearly better than after 1 minute.</a:t>
            </a:r>
          </a:p>
          <a:p>
            <a:endParaRPr lang="en-US" baseline="0" noProof="0" dirty="0"/>
          </a:p>
          <a:p>
            <a:r>
              <a:rPr lang="en-US" baseline="0" noProof="0" dirty="0"/>
              <a:t>After 24 hours, though, the placebo formulation showed a reduction of itch which was to be expected (placebos can reach up to 40% of reduction of itch, as described before), whereas the formulation containing </a:t>
            </a:r>
            <a:r>
              <a:rPr lang="en-US" baseline="0" noProof="0" dirty="0" err="1"/>
              <a:t>AnnonaSense</a:t>
            </a:r>
            <a:r>
              <a:rPr lang="en-US" baseline="0" noProof="0" dirty="0"/>
              <a:t> CLR clearly performed better than the placebo formulation, clearly exceeding the ‘placebo effect’ and showing that it can potently interfere with the processes in the skin leading to itch.</a:t>
            </a:r>
          </a:p>
          <a:p>
            <a:endParaRPr lang="en-US" baseline="0" noProof="0" dirty="0"/>
          </a:p>
          <a:p>
            <a:r>
              <a:rPr lang="en-US" baseline="0" noProof="0" dirty="0"/>
              <a:t>Conclusion:</a:t>
            </a:r>
          </a:p>
          <a:p>
            <a:r>
              <a:rPr lang="en-US" baseline="0" noProof="0" dirty="0"/>
              <a:t>From the results of this experiment it can be concluded that </a:t>
            </a:r>
            <a:r>
              <a:rPr lang="en-US" baseline="0" noProof="0" dirty="0" err="1"/>
              <a:t>AnnonaSense</a:t>
            </a:r>
            <a:r>
              <a:rPr lang="en-US" baseline="0" noProof="0" dirty="0"/>
              <a:t> CLR supports the skin in regaining its natural balance and health by interfering with biological processes in the skin (e.g. </a:t>
            </a:r>
            <a:r>
              <a:rPr lang="en-US" baseline="0" noProof="0" dirty="0" err="1"/>
              <a:t>neuromediators</a:t>
            </a:r>
            <a:r>
              <a:rPr lang="en-US" baseline="0" noProof="0" dirty="0"/>
              <a:t>) which play an essential part in itch. With that it is clear that </a:t>
            </a:r>
            <a:r>
              <a:rPr lang="en-US" baseline="0" noProof="0" dirty="0" err="1"/>
              <a:t>AnnonaSense</a:t>
            </a:r>
            <a:r>
              <a:rPr lang="en-US" baseline="0" noProof="0" dirty="0"/>
              <a:t> CLR is an ingredient which is good for skin health and well-being.</a:t>
            </a:r>
          </a:p>
          <a:p>
            <a:endParaRPr lang="de-DE" baseline="0" dirty="0"/>
          </a:p>
          <a:p>
            <a:endParaRPr lang="de-DE" dirty="0"/>
          </a:p>
        </p:txBody>
      </p:sp>
      <p:sp>
        <p:nvSpPr>
          <p:cNvPr id="4" name="Foliennummernplatzhalter 3"/>
          <p:cNvSpPr>
            <a:spLocks noGrp="1"/>
          </p:cNvSpPr>
          <p:nvPr>
            <p:ph type="sldNum" sz="quarter" idx="10"/>
          </p:nvPr>
        </p:nvSpPr>
        <p:spPr/>
        <p:txBody>
          <a:bodyPr/>
          <a:lstStyle/>
          <a:p>
            <a:fld id="{8A673570-0B2C-427F-8CEB-9EFEA72523FA}" type="slidenum">
              <a:rPr lang="de-DE" smtClean="0"/>
              <a:pPr/>
              <a:t>28</a:t>
            </a:fld>
            <a:endParaRPr lang="de-DE"/>
          </a:p>
        </p:txBody>
      </p:sp>
    </p:spTree>
    <p:extLst>
      <p:ext uri="{BB962C8B-B14F-4D97-AF65-F5344CB8AC3E}">
        <p14:creationId xmlns:p14="http://schemas.microsoft.com/office/powerpoint/2010/main" val="2759122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Another important parameter to consider</a:t>
            </a:r>
            <a:r>
              <a:rPr lang="en-US" baseline="0" noProof="0" dirty="0"/>
              <a:t> in assessing skin health and well-being is the appearance of skin. Redness is an important factor in unhealthy and unattractive skin appearance. Redness can be provoked by many different processes taking place in the skin.</a:t>
            </a:r>
          </a:p>
          <a:p>
            <a:endParaRPr lang="en-US" baseline="0" noProof="0" dirty="0"/>
          </a:p>
          <a:p>
            <a:r>
              <a:rPr lang="en-US" baseline="0" noProof="0" dirty="0"/>
              <a:t>As was mentioned before, redness is something which can be objectively measured with a </a:t>
            </a:r>
            <a:r>
              <a:rPr lang="en-US" baseline="0" noProof="0" dirty="0" err="1"/>
              <a:t>chromameter</a:t>
            </a:r>
            <a:r>
              <a:rPr lang="en-US" baseline="0" noProof="0" dirty="0"/>
              <a:t>, for instance, but these instrumental results do not necessarily correlate with the perceived appearance of skin. As the perceived appearance of skin is THE parameter for skin health and well-being (which are both rather perceived than objectively measured by the consumer) an expert grader was used to assess the appearance of skin. </a:t>
            </a:r>
          </a:p>
          <a:p>
            <a:endParaRPr lang="en-US" baseline="0" noProof="0" dirty="0"/>
          </a:p>
          <a:p>
            <a:r>
              <a:rPr lang="en-US" baseline="0" noProof="0" dirty="0"/>
              <a:t>An expert grader is a trained person who ‘knows how to read’ skin and, in this case, differences in appearance of skin.</a:t>
            </a:r>
          </a:p>
          <a:p>
            <a:endParaRPr lang="en-US" baseline="0" noProof="0" dirty="0"/>
          </a:p>
          <a:p>
            <a:r>
              <a:rPr lang="en-US" baseline="0" noProof="0" dirty="0"/>
              <a:t>On the basis of the expert grader it was shown that </a:t>
            </a:r>
            <a:r>
              <a:rPr lang="en-US" baseline="0" noProof="0" dirty="0" err="1"/>
              <a:t>AnnonaSense</a:t>
            </a:r>
            <a:r>
              <a:rPr lang="en-US" baseline="0" noProof="0" dirty="0"/>
              <a:t> CLR was able to reduce redness, improve skin appearance, clearly better that corresponding placebo formulation.</a:t>
            </a:r>
          </a:p>
          <a:p>
            <a:endParaRPr lang="en-US" baseline="0" noProof="0" dirty="0"/>
          </a:p>
          <a:p>
            <a:r>
              <a:rPr lang="en-US" baseline="0" noProof="0" dirty="0"/>
              <a:t>Conclusion:</a:t>
            </a:r>
          </a:p>
          <a:p>
            <a:r>
              <a:rPr lang="en-US" baseline="0" noProof="0" dirty="0"/>
              <a:t>In addition to the other experiments, where rather skin irritation was assessed, it was also shown here that </a:t>
            </a:r>
            <a:r>
              <a:rPr lang="en-US" baseline="0" noProof="0" dirty="0" err="1"/>
              <a:t>AnnonaSense</a:t>
            </a:r>
            <a:r>
              <a:rPr lang="en-US" baseline="0" noProof="0" dirty="0"/>
              <a:t> CLR is able to improve skin health and well-being, based on overall skin appearance</a:t>
            </a:r>
            <a:endParaRPr lang="en-US" noProof="0" dirty="0"/>
          </a:p>
        </p:txBody>
      </p:sp>
      <p:sp>
        <p:nvSpPr>
          <p:cNvPr id="4" name="Foliennummernplatzhalter 3"/>
          <p:cNvSpPr>
            <a:spLocks noGrp="1"/>
          </p:cNvSpPr>
          <p:nvPr>
            <p:ph type="sldNum" sz="quarter" idx="10"/>
          </p:nvPr>
        </p:nvSpPr>
        <p:spPr/>
        <p:txBody>
          <a:bodyPr/>
          <a:lstStyle/>
          <a:p>
            <a:fld id="{8A673570-0B2C-427F-8CEB-9EFEA72523FA}" type="slidenum">
              <a:rPr lang="de-DE" smtClean="0"/>
              <a:pPr/>
              <a:t>29</a:t>
            </a:fld>
            <a:endParaRPr lang="de-DE"/>
          </a:p>
        </p:txBody>
      </p:sp>
    </p:spTree>
    <p:extLst>
      <p:ext uri="{BB962C8B-B14F-4D97-AF65-F5344CB8AC3E}">
        <p14:creationId xmlns:p14="http://schemas.microsoft.com/office/powerpoint/2010/main" val="2759122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u="sng" noProof="0" dirty="0"/>
              <a:t>На протяжении последних 5 лет компания </a:t>
            </a:r>
            <a:r>
              <a:rPr lang="en-US" u="sng" noProof="0" dirty="0"/>
              <a:t>CLR </a:t>
            </a:r>
            <a:r>
              <a:rPr lang="ru-RU" u="sng" noProof="0" dirty="0"/>
              <a:t>детально изучала различные биологические системы организма и искала, те ингредиенты, которые могут включать главенствующие биологические системы для подавления воспалительных процессов. </a:t>
            </a:r>
          </a:p>
          <a:p>
            <a:r>
              <a:rPr lang="ru-RU" u="sng" noProof="0" dirty="0"/>
              <a:t>СДК изучала биологические системы, которые включают и выключают воспалительные процессы. </a:t>
            </a:r>
          </a:p>
          <a:p>
            <a:endParaRPr lang="ru-RU" noProof="0" dirty="0"/>
          </a:p>
          <a:p>
            <a:r>
              <a:rPr lang="en-US" noProof="0" dirty="0"/>
              <a:t>In order to provide the skin with the means to be healthy and increase well-being, cosmetic</a:t>
            </a:r>
            <a:r>
              <a:rPr lang="en-US" baseline="0" noProof="0" dirty="0"/>
              <a:t> products are used.</a:t>
            </a:r>
          </a:p>
          <a:p>
            <a:r>
              <a:rPr lang="en-US" baseline="0" noProof="0" dirty="0"/>
              <a:t>Consumers want their cosmetic products to work for them, therefore it is important for the cosmetic products to be able to significantly act on those biological processes which can safeguard skin health and well-being.</a:t>
            </a:r>
          </a:p>
          <a:p>
            <a:endParaRPr lang="en-US" baseline="0" noProof="0" dirty="0"/>
          </a:p>
          <a:p>
            <a:r>
              <a:rPr lang="en-US" baseline="0" noProof="0" dirty="0"/>
              <a:t>Our skin is tremendously complex and this includes many biological processes which regulate skin health and well-being. </a:t>
            </a:r>
          </a:p>
          <a:p>
            <a:r>
              <a:rPr lang="en-US" sz="1200" b="0" i="0" u="none" strike="noStrike" kern="1200" baseline="0" dirty="0">
                <a:solidFill>
                  <a:schemeClr val="tx1"/>
                </a:solidFill>
                <a:latin typeface="Arial" charset="0"/>
                <a:ea typeface="+mn-ea"/>
                <a:cs typeface="+mn-cs"/>
              </a:rPr>
              <a:t>There is a hierarchy within the different processes regulating health and disease. Some systems are only activated when other systems, higher in the hierarchy, “tell them to.” </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The goal would therefore have to be to find the biological system which is at the top of the hierarchy, which can regulate and even “overrule” all the other biological systems which can negatively impact health. </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“The master switch”</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Question: which biological system is the master switch for skin health well-being? See next slide</a:t>
            </a:r>
            <a:endParaRPr lang="de-DE" dirty="0"/>
          </a:p>
        </p:txBody>
      </p:sp>
      <p:sp>
        <p:nvSpPr>
          <p:cNvPr id="4" name="Foliennummernplatzhalter 3"/>
          <p:cNvSpPr>
            <a:spLocks noGrp="1"/>
          </p:cNvSpPr>
          <p:nvPr>
            <p:ph type="sldNum" sz="quarter" idx="10"/>
          </p:nvPr>
        </p:nvSpPr>
        <p:spPr/>
        <p:txBody>
          <a:bodyPr/>
          <a:lstStyle/>
          <a:p>
            <a:fld id="{8A673570-0B2C-427F-8CEB-9EFEA72523FA}" type="slidenum">
              <a:rPr lang="de-DE" smtClean="0"/>
              <a:pPr/>
              <a:t>3</a:t>
            </a:fld>
            <a:endParaRPr lang="de-DE"/>
          </a:p>
        </p:txBody>
      </p:sp>
    </p:spTree>
    <p:extLst>
      <p:ext uri="{BB962C8B-B14F-4D97-AF65-F5344CB8AC3E}">
        <p14:creationId xmlns:p14="http://schemas.microsoft.com/office/powerpoint/2010/main" val="282934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A</a:t>
            </a:r>
            <a:r>
              <a:rPr lang="en-US" baseline="0" noProof="0" dirty="0"/>
              <a:t> cosmetic product is only good when the consumer is satisfied with it. All in vitro and in vivo experiments clearly showed that </a:t>
            </a:r>
            <a:r>
              <a:rPr lang="en-US" baseline="0" noProof="0" dirty="0" err="1"/>
              <a:t>AnnonaSense</a:t>
            </a:r>
            <a:r>
              <a:rPr lang="en-US" baseline="0" noProof="0" dirty="0"/>
              <a:t> CLR was able to improve the most important parameters of skin health and well-being. This was confirmed in a last study, a consumer study where the volunteers used an aqueous gel containing </a:t>
            </a:r>
            <a:r>
              <a:rPr lang="en-US" baseline="0" noProof="0" dirty="0" err="1"/>
              <a:t>AnnonaSense</a:t>
            </a:r>
            <a:r>
              <a:rPr lang="en-US" baseline="0" noProof="0" dirty="0"/>
              <a:t> CLR for 17 days, after which they filled out a questionnaire.</a:t>
            </a:r>
          </a:p>
          <a:p>
            <a:endParaRPr lang="en-US" baseline="0" noProof="0" dirty="0"/>
          </a:p>
          <a:p>
            <a:r>
              <a:rPr lang="en-US" baseline="0" noProof="0" dirty="0"/>
              <a:t>The application of the formulation with </a:t>
            </a:r>
            <a:r>
              <a:rPr lang="en-US" baseline="0" noProof="0" dirty="0" err="1"/>
              <a:t>AnnonaSense</a:t>
            </a:r>
            <a:r>
              <a:rPr lang="en-US" baseline="0" noProof="0" dirty="0"/>
              <a:t> CLR (aqueous gel to minimize any vehicle effects, effects of other ingredients potentially positively influencing parameters in question) clearly showed that </a:t>
            </a:r>
            <a:r>
              <a:rPr lang="en-US" baseline="0" noProof="0" dirty="0" err="1"/>
              <a:t>AnnonaSense</a:t>
            </a:r>
            <a:r>
              <a:rPr lang="en-US" baseline="0" noProof="0" dirty="0"/>
              <a:t> CLR was able to increase skin health and well-being in the perception of the consumer. </a:t>
            </a:r>
          </a:p>
          <a:p>
            <a:endParaRPr lang="en-US" baseline="0" noProof="0" dirty="0"/>
          </a:p>
          <a:p>
            <a:r>
              <a:rPr lang="en-US" baseline="0" noProof="0" dirty="0"/>
              <a:t>Frequency and intensity of itching were reduced remarkably and skin tension was also clearly decreased. Most importantly, </a:t>
            </a:r>
            <a:r>
              <a:rPr lang="en-US" baseline="0" noProof="0" dirty="0" err="1"/>
              <a:t>AnnonaSense</a:t>
            </a:r>
            <a:r>
              <a:rPr lang="en-US" baseline="0" noProof="0" dirty="0"/>
              <a:t> CLR was able to improve overall well-being and quality of life for most volunteers.</a:t>
            </a:r>
          </a:p>
          <a:p>
            <a:endParaRPr lang="en-US" baseline="0" noProof="0" dirty="0"/>
          </a:p>
          <a:p>
            <a:r>
              <a:rPr lang="en-US" baseline="0" noProof="0" dirty="0"/>
              <a:t>Conclusion:</a:t>
            </a:r>
          </a:p>
          <a:p>
            <a:r>
              <a:rPr lang="en-US" baseline="0" noProof="0" dirty="0" err="1"/>
              <a:t>AnnonaSense</a:t>
            </a:r>
            <a:r>
              <a:rPr lang="en-US" baseline="0" noProof="0" dirty="0"/>
              <a:t> CLR works both scientifically and for the consumer. </a:t>
            </a:r>
            <a:r>
              <a:rPr lang="en-US" baseline="0" noProof="0" dirty="0" err="1"/>
              <a:t>AnnonaSense</a:t>
            </a:r>
            <a:r>
              <a:rPr lang="en-US" baseline="0" noProof="0" dirty="0"/>
              <a:t> CLR improves and maintains skin health and well-being</a:t>
            </a:r>
          </a:p>
          <a:p>
            <a:endParaRPr lang="de-DE" baseline="0" dirty="0"/>
          </a:p>
          <a:p>
            <a:endParaRPr lang="de-DE" dirty="0"/>
          </a:p>
        </p:txBody>
      </p:sp>
      <p:sp>
        <p:nvSpPr>
          <p:cNvPr id="4" name="Foliennummernplatzhalter 3"/>
          <p:cNvSpPr>
            <a:spLocks noGrp="1"/>
          </p:cNvSpPr>
          <p:nvPr>
            <p:ph type="sldNum" sz="quarter" idx="10"/>
          </p:nvPr>
        </p:nvSpPr>
        <p:spPr/>
        <p:txBody>
          <a:bodyPr/>
          <a:lstStyle/>
          <a:p>
            <a:fld id="{8A673570-0B2C-427F-8CEB-9EFEA72523FA}" type="slidenum">
              <a:rPr lang="de-DE" smtClean="0"/>
              <a:pPr/>
              <a:t>30</a:t>
            </a:fld>
            <a:endParaRPr lang="de-DE"/>
          </a:p>
        </p:txBody>
      </p:sp>
    </p:spTree>
    <p:extLst>
      <p:ext uri="{BB962C8B-B14F-4D97-AF65-F5344CB8AC3E}">
        <p14:creationId xmlns:p14="http://schemas.microsoft.com/office/powerpoint/2010/main" val="2759122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sz="1200" b="1" i="0" kern="1200" dirty="0" err="1">
                <a:solidFill>
                  <a:schemeClr val="tx1"/>
                </a:solidFill>
                <a:effectLst/>
                <a:latin typeface="Arial" charset="0"/>
                <a:ea typeface="+mn-ea"/>
                <a:cs typeface="+mn-cs"/>
              </a:rPr>
              <a:t>Гомеоста́з</a:t>
            </a:r>
            <a:r>
              <a:rPr lang="ru-RU" sz="1200" b="0" i="0" kern="1200" dirty="0">
                <a:solidFill>
                  <a:schemeClr val="tx1"/>
                </a:solidFill>
                <a:effectLst/>
                <a:latin typeface="Arial" charset="0"/>
                <a:ea typeface="+mn-ea"/>
                <a:cs typeface="+mn-cs"/>
              </a:rPr>
              <a:t> (</a:t>
            </a:r>
            <a:r>
              <a:rPr lang="ru-RU" sz="1200" b="0" i="0" u="none" strike="noStrike" kern="1200" dirty="0">
                <a:solidFill>
                  <a:schemeClr val="tx1"/>
                </a:solidFill>
                <a:effectLst/>
                <a:latin typeface="Arial" charset="0"/>
                <a:ea typeface="+mn-ea"/>
                <a:cs typeface="+mn-cs"/>
                <a:hlinkClick r:id="rId3" tooltip="Древнегреческий язык"/>
              </a:rPr>
              <a:t>др.-греч.</a:t>
            </a:r>
            <a:r>
              <a:rPr lang="ru-RU" sz="1200" b="0" i="0" kern="1200" dirty="0">
                <a:solidFill>
                  <a:schemeClr val="tx1"/>
                </a:solidFill>
                <a:effectLst/>
                <a:latin typeface="Arial" charset="0"/>
                <a:ea typeface="+mn-ea"/>
                <a:cs typeface="+mn-cs"/>
              </a:rPr>
              <a:t> </a:t>
            </a:r>
            <a:r>
              <a:rPr lang="ru-RU" sz="1200" b="0" i="0" kern="1200" dirty="0" err="1">
                <a:solidFill>
                  <a:schemeClr val="tx1"/>
                </a:solidFill>
                <a:effectLst/>
                <a:latin typeface="Arial" charset="0"/>
                <a:ea typeface="+mn-ea"/>
                <a:cs typeface="+mn-cs"/>
              </a:rPr>
              <a:t>ὁμοιοστάσις</a:t>
            </a:r>
            <a:r>
              <a:rPr lang="ru-RU" sz="1200" b="0" i="0" kern="1200" dirty="0">
                <a:solidFill>
                  <a:schemeClr val="tx1"/>
                </a:solidFill>
                <a:effectLst/>
                <a:latin typeface="Arial" charset="0"/>
                <a:ea typeface="+mn-ea"/>
                <a:cs typeface="+mn-cs"/>
              </a:rPr>
              <a:t> от </a:t>
            </a:r>
            <a:r>
              <a:rPr lang="ru-RU" sz="1200" b="0" i="0" u="none" strike="noStrike" kern="1200" dirty="0" err="1">
                <a:solidFill>
                  <a:schemeClr val="tx1"/>
                </a:solidFill>
                <a:effectLst/>
                <a:latin typeface="Arial" charset="0"/>
                <a:ea typeface="+mn-ea"/>
                <a:cs typeface="+mn-cs"/>
                <a:hlinkClick r:id="rId4" tooltip="Гомео-"/>
              </a:rPr>
              <a:t>ὅμοιος</a:t>
            </a:r>
            <a:r>
              <a:rPr lang="ru-RU" sz="1200" b="0" i="0" kern="1200" dirty="0">
                <a:solidFill>
                  <a:schemeClr val="tx1"/>
                </a:solidFill>
                <a:effectLst/>
                <a:latin typeface="Arial" charset="0"/>
                <a:ea typeface="+mn-ea"/>
                <a:cs typeface="+mn-cs"/>
              </a:rPr>
              <a:t> «одинаковый, подобный» + </a:t>
            </a:r>
            <a:r>
              <a:rPr lang="ru-RU" sz="1200" b="0" i="0" kern="1200" dirty="0" err="1">
                <a:solidFill>
                  <a:schemeClr val="tx1"/>
                </a:solidFill>
                <a:effectLst/>
                <a:latin typeface="Arial" charset="0"/>
                <a:ea typeface="+mn-ea"/>
                <a:cs typeface="+mn-cs"/>
              </a:rPr>
              <a:t>στάσις</a:t>
            </a:r>
            <a:r>
              <a:rPr lang="ru-RU" sz="1200" b="0" i="0" kern="1200" dirty="0">
                <a:solidFill>
                  <a:schemeClr val="tx1"/>
                </a:solidFill>
                <a:effectLst/>
                <a:latin typeface="Arial" charset="0"/>
                <a:ea typeface="+mn-ea"/>
                <a:cs typeface="+mn-cs"/>
              </a:rPr>
              <a:t> «стояние; неподвижность») — </a:t>
            </a:r>
            <a:r>
              <a:rPr lang="ru-RU" sz="1200" b="0" i="0" u="none" strike="noStrike" kern="1200" dirty="0">
                <a:solidFill>
                  <a:schemeClr val="tx1"/>
                </a:solidFill>
                <a:effectLst/>
                <a:latin typeface="Arial" charset="0"/>
                <a:ea typeface="+mn-ea"/>
                <a:cs typeface="+mn-cs"/>
                <a:hlinkClick r:id="rId5" tooltip="Саморегуляция"/>
              </a:rPr>
              <a:t>саморегуляция</a:t>
            </a:r>
            <a:r>
              <a:rPr lang="ru-RU" sz="1200" b="0" i="0" kern="1200" dirty="0">
                <a:solidFill>
                  <a:schemeClr val="tx1"/>
                </a:solidFill>
                <a:effectLst/>
                <a:latin typeface="Arial" charset="0"/>
                <a:ea typeface="+mn-ea"/>
                <a:cs typeface="+mn-cs"/>
              </a:rPr>
              <a:t>, способность </a:t>
            </a:r>
            <a:r>
              <a:rPr lang="ru-RU" sz="1200" b="0" i="0" u="none" strike="noStrike" kern="1200" dirty="0">
                <a:solidFill>
                  <a:schemeClr val="tx1"/>
                </a:solidFill>
                <a:effectLst/>
                <a:latin typeface="Arial" charset="0"/>
                <a:ea typeface="+mn-ea"/>
                <a:cs typeface="+mn-cs"/>
                <a:hlinkClick r:id="rId6" tooltip="Открытая система"/>
              </a:rPr>
              <a:t>открытой </a:t>
            </a:r>
            <a:r>
              <a:rPr lang="ru-RU" sz="1200" b="0" i="0" u="none" strike="noStrike" kern="1200" dirty="0" err="1">
                <a:solidFill>
                  <a:schemeClr val="tx1"/>
                </a:solidFill>
                <a:effectLst/>
                <a:latin typeface="Arial" charset="0"/>
                <a:ea typeface="+mn-ea"/>
                <a:cs typeface="+mn-cs"/>
                <a:hlinkClick r:id="rId6" tooltip="Открытая система"/>
              </a:rPr>
              <a:t>системы</a:t>
            </a:r>
            <a:r>
              <a:rPr lang="ru-RU" sz="1200" b="0" i="0" kern="1200" dirty="0" err="1">
                <a:solidFill>
                  <a:schemeClr val="tx1"/>
                </a:solidFill>
                <a:effectLst/>
                <a:latin typeface="Arial" charset="0"/>
                <a:ea typeface="+mn-ea"/>
                <a:cs typeface="+mn-cs"/>
              </a:rPr>
              <a:t>сохранять</a:t>
            </a:r>
            <a:r>
              <a:rPr lang="ru-RU" sz="1200" b="0" i="0" kern="1200" dirty="0">
                <a:solidFill>
                  <a:schemeClr val="tx1"/>
                </a:solidFill>
                <a:effectLst/>
                <a:latin typeface="Arial" charset="0"/>
                <a:ea typeface="+mn-ea"/>
                <a:cs typeface="+mn-cs"/>
              </a:rPr>
              <a:t> постоянство своего внутреннего состояния посредством скоординированных реакций, направленных на поддержание динамического равновесия. Стремление системы воспроизводить себя, восстанавливать утраченное равновесие, преодолевать сопротивление внешней среды.</a:t>
            </a:r>
            <a:endParaRPr lang="de-DE" dirty="0"/>
          </a:p>
        </p:txBody>
      </p:sp>
      <p:sp>
        <p:nvSpPr>
          <p:cNvPr id="4" name="Foliennummernplatzhalter 3"/>
          <p:cNvSpPr>
            <a:spLocks noGrp="1"/>
          </p:cNvSpPr>
          <p:nvPr>
            <p:ph type="sldNum" sz="quarter" idx="10"/>
          </p:nvPr>
        </p:nvSpPr>
        <p:spPr/>
        <p:txBody>
          <a:bodyPr/>
          <a:lstStyle/>
          <a:p>
            <a:fld id="{8A673570-0B2C-427F-8CEB-9EFEA72523FA}" type="slidenum">
              <a:rPr lang="de-DE" smtClean="0"/>
              <a:pPr/>
              <a:t>31</a:t>
            </a:fld>
            <a:endParaRPr lang="de-DE"/>
          </a:p>
        </p:txBody>
      </p:sp>
    </p:spTree>
    <p:extLst>
      <p:ext uri="{BB962C8B-B14F-4D97-AF65-F5344CB8AC3E}">
        <p14:creationId xmlns:p14="http://schemas.microsoft.com/office/powerpoint/2010/main" val="591565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sz="1200" b="1" i="0" kern="1200" dirty="0" err="1">
                <a:solidFill>
                  <a:schemeClr val="tx1"/>
                </a:solidFill>
                <a:effectLst/>
                <a:latin typeface="Arial" charset="0"/>
                <a:ea typeface="+mn-ea"/>
                <a:cs typeface="+mn-cs"/>
              </a:rPr>
              <a:t>Гомеоста́з</a:t>
            </a:r>
            <a:r>
              <a:rPr lang="ru-RU" sz="1200" b="0" i="0" kern="1200" dirty="0">
                <a:solidFill>
                  <a:schemeClr val="tx1"/>
                </a:solidFill>
                <a:effectLst/>
                <a:latin typeface="Arial" charset="0"/>
                <a:ea typeface="+mn-ea"/>
                <a:cs typeface="+mn-cs"/>
              </a:rPr>
              <a:t> (</a:t>
            </a:r>
            <a:r>
              <a:rPr lang="ru-RU" sz="1200" b="0" i="0" u="none" strike="noStrike" kern="1200" dirty="0">
                <a:solidFill>
                  <a:schemeClr val="tx1"/>
                </a:solidFill>
                <a:effectLst/>
                <a:latin typeface="Arial" charset="0"/>
                <a:ea typeface="+mn-ea"/>
                <a:cs typeface="+mn-cs"/>
                <a:hlinkClick r:id="rId3" tooltip="Древнегреческий язык"/>
              </a:rPr>
              <a:t>др.-греч.</a:t>
            </a:r>
            <a:r>
              <a:rPr lang="ru-RU" sz="1200" b="0" i="0" kern="1200" dirty="0">
                <a:solidFill>
                  <a:schemeClr val="tx1"/>
                </a:solidFill>
                <a:effectLst/>
                <a:latin typeface="Arial" charset="0"/>
                <a:ea typeface="+mn-ea"/>
                <a:cs typeface="+mn-cs"/>
              </a:rPr>
              <a:t> </a:t>
            </a:r>
            <a:r>
              <a:rPr lang="ru-RU" sz="1200" b="0" i="0" kern="1200" dirty="0" err="1">
                <a:solidFill>
                  <a:schemeClr val="tx1"/>
                </a:solidFill>
                <a:effectLst/>
                <a:latin typeface="Arial" charset="0"/>
                <a:ea typeface="+mn-ea"/>
                <a:cs typeface="+mn-cs"/>
              </a:rPr>
              <a:t>ὁμοιοστάσις</a:t>
            </a:r>
            <a:r>
              <a:rPr lang="ru-RU" sz="1200" b="0" i="0" kern="1200" dirty="0">
                <a:solidFill>
                  <a:schemeClr val="tx1"/>
                </a:solidFill>
                <a:effectLst/>
                <a:latin typeface="Arial" charset="0"/>
                <a:ea typeface="+mn-ea"/>
                <a:cs typeface="+mn-cs"/>
              </a:rPr>
              <a:t> от </a:t>
            </a:r>
            <a:r>
              <a:rPr lang="ru-RU" sz="1200" b="0" i="0" u="none" strike="noStrike" kern="1200" dirty="0" err="1">
                <a:solidFill>
                  <a:schemeClr val="tx1"/>
                </a:solidFill>
                <a:effectLst/>
                <a:latin typeface="Arial" charset="0"/>
                <a:ea typeface="+mn-ea"/>
                <a:cs typeface="+mn-cs"/>
                <a:hlinkClick r:id="rId4" tooltip="Гомео-"/>
              </a:rPr>
              <a:t>ὅμοιος</a:t>
            </a:r>
            <a:r>
              <a:rPr lang="ru-RU" sz="1200" b="0" i="0" kern="1200" dirty="0">
                <a:solidFill>
                  <a:schemeClr val="tx1"/>
                </a:solidFill>
                <a:effectLst/>
                <a:latin typeface="Arial" charset="0"/>
                <a:ea typeface="+mn-ea"/>
                <a:cs typeface="+mn-cs"/>
              </a:rPr>
              <a:t> «одинаковый, подобный» + </a:t>
            </a:r>
            <a:r>
              <a:rPr lang="ru-RU" sz="1200" b="0" i="0" kern="1200" dirty="0" err="1">
                <a:solidFill>
                  <a:schemeClr val="tx1"/>
                </a:solidFill>
                <a:effectLst/>
                <a:latin typeface="Arial" charset="0"/>
                <a:ea typeface="+mn-ea"/>
                <a:cs typeface="+mn-cs"/>
              </a:rPr>
              <a:t>στάσις</a:t>
            </a:r>
            <a:r>
              <a:rPr lang="ru-RU" sz="1200" b="0" i="0" kern="1200" dirty="0">
                <a:solidFill>
                  <a:schemeClr val="tx1"/>
                </a:solidFill>
                <a:effectLst/>
                <a:latin typeface="Arial" charset="0"/>
                <a:ea typeface="+mn-ea"/>
                <a:cs typeface="+mn-cs"/>
              </a:rPr>
              <a:t> «стояние; неподвижность») — </a:t>
            </a:r>
            <a:r>
              <a:rPr lang="ru-RU" sz="1200" b="0" i="0" u="none" strike="noStrike" kern="1200" dirty="0">
                <a:solidFill>
                  <a:schemeClr val="tx1"/>
                </a:solidFill>
                <a:effectLst/>
                <a:latin typeface="Arial" charset="0"/>
                <a:ea typeface="+mn-ea"/>
                <a:cs typeface="+mn-cs"/>
                <a:hlinkClick r:id="rId5" tooltip="Саморегуляция"/>
              </a:rPr>
              <a:t>саморегуляция</a:t>
            </a:r>
            <a:r>
              <a:rPr lang="ru-RU" sz="1200" b="0" i="0" kern="1200" dirty="0">
                <a:solidFill>
                  <a:schemeClr val="tx1"/>
                </a:solidFill>
                <a:effectLst/>
                <a:latin typeface="Arial" charset="0"/>
                <a:ea typeface="+mn-ea"/>
                <a:cs typeface="+mn-cs"/>
              </a:rPr>
              <a:t>, способность </a:t>
            </a:r>
            <a:r>
              <a:rPr lang="ru-RU" sz="1200" b="0" i="0" u="none" strike="noStrike" kern="1200" dirty="0">
                <a:solidFill>
                  <a:schemeClr val="tx1"/>
                </a:solidFill>
                <a:effectLst/>
                <a:latin typeface="Arial" charset="0"/>
                <a:ea typeface="+mn-ea"/>
                <a:cs typeface="+mn-cs"/>
                <a:hlinkClick r:id="rId6" tooltip="Открытая система"/>
              </a:rPr>
              <a:t>открытой </a:t>
            </a:r>
            <a:r>
              <a:rPr lang="ru-RU" sz="1200" b="0" i="0" u="none" strike="noStrike" kern="1200" dirty="0" err="1">
                <a:solidFill>
                  <a:schemeClr val="tx1"/>
                </a:solidFill>
                <a:effectLst/>
                <a:latin typeface="Arial" charset="0"/>
                <a:ea typeface="+mn-ea"/>
                <a:cs typeface="+mn-cs"/>
                <a:hlinkClick r:id="rId6" tooltip="Открытая система"/>
              </a:rPr>
              <a:t>системы</a:t>
            </a:r>
            <a:r>
              <a:rPr lang="ru-RU" sz="1200" b="0" i="0" kern="1200" dirty="0" err="1">
                <a:solidFill>
                  <a:schemeClr val="tx1"/>
                </a:solidFill>
                <a:effectLst/>
                <a:latin typeface="Arial" charset="0"/>
                <a:ea typeface="+mn-ea"/>
                <a:cs typeface="+mn-cs"/>
              </a:rPr>
              <a:t>сохранять</a:t>
            </a:r>
            <a:r>
              <a:rPr lang="ru-RU" sz="1200" b="0" i="0" kern="1200" dirty="0">
                <a:solidFill>
                  <a:schemeClr val="tx1"/>
                </a:solidFill>
                <a:effectLst/>
                <a:latin typeface="Arial" charset="0"/>
                <a:ea typeface="+mn-ea"/>
                <a:cs typeface="+mn-cs"/>
              </a:rPr>
              <a:t> постоянство своего внутреннего состояния посредством скоординированных реакций, направленных на поддержание динамического равновесия. Стремление системы воспроизводить себя, восстанавливать утраченное равновесие, преодолевать сопротивление внешней среды.</a:t>
            </a:r>
            <a:endParaRPr lang="de-DE" dirty="0"/>
          </a:p>
        </p:txBody>
      </p:sp>
      <p:sp>
        <p:nvSpPr>
          <p:cNvPr id="4" name="Foliennummernplatzhalter 3"/>
          <p:cNvSpPr>
            <a:spLocks noGrp="1"/>
          </p:cNvSpPr>
          <p:nvPr>
            <p:ph type="sldNum" sz="quarter" idx="10"/>
          </p:nvPr>
        </p:nvSpPr>
        <p:spPr/>
        <p:txBody>
          <a:bodyPr/>
          <a:lstStyle/>
          <a:p>
            <a:fld id="{8A673570-0B2C-427F-8CEB-9EFEA72523FA}" type="slidenum">
              <a:rPr lang="de-DE" smtClean="0"/>
              <a:pPr/>
              <a:t>32</a:t>
            </a:fld>
            <a:endParaRPr lang="de-DE"/>
          </a:p>
        </p:txBody>
      </p:sp>
    </p:spTree>
    <p:extLst>
      <p:ext uri="{BB962C8B-B14F-4D97-AF65-F5344CB8AC3E}">
        <p14:creationId xmlns:p14="http://schemas.microsoft.com/office/powerpoint/2010/main" val="611930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In our body there are 2 biological systems which are at the top</a:t>
            </a:r>
            <a:r>
              <a:rPr lang="en-US" baseline="0" noProof="0" dirty="0"/>
              <a:t> of the hierarchy which are able to regulate most, if not all, other biological processes taking place in maintaining health and well-being.</a:t>
            </a:r>
          </a:p>
          <a:p>
            <a:endParaRPr lang="en-US" baseline="0" noProof="0" dirty="0"/>
          </a:p>
          <a:p>
            <a:r>
              <a:rPr lang="en-US" baseline="0" noProof="0" dirty="0"/>
              <a:t>The </a:t>
            </a:r>
            <a:r>
              <a:rPr lang="en-US" baseline="0" noProof="0" dirty="0" err="1"/>
              <a:t>endovanilloid</a:t>
            </a:r>
            <a:r>
              <a:rPr lang="en-US" baseline="0" noProof="0" dirty="0"/>
              <a:t> system (EVS) is a mainly inflammatory system, able to steer and manage most other biological systems important in inflammatory processes in our body.</a:t>
            </a:r>
          </a:p>
          <a:p>
            <a:endParaRPr lang="en-US" baseline="0" noProof="0" dirty="0"/>
          </a:p>
          <a:p>
            <a:r>
              <a:rPr lang="en-US" baseline="0" noProof="0" dirty="0"/>
              <a:t>The counterpart of the EVS is the </a:t>
            </a:r>
            <a:r>
              <a:rPr lang="en-US" baseline="0" noProof="0" dirty="0" err="1"/>
              <a:t>endocannabinoid</a:t>
            </a:r>
            <a:r>
              <a:rPr lang="en-US" baseline="0" noProof="0" dirty="0"/>
              <a:t> system (ECS). This system is the only biological system in our body which can overrule the EVS. </a:t>
            </a:r>
          </a:p>
          <a:p>
            <a:endParaRPr lang="en-US" baseline="0" noProof="0" dirty="0"/>
          </a:p>
          <a:p>
            <a:r>
              <a:rPr lang="en-US" baseline="0" noProof="0" dirty="0"/>
              <a:t>Both the EVS and the ECS are abundantly present in the skin and should therefore be considered in gaining and maintaining skin health and well-being.</a:t>
            </a:r>
          </a:p>
          <a:p>
            <a:endParaRPr lang="en-US" baseline="0" noProof="0" dirty="0"/>
          </a:p>
          <a:p>
            <a:r>
              <a:rPr lang="en-US" baseline="0" noProof="0" dirty="0"/>
              <a:t>Only when the EVS and ECS are in a stable balance (where the ECS can compensate for the negative effects of the EVS), skin health and well-being are a given.</a:t>
            </a:r>
          </a:p>
          <a:p>
            <a:endParaRPr lang="en-US" baseline="0" noProof="0" dirty="0"/>
          </a:p>
          <a:p>
            <a:r>
              <a:rPr lang="en-US" baseline="0" noProof="0" dirty="0" err="1"/>
              <a:t>Adaptogens</a:t>
            </a:r>
            <a:r>
              <a:rPr lang="en-US" baseline="0" noProof="0" dirty="0"/>
              <a:t> support the skin to be able to adapt to negative changes. A stable balance can therefore be achieved by making use of a potent ‘</a:t>
            </a:r>
            <a:r>
              <a:rPr lang="en-US" baseline="0" noProof="0" dirty="0" err="1"/>
              <a:t>adaptogen</a:t>
            </a:r>
            <a:r>
              <a:rPr lang="en-US" baseline="0" noProof="0" dirty="0"/>
              <a:t>’. The </a:t>
            </a:r>
            <a:r>
              <a:rPr lang="en-US" baseline="0" noProof="0" dirty="0" err="1"/>
              <a:t>adaptogen</a:t>
            </a:r>
            <a:r>
              <a:rPr lang="en-US" baseline="0" noProof="0" dirty="0"/>
              <a:t> promotes homeostasis and health by providing the ECS with the means to act against the EVS effectively and sustainably.</a:t>
            </a:r>
          </a:p>
          <a:p>
            <a:endParaRPr lang="en-US" baseline="0" noProof="0" dirty="0"/>
          </a:p>
          <a:p>
            <a:endParaRPr lang="en-US" noProof="0" dirty="0"/>
          </a:p>
        </p:txBody>
      </p:sp>
      <p:sp>
        <p:nvSpPr>
          <p:cNvPr id="4" name="Foliennummernplatzhalter 3"/>
          <p:cNvSpPr>
            <a:spLocks noGrp="1"/>
          </p:cNvSpPr>
          <p:nvPr>
            <p:ph type="sldNum" sz="quarter" idx="10"/>
          </p:nvPr>
        </p:nvSpPr>
        <p:spPr/>
        <p:txBody>
          <a:bodyPr/>
          <a:lstStyle/>
          <a:p>
            <a:fld id="{8A673570-0B2C-427F-8CEB-9EFEA72523FA}" type="slidenum">
              <a:rPr lang="de-DE" smtClean="0"/>
              <a:pPr/>
              <a:t>4</a:t>
            </a:fld>
            <a:endParaRPr lang="de-DE"/>
          </a:p>
        </p:txBody>
      </p:sp>
    </p:spTree>
    <p:extLst>
      <p:ext uri="{BB962C8B-B14F-4D97-AF65-F5344CB8AC3E}">
        <p14:creationId xmlns:p14="http://schemas.microsoft.com/office/powerpoint/2010/main" val="282934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ru-RU" sz="800" kern="1200" dirty="0">
                <a:solidFill>
                  <a:srgbClr val="FF0000"/>
                </a:solidFill>
                <a:latin typeface="Arial" charset="0"/>
                <a:ea typeface="+mn-ea"/>
                <a:cs typeface="+mn-cs"/>
              </a:rPr>
              <a:t>Давайте вернемся к названию презентации….</a:t>
            </a:r>
          </a:p>
          <a:p>
            <a:pPr algn="l"/>
            <a:r>
              <a:rPr lang="ru-RU" sz="800" kern="1200" dirty="0" err="1">
                <a:solidFill>
                  <a:srgbClr val="FF0000"/>
                </a:solidFill>
                <a:latin typeface="Arial" charset="0"/>
                <a:ea typeface="+mn-ea"/>
                <a:cs typeface="+mn-cs"/>
              </a:rPr>
              <a:t>Эндоканнабиноидных</a:t>
            </a:r>
            <a:r>
              <a:rPr lang="ru-RU" sz="800" kern="1200" dirty="0">
                <a:solidFill>
                  <a:srgbClr val="FF0000"/>
                </a:solidFill>
                <a:latin typeface="Arial" charset="0"/>
                <a:ea typeface="+mn-ea"/>
                <a:cs typeface="+mn-cs"/>
              </a:rPr>
              <a:t>…… </a:t>
            </a:r>
          </a:p>
          <a:p>
            <a:pPr algn="l"/>
            <a:r>
              <a:rPr lang="ru-RU" sz="800" kern="1200" dirty="0">
                <a:solidFill>
                  <a:srgbClr val="FF0000"/>
                </a:solidFill>
                <a:latin typeface="Arial" charset="0"/>
                <a:ea typeface="+mn-ea"/>
                <a:cs typeface="+mn-cs"/>
              </a:rPr>
              <a:t>Марихуана, </a:t>
            </a:r>
            <a:r>
              <a:rPr lang="ru-RU" sz="800" kern="1200" dirty="0" err="1">
                <a:solidFill>
                  <a:srgbClr val="FF0000"/>
                </a:solidFill>
                <a:latin typeface="Arial" charset="0"/>
                <a:ea typeface="+mn-ea"/>
                <a:cs typeface="+mn-cs"/>
              </a:rPr>
              <a:t>Канабис</a:t>
            </a:r>
            <a:r>
              <a:rPr lang="ru-RU" sz="800" kern="1200" dirty="0">
                <a:solidFill>
                  <a:srgbClr val="FF0000"/>
                </a:solidFill>
                <a:latin typeface="Arial" charset="0"/>
                <a:ea typeface="+mn-ea"/>
                <a:cs typeface="+mn-cs"/>
              </a:rPr>
              <a:t>? </a:t>
            </a:r>
          </a:p>
          <a:p>
            <a:pPr algn="l"/>
            <a:endParaRPr lang="ru-RU" sz="800" kern="1200" dirty="0">
              <a:solidFill>
                <a:srgbClr val="FF0000"/>
              </a:solidFill>
              <a:latin typeface="Arial" charset="0"/>
              <a:ea typeface="+mn-ea"/>
              <a:cs typeface="+mn-cs"/>
            </a:endParaRPr>
          </a:p>
          <a:p>
            <a:pPr algn="l"/>
            <a:r>
              <a:rPr lang="ru-RU" sz="800" kern="1200" dirty="0">
                <a:solidFill>
                  <a:srgbClr val="FF0000"/>
                </a:solidFill>
                <a:latin typeface="Arial" charset="0"/>
                <a:ea typeface="+mn-ea"/>
                <a:cs typeface="+mn-cs"/>
              </a:rPr>
              <a:t>Придется опровергнуть Ваши догадки….</a:t>
            </a:r>
          </a:p>
          <a:p>
            <a:pPr algn="l"/>
            <a:endParaRPr lang="ru-RU" sz="800" kern="1200" dirty="0">
              <a:solidFill>
                <a:srgbClr val="FF0000"/>
              </a:solidFill>
              <a:latin typeface="Arial" charset="0"/>
              <a:ea typeface="+mn-ea"/>
              <a:cs typeface="+mn-cs"/>
            </a:endParaRPr>
          </a:p>
          <a:p>
            <a:endParaRPr lang="de-DE" baseline="0" dirty="0"/>
          </a:p>
        </p:txBody>
      </p:sp>
      <p:sp>
        <p:nvSpPr>
          <p:cNvPr id="4" name="Foliennummernplatzhalter 3"/>
          <p:cNvSpPr>
            <a:spLocks noGrp="1"/>
          </p:cNvSpPr>
          <p:nvPr>
            <p:ph type="sldNum" sz="quarter" idx="10"/>
          </p:nvPr>
        </p:nvSpPr>
        <p:spPr/>
        <p:txBody>
          <a:bodyPr/>
          <a:lstStyle/>
          <a:p>
            <a:fld id="{8A673570-0B2C-427F-8CEB-9EFEA72523FA}" type="slidenum">
              <a:rPr lang="de-DE" smtClean="0"/>
              <a:pPr/>
              <a:t>5</a:t>
            </a:fld>
            <a:endParaRPr lang="de-DE"/>
          </a:p>
        </p:txBody>
      </p:sp>
    </p:spTree>
    <p:extLst>
      <p:ext uri="{BB962C8B-B14F-4D97-AF65-F5344CB8AC3E}">
        <p14:creationId xmlns:p14="http://schemas.microsoft.com/office/powerpoint/2010/main" val="3840510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sz="1200" b="0" i="0" kern="1200" dirty="0">
                <a:solidFill>
                  <a:schemeClr val="tx1"/>
                </a:solidFill>
                <a:effectLst/>
                <a:latin typeface="Arial" charset="0"/>
                <a:ea typeface="+mn-ea"/>
                <a:cs typeface="+mn-cs"/>
              </a:rPr>
              <a:t>Именно исследования ТГК и привели к открытию ЭКБС, которая включает кроме </a:t>
            </a:r>
            <a:r>
              <a:rPr lang="ru-RU" sz="1200" b="0" i="0" kern="1200" dirty="0" err="1">
                <a:solidFill>
                  <a:schemeClr val="tx1"/>
                </a:solidFill>
                <a:effectLst/>
                <a:latin typeface="Arial" charset="0"/>
                <a:ea typeface="+mn-ea"/>
                <a:cs typeface="+mn-cs"/>
              </a:rPr>
              <a:t>эндоканнабиноидов</a:t>
            </a:r>
            <a:r>
              <a:rPr lang="ru-RU" sz="1200" b="0" i="0" kern="1200" dirty="0">
                <a:solidFill>
                  <a:schemeClr val="tx1"/>
                </a:solidFill>
                <a:effectLst/>
                <a:latin typeface="Arial" charset="0"/>
                <a:ea typeface="+mn-ea"/>
                <a:cs typeface="+mn-cs"/>
              </a:rPr>
              <a:t> их рецепторы, метаболические пути синтеза и деградации.</a:t>
            </a:r>
          </a:p>
          <a:p>
            <a:endParaRPr lang="ru-RU" sz="1200" b="0" i="0" kern="1200" dirty="0">
              <a:solidFill>
                <a:schemeClr val="tx1"/>
              </a:solidFill>
              <a:effectLst/>
              <a:latin typeface="Arial" charset="0"/>
              <a:ea typeface="+mn-ea"/>
              <a:cs typeface="+mn-cs"/>
            </a:endParaRPr>
          </a:p>
          <a:p>
            <a:r>
              <a:rPr lang="ru-RU" sz="1200" b="0" i="0" kern="1200" dirty="0">
                <a:solidFill>
                  <a:schemeClr val="tx1"/>
                </a:solidFill>
                <a:effectLst/>
                <a:latin typeface="Arial" charset="0"/>
                <a:ea typeface="+mn-ea"/>
                <a:cs typeface="+mn-cs"/>
              </a:rPr>
              <a:t>1964 г. </a:t>
            </a:r>
            <a:r>
              <a:rPr lang="ru-RU" sz="1200" b="0" i="0" kern="1200" dirty="0" err="1">
                <a:solidFill>
                  <a:schemeClr val="tx1"/>
                </a:solidFill>
                <a:effectLst/>
                <a:latin typeface="Arial" charset="0"/>
                <a:ea typeface="+mn-ea"/>
                <a:cs typeface="+mn-cs"/>
              </a:rPr>
              <a:t>Рафаэл</a:t>
            </a:r>
            <a:r>
              <a:rPr lang="ru-RU" sz="1200" b="0" i="0" kern="1200" dirty="0">
                <a:solidFill>
                  <a:schemeClr val="tx1"/>
                </a:solidFill>
                <a:effectLst/>
                <a:latin typeface="Arial" charset="0"/>
                <a:ea typeface="+mn-ea"/>
                <a:cs typeface="+mn-cs"/>
              </a:rPr>
              <a:t> </a:t>
            </a:r>
            <a:r>
              <a:rPr lang="ru-RU" sz="1200" b="0" i="0" kern="1200" dirty="0" err="1">
                <a:solidFill>
                  <a:schemeClr val="tx1"/>
                </a:solidFill>
                <a:effectLst/>
                <a:latin typeface="Arial" charset="0"/>
                <a:ea typeface="+mn-ea"/>
                <a:cs typeface="+mn-cs"/>
              </a:rPr>
              <a:t>Мехулам</a:t>
            </a:r>
            <a:r>
              <a:rPr lang="ru-RU" sz="1200" b="0" i="0" kern="1200" dirty="0">
                <a:solidFill>
                  <a:schemeClr val="tx1"/>
                </a:solidFill>
                <a:effectLst/>
                <a:latin typeface="Arial" charset="0"/>
                <a:ea typeface="+mn-ea"/>
                <a:cs typeface="+mn-cs"/>
              </a:rPr>
              <a:t> из Еврейского университета в Иерусалиме установил, что соединением, ответственным практически за все фармакологические эффекты марихуаны, служит Д9-тетрагидроканнабинол (ТГК)</a:t>
            </a:r>
            <a:br>
              <a:rPr lang="ru-RU" dirty="0"/>
            </a:br>
            <a:br>
              <a:rPr lang="ru-RU" dirty="0"/>
            </a:br>
            <a:r>
              <a:rPr lang="ru-RU" sz="1200" b="0" i="0" kern="1200" dirty="0" err="1">
                <a:solidFill>
                  <a:schemeClr val="tx1"/>
                </a:solidFill>
                <a:effectLst/>
                <a:latin typeface="Arial" charset="0"/>
                <a:ea typeface="+mn-ea"/>
                <a:cs typeface="+mn-cs"/>
              </a:rPr>
              <a:t>КиберЛенинка</a:t>
            </a:r>
            <a:r>
              <a:rPr lang="ru-RU" sz="1200" b="0" i="0" kern="1200" dirty="0">
                <a:solidFill>
                  <a:schemeClr val="tx1"/>
                </a:solidFill>
                <a:effectLst/>
                <a:latin typeface="Arial" charset="0"/>
                <a:ea typeface="+mn-ea"/>
                <a:cs typeface="+mn-cs"/>
              </a:rPr>
              <a:t>: </a:t>
            </a:r>
            <a:r>
              <a:rPr lang="ru-RU" sz="1200" b="0" i="0" u="none" strike="noStrike" kern="1200" dirty="0">
                <a:solidFill>
                  <a:schemeClr val="tx1"/>
                </a:solidFill>
                <a:effectLst/>
                <a:latin typeface="Arial" charset="0"/>
                <a:ea typeface="+mn-ea"/>
                <a:cs typeface="+mn-cs"/>
                <a:hlinkClick r:id="rId3"/>
              </a:rPr>
              <a:t>https://cyberleninka.ru/article/n/funktsionalnaya-rol-endokannabinoidnoy-sistemy-v-immunnom-otvete-i-ee-terapevticheskiy-potentsial</a:t>
            </a:r>
            <a:endParaRPr lang="ru-RU" sz="1200" b="0" i="0" u="none" strike="noStrike" kern="1200" dirty="0">
              <a:solidFill>
                <a:schemeClr val="tx1"/>
              </a:solidFill>
              <a:effectLst/>
              <a:latin typeface="Arial" charset="0"/>
              <a:ea typeface="+mn-ea"/>
              <a:cs typeface="+mn-cs"/>
            </a:endParaRPr>
          </a:p>
          <a:p>
            <a:endParaRPr lang="ru-RU" sz="1200" b="0" i="0" u="none" strike="noStrike" kern="1200" noProof="0" dirty="0">
              <a:solidFill>
                <a:schemeClr val="tx1"/>
              </a:solidFill>
              <a:effectLst/>
              <a:latin typeface="Arial" charset="0"/>
              <a:ea typeface="+mn-ea"/>
              <a:cs typeface="+mn-cs"/>
            </a:endParaRPr>
          </a:p>
          <a:p>
            <a:r>
              <a:rPr lang="ru-RU" sz="1200" b="0" i="0" kern="1200" dirty="0">
                <a:solidFill>
                  <a:schemeClr val="tx1"/>
                </a:solidFill>
                <a:effectLst/>
                <a:latin typeface="Arial" charset="0"/>
                <a:ea typeface="+mn-ea"/>
                <a:cs typeface="+mn-cs"/>
              </a:rPr>
              <a:t>В 1988 г. Эллин </a:t>
            </a:r>
            <a:r>
              <a:rPr lang="ru-RU" sz="1200" b="0" i="0" kern="1200" dirty="0" err="1">
                <a:solidFill>
                  <a:schemeClr val="tx1"/>
                </a:solidFill>
                <a:effectLst/>
                <a:latin typeface="Arial" charset="0"/>
                <a:ea typeface="+mn-ea"/>
                <a:cs typeface="+mn-cs"/>
              </a:rPr>
              <a:t>Xаулетт</a:t>
            </a:r>
            <a:r>
              <a:rPr lang="ru-RU" sz="1200" b="0" i="0" kern="1200" dirty="0">
                <a:solidFill>
                  <a:schemeClr val="tx1"/>
                </a:solidFill>
                <a:effectLst/>
                <a:latin typeface="Arial" charset="0"/>
                <a:ea typeface="+mn-ea"/>
                <a:cs typeface="+mn-cs"/>
              </a:rPr>
              <a:t> из Университета в Сент-Луисе пометила радиоактивной меткой одно из химических производных ТГК, ввела его крысам и обнаружила, что оно взаимодействует с молекулярными структурами мозга, получившими название </a:t>
            </a:r>
            <a:r>
              <a:rPr lang="ru-RU" sz="1200" b="0" i="0" kern="1200" dirty="0" err="1">
                <a:solidFill>
                  <a:schemeClr val="tx1"/>
                </a:solidFill>
                <a:effectLst/>
                <a:latin typeface="Arial" charset="0"/>
                <a:ea typeface="+mn-ea"/>
                <a:cs typeface="+mn-cs"/>
              </a:rPr>
              <a:t>каннабиноидных</a:t>
            </a:r>
            <a:r>
              <a:rPr lang="ru-RU" sz="1200" b="0" i="0" kern="1200" dirty="0">
                <a:solidFill>
                  <a:schemeClr val="tx1"/>
                </a:solidFill>
                <a:effectLst/>
                <a:latin typeface="Arial" charset="0"/>
                <a:ea typeface="+mn-ea"/>
                <a:cs typeface="+mn-cs"/>
              </a:rPr>
              <a:t> рецепторов СВ1. В 1993 году были </a:t>
            </a:r>
            <a:r>
              <a:rPr lang="ru-RU" sz="1200" b="0" i="0" kern="1200" dirty="0" err="1">
                <a:solidFill>
                  <a:schemeClr val="tx1"/>
                </a:solidFill>
                <a:effectLst/>
                <a:latin typeface="Arial" charset="0"/>
                <a:ea typeface="+mn-ea"/>
                <a:cs typeface="+mn-cs"/>
              </a:rPr>
              <a:t>индентифицированы</a:t>
            </a:r>
            <a:r>
              <a:rPr lang="ru-RU" sz="1200" b="0" i="0" kern="1200" dirty="0">
                <a:solidFill>
                  <a:schemeClr val="tx1"/>
                </a:solidFill>
                <a:effectLst/>
                <a:latin typeface="Arial" charset="0"/>
                <a:ea typeface="+mn-ea"/>
                <a:cs typeface="+mn-cs"/>
              </a:rPr>
              <a:t> </a:t>
            </a:r>
            <a:r>
              <a:rPr lang="ru-RU" sz="1200" b="0" i="0" kern="1200" dirty="0" err="1">
                <a:solidFill>
                  <a:schemeClr val="tx1"/>
                </a:solidFill>
                <a:effectLst/>
                <a:latin typeface="Arial" charset="0"/>
                <a:ea typeface="+mn-ea"/>
                <a:cs typeface="+mn-cs"/>
              </a:rPr>
              <a:t>каннабиноидные</a:t>
            </a:r>
            <a:r>
              <a:rPr lang="ru-RU" sz="1200" b="0" i="0" kern="1200" dirty="0">
                <a:solidFill>
                  <a:schemeClr val="tx1"/>
                </a:solidFill>
                <a:effectLst/>
                <a:latin typeface="Arial" charset="0"/>
                <a:ea typeface="+mn-ea"/>
                <a:cs typeface="+mn-cs"/>
              </a:rPr>
              <a:t> рецептор 2 </a:t>
            </a:r>
            <a:r>
              <a:rPr lang="ru-RU" sz="1200" b="0" i="0" kern="1200" dirty="0" err="1">
                <a:solidFill>
                  <a:schemeClr val="tx1"/>
                </a:solidFill>
                <a:effectLst/>
                <a:latin typeface="Arial" charset="0"/>
                <a:ea typeface="+mn-ea"/>
                <a:cs typeface="+mn-cs"/>
              </a:rPr>
              <a:t>го</a:t>
            </a:r>
            <a:r>
              <a:rPr lang="ru-RU" sz="1200" b="0" i="0" kern="1200" dirty="0">
                <a:solidFill>
                  <a:schemeClr val="tx1"/>
                </a:solidFill>
                <a:effectLst/>
                <a:latin typeface="Arial" charset="0"/>
                <a:ea typeface="+mn-ea"/>
                <a:cs typeface="+mn-cs"/>
              </a:rPr>
              <a:t> типа CB2, в основном локализуются в лимфоидной ткани и макрофагах, где они, по–видимому, участвуют в регуляции иммунной системы организма.</a:t>
            </a:r>
            <a:br>
              <a:rPr lang="ru-RU" dirty="0"/>
            </a:br>
            <a:r>
              <a:rPr lang="ru-RU" sz="1200" b="0" i="0" kern="1200" dirty="0" err="1">
                <a:solidFill>
                  <a:schemeClr val="tx1"/>
                </a:solidFill>
                <a:effectLst/>
                <a:latin typeface="Arial" charset="0"/>
                <a:ea typeface="+mn-ea"/>
                <a:cs typeface="+mn-cs"/>
              </a:rPr>
              <a:t>Каннабиноидные</a:t>
            </a:r>
            <a:r>
              <a:rPr lang="ru-RU" sz="1200" b="0" i="0" kern="1200" dirty="0">
                <a:solidFill>
                  <a:schemeClr val="tx1"/>
                </a:solidFill>
                <a:effectLst/>
                <a:latin typeface="Arial" charset="0"/>
                <a:ea typeface="+mn-ea"/>
                <a:cs typeface="+mn-cs"/>
              </a:rPr>
              <a:t> рецепторы человека и крысы демонстрируют более 97% гомологии (100% в трансмембранных участках).</a:t>
            </a:r>
          </a:p>
          <a:p>
            <a:r>
              <a:rPr lang="ru-RU" sz="1200" b="0" i="0" kern="1200" dirty="0">
                <a:solidFill>
                  <a:schemeClr val="tx1"/>
                </a:solidFill>
                <a:effectLst/>
                <a:latin typeface="Arial" charset="0"/>
                <a:ea typeface="+mn-ea"/>
                <a:cs typeface="+mn-cs"/>
              </a:rPr>
              <a:t>На примере открытых в 70-х годах эндогенных опиоидов энкефалина и эндорфина, ученые предположили о выработке в организме собственных эндогенных </a:t>
            </a:r>
            <a:r>
              <a:rPr lang="ru-RU" sz="1200" b="0" i="0" kern="1200" dirty="0" err="1">
                <a:solidFill>
                  <a:schemeClr val="tx1"/>
                </a:solidFill>
                <a:effectLst/>
                <a:latin typeface="Arial" charset="0"/>
                <a:ea typeface="+mn-ea"/>
                <a:cs typeface="+mn-cs"/>
              </a:rPr>
              <a:t>канабиноидов</a:t>
            </a:r>
            <a:r>
              <a:rPr lang="ru-RU" sz="1200" b="0" i="0" kern="1200" dirty="0">
                <a:solidFill>
                  <a:schemeClr val="tx1"/>
                </a:solidFill>
                <a:effectLst/>
                <a:latin typeface="Arial" charset="0"/>
                <a:ea typeface="+mn-ea"/>
                <a:cs typeface="+mn-cs"/>
              </a:rPr>
              <a:t>. В 1992 г., спустя 28 лет после идентификации ТГК, </a:t>
            </a:r>
            <a:r>
              <a:rPr lang="ru-RU" sz="1200" b="0" i="0" kern="1200" dirty="0" err="1">
                <a:solidFill>
                  <a:schemeClr val="tx1"/>
                </a:solidFill>
                <a:effectLst/>
                <a:latin typeface="Arial" charset="0"/>
                <a:ea typeface="+mn-ea"/>
                <a:cs typeface="+mn-cs"/>
              </a:rPr>
              <a:t>Мехулам</a:t>
            </a:r>
            <a:r>
              <a:rPr lang="ru-RU" sz="1200" b="0" i="0" kern="1200" dirty="0">
                <a:solidFill>
                  <a:schemeClr val="tx1"/>
                </a:solidFill>
                <a:effectLst/>
                <a:latin typeface="Arial" charset="0"/>
                <a:ea typeface="+mn-ea"/>
                <a:cs typeface="+mn-cs"/>
              </a:rPr>
              <a:t> показал, что головной мозг вырабатывает жирную кислоту, которая способна связываться с рецепторами СВ1 и имитировать все известные эффекты марихуаны. Учёный назвал это соединение </a:t>
            </a:r>
            <a:r>
              <a:rPr lang="ru-RU" sz="1200" b="0" i="0" kern="1200" dirty="0" err="1">
                <a:solidFill>
                  <a:schemeClr val="tx1"/>
                </a:solidFill>
                <a:effectLst/>
                <a:latin typeface="Arial" charset="0"/>
                <a:ea typeface="+mn-ea"/>
                <a:cs typeface="+mn-cs"/>
              </a:rPr>
              <a:t>анандамидом</a:t>
            </a:r>
            <a:r>
              <a:rPr lang="ru-RU" sz="1200" b="0" i="0" kern="1200" dirty="0">
                <a:solidFill>
                  <a:schemeClr val="tx1"/>
                </a:solidFill>
                <a:effectLst/>
                <a:latin typeface="Arial" charset="0"/>
                <a:ea typeface="+mn-ea"/>
                <a:cs typeface="+mn-cs"/>
              </a:rPr>
              <a:t> (от санскритского слова „</a:t>
            </a:r>
            <a:r>
              <a:rPr lang="ru-RU" sz="1200" b="0" i="0" kern="1200" dirty="0" err="1">
                <a:solidFill>
                  <a:schemeClr val="tx1"/>
                </a:solidFill>
                <a:effectLst/>
                <a:latin typeface="Arial" charset="0"/>
                <a:ea typeface="+mn-ea"/>
                <a:cs typeface="+mn-cs"/>
              </a:rPr>
              <a:t>ананда</a:t>
            </a:r>
            <a:r>
              <a:rPr lang="ru-RU" sz="1200" b="0" i="0" kern="1200" dirty="0">
                <a:solidFill>
                  <a:schemeClr val="tx1"/>
                </a:solidFill>
                <a:effectLst/>
                <a:latin typeface="Arial" charset="0"/>
                <a:ea typeface="+mn-ea"/>
                <a:cs typeface="+mn-cs"/>
              </a:rPr>
              <a:t>“ — блаженство). Позднее Дэниел </a:t>
            </a:r>
            <a:r>
              <a:rPr lang="ru-RU" sz="1200" b="0" i="0" kern="1200" dirty="0" err="1">
                <a:solidFill>
                  <a:schemeClr val="tx1"/>
                </a:solidFill>
                <a:effectLst/>
                <a:latin typeface="Arial" charset="0"/>
                <a:ea typeface="+mn-ea"/>
                <a:cs typeface="+mn-cs"/>
              </a:rPr>
              <a:t>Пьомелли</a:t>
            </a:r>
            <a:r>
              <a:rPr lang="ru-RU" sz="1200" b="0" i="0" kern="1200" dirty="0">
                <a:solidFill>
                  <a:schemeClr val="tx1"/>
                </a:solidFill>
                <a:effectLst/>
                <a:latin typeface="Arial" charset="0"/>
                <a:ea typeface="+mn-ea"/>
                <a:cs typeface="+mn-cs"/>
              </a:rPr>
              <a:t> и </a:t>
            </a:r>
            <a:r>
              <a:rPr lang="ru-RU" sz="1200" b="0" i="0" kern="1200" dirty="0" err="1">
                <a:solidFill>
                  <a:schemeClr val="tx1"/>
                </a:solidFill>
                <a:effectLst/>
                <a:latin typeface="Arial" charset="0"/>
                <a:ea typeface="+mn-ea"/>
                <a:cs typeface="+mn-cs"/>
              </a:rPr>
              <a:t>Нефи</a:t>
            </a:r>
            <a:r>
              <a:rPr lang="ru-RU" sz="1200" b="0" i="0" kern="1200" dirty="0">
                <a:solidFill>
                  <a:schemeClr val="tx1"/>
                </a:solidFill>
                <a:effectLst/>
                <a:latin typeface="Arial" charset="0"/>
                <a:ea typeface="+mn-ea"/>
                <a:cs typeface="+mn-cs"/>
              </a:rPr>
              <a:t> Стелла из Калифорнийского университета в Ирвине обнаружили ещё один липид с такими же свойствами, 2-арахидоноил-глицерол (2–АГ), содержание которого в некоторых отделах головного мозга оказалось даже более высоким, чем </a:t>
            </a:r>
            <a:r>
              <a:rPr lang="ru-RU" sz="1200" b="0" i="0" kern="1200" dirty="0" err="1">
                <a:solidFill>
                  <a:schemeClr val="tx1"/>
                </a:solidFill>
                <a:effectLst/>
                <a:latin typeface="Arial" charset="0"/>
                <a:ea typeface="+mn-ea"/>
                <a:cs typeface="+mn-cs"/>
              </a:rPr>
              <a:t>анандамида</a:t>
            </a:r>
            <a:r>
              <a:rPr lang="ru-RU" sz="1200" b="0" i="0" kern="1200" dirty="0">
                <a:solidFill>
                  <a:schemeClr val="tx1"/>
                </a:solidFill>
                <a:effectLst/>
                <a:latin typeface="Arial" charset="0"/>
                <a:ea typeface="+mn-ea"/>
                <a:cs typeface="+mn-cs"/>
              </a:rPr>
              <a:t>. Эти два соединения и представляют собой главные эндогенные каннабиноиды головного мозга, или </a:t>
            </a:r>
            <a:r>
              <a:rPr lang="ru-RU" sz="1200" b="0" i="0" kern="1200" dirty="0" err="1">
                <a:solidFill>
                  <a:schemeClr val="tx1"/>
                </a:solidFill>
                <a:effectLst/>
                <a:latin typeface="Arial" charset="0"/>
                <a:ea typeface="+mn-ea"/>
                <a:cs typeface="+mn-cs"/>
              </a:rPr>
              <a:t>эндоканнабиноиды</a:t>
            </a:r>
            <a:r>
              <a:rPr lang="ru-RU" sz="1200" b="0" i="0" kern="1200" dirty="0">
                <a:solidFill>
                  <a:schemeClr val="tx1"/>
                </a:solidFill>
                <a:effectLst/>
                <a:latin typeface="Arial" charset="0"/>
                <a:ea typeface="+mn-ea"/>
                <a:cs typeface="+mn-cs"/>
              </a:rPr>
              <a:t>. Марихуана, обладая большим химическим сходством с </a:t>
            </a:r>
            <a:r>
              <a:rPr lang="ru-RU" sz="1200" b="0" i="0" kern="1200" dirty="0" err="1">
                <a:solidFill>
                  <a:schemeClr val="tx1"/>
                </a:solidFill>
                <a:effectLst/>
                <a:latin typeface="Arial" charset="0"/>
                <a:ea typeface="+mn-ea"/>
                <a:cs typeface="+mn-cs"/>
              </a:rPr>
              <a:t>эндоканнабиноидами</a:t>
            </a:r>
            <a:r>
              <a:rPr lang="ru-RU" sz="1200" b="0" i="0" kern="1200" dirty="0">
                <a:solidFill>
                  <a:schemeClr val="tx1"/>
                </a:solidFill>
                <a:effectLst/>
                <a:latin typeface="Arial" charset="0"/>
                <a:ea typeface="+mn-ea"/>
                <a:cs typeface="+mn-cs"/>
              </a:rPr>
              <a:t>, способна активировать </a:t>
            </a:r>
            <a:r>
              <a:rPr lang="ru-RU" sz="1200" b="0" i="0" kern="1200" dirty="0" err="1">
                <a:solidFill>
                  <a:schemeClr val="tx1"/>
                </a:solidFill>
                <a:effectLst/>
                <a:latin typeface="Arial" charset="0"/>
                <a:ea typeface="+mn-ea"/>
                <a:cs typeface="+mn-cs"/>
              </a:rPr>
              <a:t>каннабиноидные</a:t>
            </a:r>
            <a:r>
              <a:rPr lang="ru-RU" sz="1200" b="0" i="0" kern="1200" dirty="0">
                <a:solidFill>
                  <a:schemeClr val="tx1"/>
                </a:solidFill>
                <a:effectLst/>
                <a:latin typeface="Arial" charset="0"/>
                <a:ea typeface="+mn-ea"/>
                <a:cs typeface="+mn-cs"/>
              </a:rPr>
              <a:t> рецепторы мозга.</a:t>
            </a:r>
            <a:br>
              <a:rPr lang="ru-RU" dirty="0"/>
            </a:br>
            <a:r>
              <a:rPr lang="ru-RU" sz="1200" b="0" i="0" kern="1200" dirty="0">
                <a:solidFill>
                  <a:schemeClr val="tx1"/>
                </a:solidFill>
                <a:effectLst/>
                <a:latin typeface="Arial" charset="0"/>
                <a:ea typeface="+mn-ea"/>
                <a:cs typeface="+mn-cs"/>
              </a:rPr>
              <a:t>       Оба соединения выполняют функции </a:t>
            </a:r>
            <a:r>
              <a:rPr lang="ru-RU" sz="1200" b="0" i="0" kern="1200" dirty="0" err="1">
                <a:solidFill>
                  <a:schemeClr val="tx1"/>
                </a:solidFill>
                <a:effectLst/>
                <a:latin typeface="Arial" charset="0"/>
                <a:ea typeface="+mn-ea"/>
                <a:cs typeface="+mn-cs"/>
              </a:rPr>
              <a:t>нейромодулятора</a:t>
            </a:r>
            <a:r>
              <a:rPr lang="ru-RU" sz="1200" b="0" i="0" kern="1200" dirty="0">
                <a:solidFill>
                  <a:schemeClr val="tx1"/>
                </a:solidFill>
                <a:effectLst/>
                <a:latin typeface="Arial" charset="0"/>
                <a:ea typeface="+mn-ea"/>
                <a:cs typeface="+mn-cs"/>
              </a:rPr>
              <a:t> и нейромедиатора.</a:t>
            </a:r>
            <a:endParaRPr lang="en-US" noProof="0" dirty="0"/>
          </a:p>
        </p:txBody>
      </p:sp>
      <p:sp>
        <p:nvSpPr>
          <p:cNvPr id="4" name="Foliennummernplatzhalter 3"/>
          <p:cNvSpPr>
            <a:spLocks noGrp="1"/>
          </p:cNvSpPr>
          <p:nvPr>
            <p:ph type="sldNum" sz="quarter" idx="10"/>
          </p:nvPr>
        </p:nvSpPr>
        <p:spPr/>
        <p:txBody>
          <a:bodyPr/>
          <a:lstStyle/>
          <a:p>
            <a:fld id="{8A673570-0B2C-427F-8CEB-9EFEA72523FA}" type="slidenum">
              <a:rPr lang="de-DE" smtClean="0"/>
              <a:pPr/>
              <a:t>6</a:t>
            </a:fld>
            <a:endParaRPr lang="de-DE"/>
          </a:p>
        </p:txBody>
      </p:sp>
    </p:spTree>
    <p:extLst>
      <p:ext uri="{BB962C8B-B14F-4D97-AF65-F5344CB8AC3E}">
        <p14:creationId xmlns:p14="http://schemas.microsoft.com/office/powerpoint/2010/main" val="1296960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ru-RU" dirty="0">
                <a:solidFill>
                  <a:schemeClr val="tx2"/>
                </a:solidFill>
                <a:latin typeface="Calibri" pitchFamily="34" charset="0"/>
              </a:rPr>
              <a:t>1967г. Эффект </a:t>
            </a:r>
            <a:r>
              <a:rPr lang="ru-RU" dirty="0" err="1">
                <a:solidFill>
                  <a:schemeClr val="tx2"/>
                </a:solidFill>
                <a:latin typeface="Calibri" pitchFamily="34" charset="0"/>
              </a:rPr>
              <a:t>капсаицина</a:t>
            </a:r>
            <a:r>
              <a:rPr lang="ru-RU" dirty="0">
                <a:solidFill>
                  <a:schemeClr val="tx2"/>
                </a:solidFill>
                <a:latin typeface="Calibri" pitchFamily="34" charset="0"/>
              </a:rPr>
              <a:t> (жжение) возникает при активации нейронов, ответственных за восприятие болевых ощущений.</a:t>
            </a:r>
          </a:p>
          <a:p>
            <a:endParaRPr lang="ru-RU" noProof="0" dirty="0"/>
          </a:p>
          <a:p>
            <a:r>
              <a:rPr lang="en-US" noProof="0" dirty="0"/>
              <a:t>In our body there are 2 biological systems which are at the top</a:t>
            </a:r>
            <a:r>
              <a:rPr lang="en-US" baseline="0" noProof="0" dirty="0"/>
              <a:t> of the hierarchy which are able to regulate most, if not all, other biological processes taking place in maintaining health and well-being.</a:t>
            </a:r>
          </a:p>
          <a:p>
            <a:endParaRPr lang="en-US" baseline="0" noProof="0" dirty="0"/>
          </a:p>
          <a:p>
            <a:r>
              <a:rPr lang="en-US" baseline="0" noProof="0" dirty="0"/>
              <a:t>The </a:t>
            </a:r>
            <a:r>
              <a:rPr lang="en-US" baseline="0" noProof="0" dirty="0" err="1"/>
              <a:t>endovanilloid</a:t>
            </a:r>
            <a:r>
              <a:rPr lang="en-US" baseline="0" noProof="0" dirty="0"/>
              <a:t> system (EVS) is a mainly inflammatory system, able to steer and manage most other biological systems important in inflammatory processes in our body.</a:t>
            </a:r>
          </a:p>
          <a:p>
            <a:endParaRPr lang="en-US" baseline="0" noProof="0" dirty="0"/>
          </a:p>
          <a:p>
            <a:r>
              <a:rPr lang="en-US" baseline="0" noProof="0" dirty="0"/>
              <a:t>The counterpart of the EVS is the </a:t>
            </a:r>
            <a:r>
              <a:rPr lang="en-US" baseline="0" noProof="0" dirty="0" err="1"/>
              <a:t>endocannabinoid</a:t>
            </a:r>
            <a:r>
              <a:rPr lang="en-US" baseline="0" noProof="0" dirty="0"/>
              <a:t> system (ECS). This system is the only biological system in our body which can overrule the EVS. </a:t>
            </a:r>
          </a:p>
          <a:p>
            <a:endParaRPr lang="en-US" baseline="0" noProof="0" dirty="0"/>
          </a:p>
          <a:p>
            <a:r>
              <a:rPr lang="en-US" baseline="0" noProof="0" dirty="0"/>
              <a:t>Both the EVS and the ECS are abundantly present in the skin and should therefore be considered in gaining and maintaining skin health and well-being.</a:t>
            </a:r>
          </a:p>
          <a:p>
            <a:endParaRPr lang="en-US" baseline="0" noProof="0" dirty="0"/>
          </a:p>
          <a:p>
            <a:r>
              <a:rPr lang="en-US" baseline="0" noProof="0" dirty="0"/>
              <a:t>Only when the EVS and ECS are in a stable balance (where the ECS can compensate for the negative effects of the EVS), skin health and well-being are a given.</a:t>
            </a:r>
          </a:p>
          <a:p>
            <a:endParaRPr lang="en-US" baseline="0" noProof="0" dirty="0"/>
          </a:p>
          <a:p>
            <a:r>
              <a:rPr lang="en-US" baseline="0" noProof="0" dirty="0" err="1"/>
              <a:t>Adaptogens</a:t>
            </a:r>
            <a:r>
              <a:rPr lang="en-US" baseline="0" noProof="0" dirty="0"/>
              <a:t> support the skin to be able to adapt to negative changes. A stable balance can therefore be achieved by making use of a potent ‘</a:t>
            </a:r>
            <a:r>
              <a:rPr lang="en-US" baseline="0" noProof="0" dirty="0" err="1"/>
              <a:t>adaptogen</a:t>
            </a:r>
            <a:r>
              <a:rPr lang="en-US" baseline="0" noProof="0" dirty="0"/>
              <a:t>’. The </a:t>
            </a:r>
            <a:r>
              <a:rPr lang="en-US" baseline="0" noProof="0" dirty="0" err="1"/>
              <a:t>adaptogen</a:t>
            </a:r>
            <a:r>
              <a:rPr lang="en-US" baseline="0" noProof="0" dirty="0"/>
              <a:t> promotes homeostasis and health by providing the ECS with the means to act against the EVS effectively and sustainably.</a:t>
            </a:r>
          </a:p>
          <a:p>
            <a:endParaRPr lang="en-US" baseline="0" noProof="0" dirty="0"/>
          </a:p>
          <a:p>
            <a:endParaRPr lang="en-US" noProof="0" dirty="0"/>
          </a:p>
        </p:txBody>
      </p:sp>
      <p:sp>
        <p:nvSpPr>
          <p:cNvPr id="4" name="Foliennummernplatzhalter 3"/>
          <p:cNvSpPr>
            <a:spLocks noGrp="1"/>
          </p:cNvSpPr>
          <p:nvPr>
            <p:ph type="sldNum" sz="quarter" idx="10"/>
          </p:nvPr>
        </p:nvSpPr>
        <p:spPr/>
        <p:txBody>
          <a:bodyPr/>
          <a:lstStyle/>
          <a:p>
            <a:fld id="{8A673570-0B2C-427F-8CEB-9EFEA72523FA}" type="slidenum">
              <a:rPr lang="de-DE" smtClean="0"/>
              <a:pPr/>
              <a:t>7</a:t>
            </a:fld>
            <a:endParaRPr lang="de-DE"/>
          </a:p>
        </p:txBody>
      </p:sp>
    </p:spTree>
    <p:extLst>
      <p:ext uri="{BB962C8B-B14F-4D97-AF65-F5344CB8AC3E}">
        <p14:creationId xmlns:p14="http://schemas.microsoft.com/office/powerpoint/2010/main" val="3310020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50443" y="9430091"/>
            <a:ext cx="2945659" cy="496411"/>
          </a:xfrm>
          <a:prstGeom prst="rect">
            <a:avLst/>
          </a:prstGeom>
          <a:ln/>
        </p:spPr>
        <p:txBody>
          <a:bodyPr/>
          <a:lstStyle/>
          <a:p>
            <a:fld id="{C1E8ADB2-75D5-4810-A8E0-5B3478590650}" type="slidenum">
              <a:rPr lang="de-DE"/>
              <a:pPr/>
              <a:t>8</a:t>
            </a:fld>
            <a:endParaRPr lang="de-DE" dirty="0"/>
          </a:p>
        </p:txBody>
      </p:sp>
      <p:sp>
        <p:nvSpPr>
          <p:cNvPr id="420866" name="Rectangle 2"/>
          <p:cNvSpPr>
            <a:spLocks noGrp="1" noRot="1" noChangeAspect="1" noChangeArrowheads="1" noTextEdit="1"/>
          </p:cNvSpPr>
          <p:nvPr>
            <p:ph type="sldImg"/>
          </p:nvPr>
        </p:nvSpPr>
        <p:spPr>
          <a:xfrm>
            <a:off x="917575" y="742950"/>
            <a:ext cx="4965700" cy="3724275"/>
          </a:xfrm>
          <a:ln/>
        </p:spPr>
      </p:sp>
      <p:sp>
        <p:nvSpPr>
          <p:cNvPr id="420867" name="Rectangle 3"/>
          <p:cNvSpPr>
            <a:spLocks noGrp="1" noChangeArrowheads="1"/>
          </p:cNvSpPr>
          <p:nvPr>
            <p:ph type="body" idx="1"/>
          </p:nvPr>
        </p:nvSpPr>
        <p:spPr>
          <a:xfrm>
            <a:off x="907102" y="4719089"/>
            <a:ext cx="4983474" cy="4219496"/>
          </a:xfrm>
        </p:spPr>
        <p:txBody>
          <a:bodyPr/>
          <a:lstStyle/>
          <a:p>
            <a:r>
              <a:rPr lang="ru-RU" dirty="0"/>
              <a:t>ЭКС – менеджмент</a:t>
            </a:r>
          </a:p>
          <a:p>
            <a:r>
              <a:rPr lang="ru-RU" dirty="0"/>
              <a:t>Все, что ниже (цитокины, </a:t>
            </a:r>
            <a:r>
              <a:rPr lang="ru-RU" dirty="0" err="1"/>
              <a:t>хемокины</a:t>
            </a:r>
            <a:r>
              <a:rPr lang="ru-RU" dirty="0"/>
              <a:t> и </a:t>
            </a:r>
            <a:r>
              <a:rPr lang="ru-RU" dirty="0" err="1"/>
              <a:t>др</a:t>
            </a:r>
            <a:r>
              <a:rPr lang="ru-RU" dirty="0"/>
              <a:t>) – рабочая сила, которая подчиняется менеджменту организма</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In our body there are 2 biological systems which are at the top</a:t>
            </a:r>
            <a:r>
              <a:rPr lang="en-US" baseline="0" noProof="0" dirty="0"/>
              <a:t> of the hierarchy which are able to regulate most, if not all, other biological processes taking place in maintaining health and well-being.</a:t>
            </a:r>
          </a:p>
          <a:p>
            <a:endParaRPr lang="en-US" baseline="0" noProof="0" dirty="0"/>
          </a:p>
          <a:p>
            <a:r>
              <a:rPr lang="en-US" baseline="0" noProof="0" dirty="0"/>
              <a:t>The </a:t>
            </a:r>
            <a:r>
              <a:rPr lang="en-US" baseline="0" noProof="0" dirty="0" err="1"/>
              <a:t>endovanilloid</a:t>
            </a:r>
            <a:r>
              <a:rPr lang="en-US" baseline="0" noProof="0" dirty="0"/>
              <a:t> system (EVS) is a mainly inflammatory system, able to steer and manage most other biological systems important in inflammatory processes in our body.</a:t>
            </a:r>
          </a:p>
          <a:p>
            <a:endParaRPr lang="en-US" baseline="0" noProof="0" dirty="0"/>
          </a:p>
          <a:p>
            <a:r>
              <a:rPr lang="en-US" baseline="0" noProof="0" dirty="0"/>
              <a:t>The counterpart of the EVS is the </a:t>
            </a:r>
            <a:r>
              <a:rPr lang="en-US" baseline="0" noProof="0" dirty="0" err="1"/>
              <a:t>endocannabinoid</a:t>
            </a:r>
            <a:r>
              <a:rPr lang="en-US" baseline="0" noProof="0" dirty="0"/>
              <a:t> system (ECS). This system is the only biological system in our body which can overrule the EVS. </a:t>
            </a:r>
          </a:p>
          <a:p>
            <a:endParaRPr lang="en-US" baseline="0" noProof="0" dirty="0"/>
          </a:p>
          <a:p>
            <a:r>
              <a:rPr lang="en-US" baseline="0" noProof="0" dirty="0"/>
              <a:t>Both the EVS and the ECS are abundantly present in the skin and should therefore be considered in gaining and maintaining skin health and well-being.</a:t>
            </a:r>
          </a:p>
          <a:p>
            <a:endParaRPr lang="en-US" baseline="0" noProof="0" dirty="0"/>
          </a:p>
          <a:p>
            <a:r>
              <a:rPr lang="en-US" baseline="0" noProof="0" dirty="0"/>
              <a:t>Only when the EVS and ECS are in a stable balance (where the ECS can compensate for the negative effects of the EVS), skin health and well-being are a given.</a:t>
            </a:r>
          </a:p>
          <a:p>
            <a:endParaRPr lang="en-US" baseline="0" noProof="0" dirty="0"/>
          </a:p>
          <a:p>
            <a:r>
              <a:rPr lang="en-US" baseline="0" noProof="0" dirty="0" err="1"/>
              <a:t>Adaptogens</a:t>
            </a:r>
            <a:r>
              <a:rPr lang="en-US" baseline="0" noProof="0" dirty="0"/>
              <a:t> support the skin to be able to adapt to negative changes. A stable balance can therefore be achieved by making use of a potent ‘</a:t>
            </a:r>
            <a:r>
              <a:rPr lang="en-US" baseline="0" noProof="0" dirty="0" err="1"/>
              <a:t>adaptogen</a:t>
            </a:r>
            <a:r>
              <a:rPr lang="en-US" baseline="0" noProof="0" dirty="0"/>
              <a:t>’. The </a:t>
            </a:r>
            <a:r>
              <a:rPr lang="en-US" baseline="0" noProof="0" dirty="0" err="1"/>
              <a:t>adaptogen</a:t>
            </a:r>
            <a:r>
              <a:rPr lang="en-US" baseline="0" noProof="0" dirty="0"/>
              <a:t> promotes homeostasis and health by providing the ECS with the means to act against the EVS effectively and sustainably.</a:t>
            </a:r>
          </a:p>
          <a:p>
            <a:endParaRPr lang="en-US" baseline="0" noProof="0" dirty="0"/>
          </a:p>
          <a:p>
            <a:endParaRPr lang="en-US" noProof="0" dirty="0"/>
          </a:p>
        </p:txBody>
      </p:sp>
      <p:sp>
        <p:nvSpPr>
          <p:cNvPr id="4" name="Foliennummernplatzhalter 3"/>
          <p:cNvSpPr>
            <a:spLocks noGrp="1"/>
          </p:cNvSpPr>
          <p:nvPr>
            <p:ph type="sldNum" sz="quarter" idx="10"/>
          </p:nvPr>
        </p:nvSpPr>
        <p:spPr/>
        <p:txBody>
          <a:bodyPr/>
          <a:lstStyle/>
          <a:p>
            <a:fld id="{8A673570-0B2C-427F-8CEB-9EFEA72523FA}" type="slidenum">
              <a:rPr lang="de-DE" smtClean="0"/>
              <a:pPr/>
              <a:t>9</a:t>
            </a:fld>
            <a:endParaRPr lang="de-DE"/>
          </a:p>
        </p:txBody>
      </p:sp>
    </p:spTree>
    <p:extLst>
      <p:ext uri="{BB962C8B-B14F-4D97-AF65-F5344CB8AC3E}">
        <p14:creationId xmlns:p14="http://schemas.microsoft.com/office/powerpoint/2010/main" val="199071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lvl1pPr algn="ctr">
              <a:defRPr/>
            </a:lvl1p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9E0AFC7F-2C89-4438-92B8-0FAD0B11B4A5}" type="datetimeFigureOut">
              <a:rPr lang="de-DE" smtClean="0"/>
              <a:pPr/>
              <a:t>17.09.2019</a:t>
            </a:fld>
            <a:endParaRPr lang="de-DE"/>
          </a:p>
        </p:txBody>
      </p:sp>
      <p:sp>
        <p:nvSpPr>
          <p:cNvPr id="5" name="Fußzeilenplatzhalter 4"/>
          <p:cNvSpPr>
            <a:spLocks noGrp="1"/>
          </p:cNvSpPr>
          <p:nvPr>
            <p:ph type="ftr" sz="quarter" idx="11"/>
          </p:nvPr>
        </p:nvSpPr>
        <p:spPr/>
        <p:txBody>
          <a:bodyPr/>
          <a:lstStyle/>
          <a:p>
            <a:r>
              <a:rPr lang="de-DE"/>
              <a:t>Protectan™ </a:t>
            </a:r>
          </a:p>
        </p:txBody>
      </p:sp>
      <p:sp>
        <p:nvSpPr>
          <p:cNvPr id="6" name="Foliennummernplatzhalter 5"/>
          <p:cNvSpPr>
            <a:spLocks noGrp="1"/>
          </p:cNvSpPr>
          <p:nvPr>
            <p:ph type="sldNum" sz="quarter" idx="12"/>
          </p:nvPr>
        </p:nvSpPr>
        <p:spPr/>
        <p:txBody>
          <a:bodyPr/>
          <a:lstStyle/>
          <a:p>
            <a:fld id="{A0DDD2FF-898B-4D96-B43C-55C33D5E9E27}" type="slidenum">
              <a:rPr lang="de-DE" smtClean="0"/>
              <a:pPr/>
              <a:t>‹#›</a:t>
            </a:fld>
            <a:endParaRPr lang="de-DE" dirty="0"/>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73978" y="-27384"/>
            <a:ext cx="82296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E0AFC7F-2C89-4438-92B8-0FAD0B11B4A5}" type="datetimeFigureOut">
              <a:rPr lang="de-DE" smtClean="0"/>
              <a:pPr/>
              <a:t>17.09.2019</a:t>
            </a:fld>
            <a:endParaRPr lang="de-DE"/>
          </a:p>
        </p:txBody>
      </p:sp>
      <p:sp>
        <p:nvSpPr>
          <p:cNvPr id="5" name="Fußzeilenplatzhalter 4"/>
          <p:cNvSpPr>
            <a:spLocks noGrp="1"/>
          </p:cNvSpPr>
          <p:nvPr>
            <p:ph type="ftr" sz="quarter" idx="11"/>
          </p:nvPr>
        </p:nvSpPr>
        <p:spPr/>
        <p:txBody>
          <a:bodyPr/>
          <a:lstStyle/>
          <a:p>
            <a:r>
              <a:rPr lang="de-DE"/>
              <a:t>Protectan™ </a:t>
            </a:r>
          </a:p>
        </p:txBody>
      </p:sp>
      <p:sp>
        <p:nvSpPr>
          <p:cNvPr id="6" name="Foliennummernplatzhalter 5"/>
          <p:cNvSpPr>
            <a:spLocks noGrp="1"/>
          </p:cNvSpPr>
          <p:nvPr>
            <p:ph type="sldNum" sz="quarter" idx="12"/>
          </p:nvPr>
        </p:nvSpPr>
        <p:spPr/>
        <p:txBody>
          <a:bodyPr/>
          <a:lstStyle/>
          <a:p>
            <a:fld id="{A0DDD2FF-898B-4D96-B43C-55C33D5E9E27}" type="slidenum">
              <a:rPr lang="de-DE" smtClean="0"/>
              <a:pPr/>
              <a:t>‹#›</a:t>
            </a:fld>
            <a:endParaRPr lang="de-DE"/>
          </a:p>
        </p:txBody>
      </p:sp>
      <p:cxnSp>
        <p:nvCxnSpPr>
          <p:cNvPr id="7" name="Gerade Verbindung 6"/>
          <p:cNvCxnSpPr/>
          <p:nvPr/>
        </p:nvCxnSpPr>
        <p:spPr>
          <a:xfrm>
            <a:off x="467544" y="1484784"/>
            <a:ext cx="8208912" cy="0"/>
          </a:xfrm>
          <a:prstGeom prst="line">
            <a:avLst/>
          </a:prstGeom>
          <a:ln>
            <a:solidFill>
              <a:srgbClr val="616A2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E0AFC7F-2C89-4438-92B8-0FAD0B11B4A5}" type="datetimeFigureOut">
              <a:rPr lang="de-DE" smtClean="0"/>
              <a:pPr/>
              <a:t>17.09.2019</a:t>
            </a:fld>
            <a:endParaRPr lang="de-DE"/>
          </a:p>
        </p:txBody>
      </p:sp>
      <p:sp>
        <p:nvSpPr>
          <p:cNvPr id="5" name="Fußzeilenplatzhalter 4"/>
          <p:cNvSpPr>
            <a:spLocks noGrp="1"/>
          </p:cNvSpPr>
          <p:nvPr>
            <p:ph type="ftr" sz="quarter" idx="11"/>
          </p:nvPr>
        </p:nvSpPr>
        <p:spPr/>
        <p:txBody>
          <a:bodyPr/>
          <a:lstStyle/>
          <a:p>
            <a:r>
              <a:rPr lang="de-DE"/>
              <a:t>Protectan™ </a:t>
            </a:r>
          </a:p>
        </p:txBody>
      </p:sp>
      <p:sp>
        <p:nvSpPr>
          <p:cNvPr id="6" name="Foliennummernplatzhalter 5"/>
          <p:cNvSpPr>
            <a:spLocks noGrp="1"/>
          </p:cNvSpPr>
          <p:nvPr>
            <p:ph type="sldNum" sz="quarter" idx="12"/>
          </p:nvPr>
        </p:nvSpPr>
        <p:spPr/>
        <p:txBody>
          <a:bodyPr/>
          <a:lstStyle/>
          <a:p>
            <a:fld id="{A0DDD2FF-898B-4D96-B43C-55C33D5E9E27}" type="slidenum">
              <a:rPr lang="de-DE" smtClean="0"/>
              <a:pPr/>
              <a:t>‹#›</a:t>
            </a:fld>
            <a:endParaRPr lang="de-DE"/>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lvl1pPr algn="ctr">
              <a:defRPr/>
            </a:lvl1p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9E0AFC7F-2C89-4438-92B8-0FAD0B11B4A5}" type="datetimeFigureOut">
              <a:rPr lang="de-DE" smtClean="0"/>
              <a:pPr/>
              <a:t>17.09.2019</a:t>
            </a:fld>
            <a:endParaRPr lang="de-DE"/>
          </a:p>
        </p:txBody>
      </p:sp>
      <p:sp>
        <p:nvSpPr>
          <p:cNvPr id="5" name="Fußzeilenplatzhalter 4"/>
          <p:cNvSpPr>
            <a:spLocks noGrp="1"/>
          </p:cNvSpPr>
          <p:nvPr>
            <p:ph type="ftr" sz="quarter" idx="11"/>
          </p:nvPr>
        </p:nvSpPr>
        <p:spPr/>
        <p:txBody>
          <a:bodyPr/>
          <a:lstStyle/>
          <a:p>
            <a:r>
              <a:rPr lang="de-DE"/>
              <a:t>Protectan™ </a:t>
            </a:r>
          </a:p>
        </p:txBody>
      </p:sp>
      <p:sp>
        <p:nvSpPr>
          <p:cNvPr id="6" name="Foliennummernplatzhalter 5"/>
          <p:cNvSpPr>
            <a:spLocks noGrp="1"/>
          </p:cNvSpPr>
          <p:nvPr>
            <p:ph type="sldNum" sz="quarter" idx="12"/>
          </p:nvPr>
        </p:nvSpPr>
        <p:spPr/>
        <p:txBody>
          <a:bodyPr/>
          <a:lstStyle/>
          <a:p>
            <a:fld id="{A0DDD2FF-898B-4D96-B43C-55C33D5E9E27}" type="slidenum">
              <a:rPr lang="de-DE" smtClean="0"/>
              <a:pPr/>
              <a:t>‹#›</a:t>
            </a:fld>
            <a:endParaRPr lang="de-DE" dirty="0"/>
          </a:p>
        </p:txBody>
      </p:sp>
    </p:spTree>
    <p:extLst>
      <p:ext uri="{BB962C8B-B14F-4D97-AF65-F5344CB8AC3E}">
        <p14:creationId xmlns:p14="http://schemas.microsoft.com/office/powerpoint/2010/main" val="490330650"/>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138995"/>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9E0AFC7F-2C89-4438-92B8-0FAD0B11B4A5}" type="datetimeFigureOut">
              <a:rPr lang="de-DE" smtClean="0"/>
              <a:pPr/>
              <a:t>17.09.2019</a:t>
            </a:fld>
            <a:endParaRPr lang="de-DE"/>
          </a:p>
        </p:txBody>
      </p:sp>
      <p:sp>
        <p:nvSpPr>
          <p:cNvPr id="5" name="Fußzeilenplatzhalter 4"/>
          <p:cNvSpPr>
            <a:spLocks noGrp="1"/>
          </p:cNvSpPr>
          <p:nvPr>
            <p:ph type="ftr" sz="quarter" idx="11"/>
          </p:nvPr>
        </p:nvSpPr>
        <p:spPr/>
        <p:txBody>
          <a:bodyPr/>
          <a:lstStyle/>
          <a:p>
            <a:r>
              <a:rPr lang="de-DE"/>
              <a:t>Protectan™ </a:t>
            </a:r>
          </a:p>
        </p:txBody>
      </p:sp>
      <p:sp>
        <p:nvSpPr>
          <p:cNvPr id="6" name="Foliennummernplatzhalter 5"/>
          <p:cNvSpPr>
            <a:spLocks noGrp="1"/>
          </p:cNvSpPr>
          <p:nvPr>
            <p:ph type="sldNum" sz="quarter" idx="12"/>
          </p:nvPr>
        </p:nvSpPr>
        <p:spPr/>
        <p:txBody>
          <a:bodyPr/>
          <a:lstStyle/>
          <a:p>
            <a:fld id="{A0DDD2FF-898B-4D96-B43C-55C33D5E9E27}" type="slidenum">
              <a:rPr lang="de-DE" smtClean="0"/>
              <a:pPr/>
              <a:t>‹#›</a:t>
            </a:fld>
            <a:endParaRPr lang="de-DE"/>
          </a:p>
        </p:txBody>
      </p:sp>
    </p:spTree>
    <p:extLst>
      <p:ext uri="{BB962C8B-B14F-4D97-AF65-F5344CB8AC3E}">
        <p14:creationId xmlns:p14="http://schemas.microsoft.com/office/powerpoint/2010/main" val="923971225"/>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73978" y="-27384"/>
            <a:ext cx="82296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9E0AFC7F-2C89-4438-92B8-0FAD0B11B4A5}" type="datetimeFigureOut">
              <a:rPr lang="de-DE" smtClean="0"/>
              <a:pPr/>
              <a:t>17.09.2019</a:t>
            </a:fld>
            <a:endParaRPr lang="de-DE"/>
          </a:p>
        </p:txBody>
      </p:sp>
      <p:sp>
        <p:nvSpPr>
          <p:cNvPr id="6" name="Fußzeilenplatzhalter 5"/>
          <p:cNvSpPr>
            <a:spLocks noGrp="1"/>
          </p:cNvSpPr>
          <p:nvPr>
            <p:ph type="ftr" sz="quarter" idx="11"/>
          </p:nvPr>
        </p:nvSpPr>
        <p:spPr/>
        <p:txBody>
          <a:bodyPr/>
          <a:lstStyle/>
          <a:p>
            <a:r>
              <a:rPr lang="de-DE"/>
              <a:t>Protectan™ </a:t>
            </a:r>
          </a:p>
        </p:txBody>
      </p:sp>
      <p:sp>
        <p:nvSpPr>
          <p:cNvPr id="7" name="Foliennummernplatzhalter 6"/>
          <p:cNvSpPr>
            <a:spLocks noGrp="1"/>
          </p:cNvSpPr>
          <p:nvPr>
            <p:ph type="sldNum" sz="quarter" idx="12"/>
          </p:nvPr>
        </p:nvSpPr>
        <p:spPr/>
        <p:txBody>
          <a:bodyPr/>
          <a:lstStyle/>
          <a:p>
            <a:fld id="{A0DDD2FF-898B-4D96-B43C-55C33D5E9E27}" type="slidenum">
              <a:rPr lang="de-DE" smtClean="0"/>
              <a:pPr/>
              <a:t>‹#›</a:t>
            </a:fld>
            <a:endParaRPr lang="de-DE"/>
          </a:p>
        </p:txBody>
      </p:sp>
    </p:spTree>
    <p:extLst>
      <p:ext uri="{BB962C8B-B14F-4D97-AF65-F5344CB8AC3E}">
        <p14:creationId xmlns:p14="http://schemas.microsoft.com/office/powerpoint/2010/main" val="3764168098"/>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73978" y="-27384"/>
            <a:ext cx="8229600" cy="1143000"/>
          </a:xfrm>
          <a:prstGeom prst="rect">
            <a:avLst/>
          </a:prstGeom>
        </p:spPr>
        <p:txBody>
          <a:bodyPr/>
          <a:lstStyle>
            <a:lvl1pPr algn="l">
              <a:defRPr/>
            </a:lvl1pPr>
          </a:lstStyle>
          <a:p>
            <a:r>
              <a:rPr lang="de-DE"/>
              <a:t>Titelmasterformat durch Klicken bearbeiten</a:t>
            </a:r>
            <a:endParaRPr lang="de-DE"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9E0AFC7F-2C89-4438-92B8-0FAD0B11B4A5}" type="datetimeFigureOut">
              <a:rPr lang="de-DE" smtClean="0"/>
              <a:pPr/>
              <a:t>17.09.2019</a:t>
            </a:fld>
            <a:endParaRPr lang="de-DE"/>
          </a:p>
        </p:txBody>
      </p:sp>
      <p:sp>
        <p:nvSpPr>
          <p:cNvPr id="8" name="Fußzeilenplatzhalter 7"/>
          <p:cNvSpPr>
            <a:spLocks noGrp="1"/>
          </p:cNvSpPr>
          <p:nvPr>
            <p:ph type="ftr" sz="quarter" idx="11"/>
          </p:nvPr>
        </p:nvSpPr>
        <p:spPr/>
        <p:txBody>
          <a:bodyPr/>
          <a:lstStyle/>
          <a:p>
            <a:r>
              <a:rPr lang="de-DE"/>
              <a:t>Protectan™ </a:t>
            </a:r>
          </a:p>
        </p:txBody>
      </p:sp>
      <p:sp>
        <p:nvSpPr>
          <p:cNvPr id="9" name="Foliennummernplatzhalter 8"/>
          <p:cNvSpPr>
            <a:spLocks noGrp="1"/>
          </p:cNvSpPr>
          <p:nvPr>
            <p:ph type="sldNum" sz="quarter" idx="12"/>
          </p:nvPr>
        </p:nvSpPr>
        <p:spPr/>
        <p:txBody>
          <a:bodyPr/>
          <a:lstStyle/>
          <a:p>
            <a:fld id="{A0DDD2FF-898B-4D96-B43C-55C33D5E9E27}" type="slidenum">
              <a:rPr lang="de-DE" smtClean="0"/>
              <a:pPr/>
              <a:t>‹#›</a:t>
            </a:fld>
            <a:endParaRPr lang="de-DE"/>
          </a:p>
        </p:txBody>
      </p:sp>
    </p:spTree>
    <p:extLst>
      <p:ext uri="{BB962C8B-B14F-4D97-AF65-F5344CB8AC3E}">
        <p14:creationId xmlns:p14="http://schemas.microsoft.com/office/powerpoint/2010/main" val="2022881418"/>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73978" y="-27384"/>
            <a:ext cx="8229600" cy="1143000"/>
          </a:xfrm>
          <a:prstGeom prst="rect">
            <a:avLst/>
          </a:prstGeom>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9E0AFC7F-2C89-4438-92B8-0FAD0B11B4A5}" type="datetimeFigureOut">
              <a:rPr lang="de-DE" smtClean="0"/>
              <a:pPr/>
              <a:t>17.09.2019</a:t>
            </a:fld>
            <a:endParaRPr lang="de-DE"/>
          </a:p>
        </p:txBody>
      </p:sp>
      <p:sp>
        <p:nvSpPr>
          <p:cNvPr id="4" name="Fußzeilenplatzhalter 3"/>
          <p:cNvSpPr>
            <a:spLocks noGrp="1"/>
          </p:cNvSpPr>
          <p:nvPr>
            <p:ph type="ftr" sz="quarter" idx="11"/>
          </p:nvPr>
        </p:nvSpPr>
        <p:spPr/>
        <p:txBody>
          <a:bodyPr/>
          <a:lstStyle/>
          <a:p>
            <a:r>
              <a:rPr lang="de-DE"/>
              <a:t>Protectan™ </a:t>
            </a:r>
          </a:p>
        </p:txBody>
      </p:sp>
      <p:sp>
        <p:nvSpPr>
          <p:cNvPr id="5" name="Foliennummernplatzhalter 4"/>
          <p:cNvSpPr>
            <a:spLocks noGrp="1"/>
          </p:cNvSpPr>
          <p:nvPr>
            <p:ph type="sldNum" sz="quarter" idx="12"/>
          </p:nvPr>
        </p:nvSpPr>
        <p:spPr/>
        <p:txBody>
          <a:bodyPr/>
          <a:lstStyle/>
          <a:p>
            <a:fld id="{A0DDD2FF-898B-4D96-B43C-55C33D5E9E27}" type="slidenum">
              <a:rPr lang="de-DE" smtClean="0"/>
              <a:pPr/>
              <a:t>‹#›</a:t>
            </a:fld>
            <a:endParaRPr lang="de-DE"/>
          </a:p>
        </p:txBody>
      </p:sp>
    </p:spTree>
    <p:extLst>
      <p:ext uri="{BB962C8B-B14F-4D97-AF65-F5344CB8AC3E}">
        <p14:creationId xmlns:p14="http://schemas.microsoft.com/office/powerpoint/2010/main" val="572587324"/>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0AFC7F-2C89-4438-92B8-0FAD0B11B4A5}" type="datetimeFigureOut">
              <a:rPr lang="de-DE" smtClean="0"/>
              <a:pPr/>
              <a:t>17.09.2019</a:t>
            </a:fld>
            <a:endParaRPr lang="de-DE"/>
          </a:p>
        </p:txBody>
      </p:sp>
      <p:sp>
        <p:nvSpPr>
          <p:cNvPr id="3" name="Fußzeilenplatzhalter 2"/>
          <p:cNvSpPr>
            <a:spLocks noGrp="1"/>
          </p:cNvSpPr>
          <p:nvPr>
            <p:ph type="ftr" sz="quarter" idx="11"/>
          </p:nvPr>
        </p:nvSpPr>
        <p:spPr/>
        <p:txBody>
          <a:bodyPr/>
          <a:lstStyle/>
          <a:p>
            <a:r>
              <a:rPr lang="de-DE"/>
              <a:t>Protectan™ </a:t>
            </a:r>
          </a:p>
        </p:txBody>
      </p:sp>
      <p:sp>
        <p:nvSpPr>
          <p:cNvPr id="4" name="Foliennummernplatzhalter 3"/>
          <p:cNvSpPr>
            <a:spLocks noGrp="1"/>
          </p:cNvSpPr>
          <p:nvPr>
            <p:ph type="sldNum" sz="quarter" idx="12"/>
          </p:nvPr>
        </p:nvSpPr>
        <p:spPr/>
        <p:txBody>
          <a:bodyPr/>
          <a:lstStyle/>
          <a:p>
            <a:fld id="{A0DDD2FF-898B-4D96-B43C-55C33D5E9E27}" type="slidenum">
              <a:rPr lang="de-DE" smtClean="0"/>
              <a:pPr/>
              <a:t>‹#›</a:t>
            </a:fld>
            <a:endParaRPr lang="de-DE"/>
          </a:p>
        </p:txBody>
      </p:sp>
    </p:spTree>
    <p:extLst>
      <p:ext uri="{BB962C8B-B14F-4D97-AF65-F5344CB8AC3E}">
        <p14:creationId xmlns:p14="http://schemas.microsoft.com/office/powerpoint/2010/main" val="1285785552"/>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9E0AFC7F-2C89-4438-92B8-0FAD0B11B4A5}" type="datetimeFigureOut">
              <a:rPr lang="de-DE" smtClean="0"/>
              <a:pPr/>
              <a:t>17.09.2019</a:t>
            </a:fld>
            <a:endParaRPr lang="de-DE"/>
          </a:p>
        </p:txBody>
      </p:sp>
      <p:sp>
        <p:nvSpPr>
          <p:cNvPr id="6" name="Fußzeilenplatzhalter 5"/>
          <p:cNvSpPr>
            <a:spLocks noGrp="1"/>
          </p:cNvSpPr>
          <p:nvPr>
            <p:ph type="ftr" sz="quarter" idx="11"/>
          </p:nvPr>
        </p:nvSpPr>
        <p:spPr/>
        <p:txBody>
          <a:bodyPr/>
          <a:lstStyle/>
          <a:p>
            <a:r>
              <a:rPr lang="de-DE"/>
              <a:t>Protectan™ </a:t>
            </a:r>
          </a:p>
        </p:txBody>
      </p:sp>
      <p:sp>
        <p:nvSpPr>
          <p:cNvPr id="7" name="Foliennummernplatzhalter 6"/>
          <p:cNvSpPr>
            <a:spLocks noGrp="1"/>
          </p:cNvSpPr>
          <p:nvPr>
            <p:ph type="sldNum" sz="quarter" idx="12"/>
          </p:nvPr>
        </p:nvSpPr>
        <p:spPr/>
        <p:txBody>
          <a:bodyPr/>
          <a:lstStyle/>
          <a:p>
            <a:fld id="{A0DDD2FF-898B-4D96-B43C-55C33D5E9E27}" type="slidenum">
              <a:rPr lang="de-DE" smtClean="0"/>
              <a:pPr/>
              <a:t>‹#›</a:t>
            </a:fld>
            <a:endParaRPr lang="de-DE"/>
          </a:p>
        </p:txBody>
      </p:sp>
    </p:spTree>
    <p:extLst>
      <p:ext uri="{BB962C8B-B14F-4D97-AF65-F5344CB8AC3E}">
        <p14:creationId xmlns:p14="http://schemas.microsoft.com/office/powerpoint/2010/main" val="2240975478"/>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7544" y="44624"/>
            <a:ext cx="8229600" cy="994122"/>
          </a:xfrm>
          <a:prstGeom prst="rect">
            <a:avLst/>
          </a:prstGeom>
        </p:spPr>
        <p:txBody>
          <a:bodyPr/>
          <a:lstStyle/>
          <a:p>
            <a:r>
              <a:rPr lang="de-DE"/>
              <a:t>Titelmasterformat durch Klicken bearbeiten</a:t>
            </a:r>
            <a:endParaRPr lang="de-DE" dirty="0"/>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E0AFC7F-2C89-4438-92B8-0FAD0B11B4A5}" type="datetimeFigureOut">
              <a:rPr lang="de-DE" smtClean="0"/>
              <a:pPr/>
              <a:t>17.09.2019</a:t>
            </a:fld>
            <a:endParaRPr lang="de-DE"/>
          </a:p>
        </p:txBody>
      </p:sp>
      <p:sp>
        <p:nvSpPr>
          <p:cNvPr id="5" name="Fußzeilenplatzhalter 4"/>
          <p:cNvSpPr>
            <a:spLocks noGrp="1"/>
          </p:cNvSpPr>
          <p:nvPr>
            <p:ph type="ftr" sz="quarter" idx="11"/>
          </p:nvPr>
        </p:nvSpPr>
        <p:spPr/>
        <p:txBody>
          <a:bodyPr/>
          <a:lstStyle/>
          <a:p>
            <a:r>
              <a:rPr lang="de-DE"/>
              <a:t>Protectan™ </a:t>
            </a:r>
          </a:p>
        </p:txBody>
      </p:sp>
      <p:sp>
        <p:nvSpPr>
          <p:cNvPr id="6" name="Foliennummernplatzhalter 5"/>
          <p:cNvSpPr>
            <a:spLocks noGrp="1"/>
          </p:cNvSpPr>
          <p:nvPr>
            <p:ph type="sldNum" sz="quarter" idx="12"/>
          </p:nvPr>
        </p:nvSpPr>
        <p:spPr/>
        <p:txBody>
          <a:bodyPr/>
          <a:lstStyle/>
          <a:p>
            <a:fld id="{A0DDD2FF-898B-4D96-B43C-55C33D5E9E27}" type="slidenum">
              <a:rPr lang="de-DE" smtClean="0"/>
              <a:pPr/>
              <a:t>‹#›</a:t>
            </a:fld>
            <a:endParaRPr lang="de-DE"/>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9E0AFC7F-2C89-4438-92B8-0FAD0B11B4A5}" type="datetimeFigureOut">
              <a:rPr lang="de-DE" smtClean="0"/>
              <a:pPr/>
              <a:t>17.09.2019</a:t>
            </a:fld>
            <a:endParaRPr lang="de-DE"/>
          </a:p>
        </p:txBody>
      </p:sp>
      <p:sp>
        <p:nvSpPr>
          <p:cNvPr id="6" name="Fußzeilenplatzhalter 5"/>
          <p:cNvSpPr>
            <a:spLocks noGrp="1"/>
          </p:cNvSpPr>
          <p:nvPr>
            <p:ph type="ftr" sz="quarter" idx="11"/>
          </p:nvPr>
        </p:nvSpPr>
        <p:spPr/>
        <p:txBody>
          <a:bodyPr/>
          <a:lstStyle/>
          <a:p>
            <a:r>
              <a:rPr lang="de-DE"/>
              <a:t>Protectan™ </a:t>
            </a:r>
          </a:p>
        </p:txBody>
      </p:sp>
      <p:sp>
        <p:nvSpPr>
          <p:cNvPr id="7" name="Foliennummernplatzhalter 6"/>
          <p:cNvSpPr>
            <a:spLocks noGrp="1"/>
          </p:cNvSpPr>
          <p:nvPr>
            <p:ph type="sldNum" sz="quarter" idx="12"/>
          </p:nvPr>
        </p:nvSpPr>
        <p:spPr/>
        <p:txBody>
          <a:bodyPr/>
          <a:lstStyle/>
          <a:p>
            <a:fld id="{A0DDD2FF-898B-4D96-B43C-55C33D5E9E27}" type="slidenum">
              <a:rPr lang="de-DE" smtClean="0"/>
              <a:pPr/>
              <a:t>‹#›</a:t>
            </a:fld>
            <a:endParaRPr lang="de-DE"/>
          </a:p>
        </p:txBody>
      </p:sp>
    </p:spTree>
    <p:extLst>
      <p:ext uri="{BB962C8B-B14F-4D97-AF65-F5344CB8AC3E}">
        <p14:creationId xmlns:p14="http://schemas.microsoft.com/office/powerpoint/2010/main" val="3680592106"/>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73978" y="-27384"/>
            <a:ext cx="82296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E0AFC7F-2C89-4438-92B8-0FAD0B11B4A5}" type="datetimeFigureOut">
              <a:rPr lang="de-DE" smtClean="0"/>
              <a:pPr/>
              <a:t>17.09.2019</a:t>
            </a:fld>
            <a:endParaRPr lang="de-DE"/>
          </a:p>
        </p:txBody>
      </p:sp>
      <p:sp>
        <p:nvSpPr>
          <p:cNvPr id="5" name="Fußzeilenplatzhalter 4"/>
          <p:cNvSpPr>
            <a:spLocks noGrp="1"/>
          </p:cNvSpPr>
          <p:nvPr>
            <p:ph type="ftr" sz="quarter" idx="11"/>
          </p:nvPr>
        </p:nvSpPr>
        <p:spPr/>
        <p:txBody>
          <a:bodyPr/>
          <a:lstStyle/>
          <a:p>
            <a:r>
              <a:rPr lang="de-DE"/>
              <a:t>Protectan™ </a:t>
            </a:r>
          </a:p>
        </p:txBody>
      </p:sp>
      <p:sp>
        <p:nvSpPr>
          <p:cNvPr id="6" name="Foliennummernplatzhalter 5"/>
          <p:cNvSpPr>
            <a:spLocks noGrp="1"/>
          </p:cNvSpPr>
          <p:nvPr>
            <p:ph type="sldNum" sz="quarter" idx="12"/>
          </p:nvPr>
        </p:nvSpPr>
        <p:spPr/>
        <p:txBody>
          <a:bodyPr/>
          <a:lstStyle/>
          <a:p>
            <a:fld id="{A0DDD2FF-898B-4D96-B43C-55C33D5E9E27}" type="slidenum">
              <a:rPr lang="de-DE" smtClean="0"/>
              <a:pPr/>
              <a:t>‹#›</a:t>
            </a:fld>
            <a:endParaRPr lang="de-DE"/>
          </a:p>
        </p:txBody>
      </p:sp>
      <p:cxnSp>
        <p:nvCxnSpPr>
          <p:cNvPr id="7" name="Gerade Verbindung 6"/>
          <p:cNvCxnSpPr/>
          <p:nvPr/>
        </p:nvCxnSpPr>
        <p:spPr>
          <a:xfrm>
            <a:off x="467544" y="1484784"/>
            <a:ext cx="8208912" cy="0"/>
          </a:xfrm>
          <a:prstGeom prst="line">
            <a:avLst/>
          </a:prstGeom>
          <a:ln>
            <a:solidFill>
              <a:srgbClr val="616A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664768"/>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E0AFC7F-2C89-4438-92B8-0FAD0B11B4A5}" type="datetimeFigureOut">
              <a:rPr lang="de-DE" smtClean="0"/>
              <a:pPr/>
              <a:t>17.09.2019</a:t>
            </a:fld>
            <a:endParaRPr lang="de-DE"/>
          </a:p>
        </p:txBody>
      </p:sp>
      <p:sp>
        <p:nvSpPr>
          <p:cNvPr id="5" name="Fußzeilenplatzhalter 4"/>
          <p:cNvSpPr>
            <a:spLocks noGrp="1"/>
          </p:cNvSpPr>
          <p:nvPr>
            <p:ph type="ftr" sz="quarter" idx="11"/>
          </p:nvPr>
        </p:nvSpPr>
        <p:spPr/>
        <p:txBody>
          <a:bodyPr/>
          <a:lstStyle/>
          <a:p>
            <a:r>
              <a:rPr lang="de-DE"/>
              <a:t>Protectan™ </a:t>
            </a:r>
          </a:p>
        </p:txBody>
      </p:sp>
      <p:sp>
        <p:nvSpPr>
          <p:cNvPr id="6" name="Foliennummernplatzhalter 5"/>
          <p:cNvSpPr>
            <a:spLocks noGrp="1"/>
          </p:cNvSpPr>
          <p:nvPr>
            <p:ph type="sldNum" sz="quarter" idx="12"/>
          </p:nvPr>
        </p:nvSpPr>
        <p:spPr/>
        <p:txBody>
          <a:bodyPr/>
          <a:lstStyle/>
          <a:p>
            <a:fld id="{A0DDD2FF-898B-4D96-B43C-55C33D5E9E27}" type="slidenum">
              <a:rPr lang="de-DE" smtClean="0"/>
              <a:pPr/>
              <a:t>‹#›</a:t>
            </a:fld>
            <a:endParaRPr lang="de-DE"/>
          </a:p>
        </p:txBody>
      </p:sp>
    </p:spTree>
    <p:extLst>
      <p:ext uri="{BB962C8B-B14F-4D97-AF65-F5344CB8AC3E}">
        <p14:creationId xmlns:p14="http://schemas.microsoft.com/office/powerpoint/2010/main" val="3891038794"/>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9E0AFC7F-2C89-4438-92B8-0FAD0B11B4A5}" type="datetimeFigureOut">
              <a:rPr lang="de-DE" smtClean="0"/>
              <a:pPr/>
              <a:t>17.09.2019</a:t>
            </a:fld>
            <a:endParaRPr lang="de-DE"/>
          </a:p>
        </p:txBody>
      </p:sp>
      <p:sp>
        <p:nvSpPr>
          <p:cNvPr id="5" name="Fußzeilenplatzhalter 4"/>
          <p:cNvSpPr>
            <a:spLocks noGrp="1"/>
          </p:cNvSpPr>
          <p:nvPr>
            <p:ph type="ftr" sz="quarter" idx="11"/>
          </p:nvPr>
        </p:nvSpPr>
        <p:spPr/>
        <p:txBody>
          <a:bodyPr/>
          <a:lstStyle/>
          <a:p>
            <a:r>
              <a:rPr lang="de-DE"/>
              <a:t>Protectan™ </a:t>
            </a:r>
          </a:p>
        </p:txBody>
      </p:sp>
      <p:sp>
        <p:nvSpPr>
          <p:cNvPr id="6" name="Foliennummernplatzhalter 5"/>
          <p:cNvSpPr>
            <a:spLocks noGrp="1"/>
          </p:cNvSpPr>
          <p:nvPr>
            <p:ph type="sldNum" sz="quarter" idx="12"/>
          </p:nvPr>
        </p:nvSpPr>
        <p:spPr/>
        <p:txBody>
          <a:bodyPr/>
          <a:lstStyle/>
          <a:p>
            <a:fld id="{A0DDD2FF-898B-4D96-B43C-55C33D5E9E27}" type="slidenum">
              <a:rPr lang="de-DE" smtClean="0"/>
              <a:pPr/>
              <a:t>‹#›</a:t>
            </a:fld>
            <a:endParaRPr lang="de-DE"/>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73978" y="-27384"/>
            <a:ext cx="82296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9E0AFC7F-2C89-4438-92B8-0FAD0B11B4A5}" type="datetimeFigureOut">
              <a:rPr lang="de-DE" smtClean="0"/>
              <a:pPr/>
              <a:t>17.09.2019</a:t>
            </a:fld>
            <a:endParaRPr lang="de-DE"/>
          </a:p>
        </p:txBody>
      </p:sp>
      <p:sp>
        <p:nvSpPr>
          <p:cNvPr id="6" name="Fußzeilenplatzhalter 5"/>
          <p:cNvSpPr>
            <a:spLocks noGrp="1"/>
          </p:cNvSpPr>
          <p:nvPr>
            <p:ph type="ftr" sz="quarter" idx="11"/>
          </p:nvPr>
        </p:nvSpPr>
        <p:spPr/>
        <p:txBody>
          <a:bodyPr/>
          <a:lstStyle/>
          <a:p>
            <a:r>
              <a:rPr lang="de-DE"/>
              <a:t>Protectan™ </a:t>
            </a:r>
          </a:p>
        </p:txBody>
      </p:sp>
      <p:sp>
        <p:nvSpPr>
          <p:cNvPr id="7" name="Foliennummernplatzhalter 6"/>
          <p:cNvSpPr>
            <a:spLocks noGrp="1"/>
          </p:cNvSpPr>
          <p:nvPr>
            <p:ph type="sldNum" sz="quarter" idx="12"/>
          </p:nvPr>
        </p:nvSpPr>
        <p:spPr/>
        <p:txBody>
          <a:bodyPr/>
          <a:lstStyle/>
          <a:p>
            <a:fld id="{A0DDD2FF-898B-4D96-B43C-55C33D5E9E27}" type="slidenum">
              <a:rPr lang="de-DE" smtClean="0"/>
              <a:pPr/>
              <a:t>‹#›</a:t>
            </a:fld>
            <a:endParaRPr lang="de-DE"/>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73978" y="-27384"/>
            <a:ext cx="8229600" cy="1143000"/>
          </a:xfrm>
          <a:prstGeom prst="rect">
            <a:avLst/>
          </a:prstGeom>
        </p:spPr>
        <p:txBody>
          <a:bodyPr/>
          <a:lstStyle>
            <a:lvl1pPr algn="l">
              <a:defRPr/>
            </a:lvl1pPr>
          </a:lstStyle>
          <a:p>
            <a:r>
              <a:rPr lang="de-DE"/>
              <a:t>Titelmasterformat durch Klicken bearbeiten</a:t>
            </a:r>
            <a:endParaRPr lang="de-DE"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9E0AFC7F-2C89-4438-92B8-0FAD0B11B4A5}" type="datetimeFigureOut">
              <a:rPr lang="de-DE" smtClean="0"/>
              <a:pPr/>
              <a:t>17.09.2019</a:t>
            </a:fld>
            <a:endParaRPr lang="de-DE"/>
          </a:p>
        </p:txBody>
      </p:sp>
      <p:sp>
        <p:nvSpPr>
          <p:cNvPr id="8" name="Fußzeilenplatzhalter 7"/>
          <p:cNvSpPr>
            <a:spLocks noGrp="1"/>
          </p:cNvSpPr>
          <p:nvPr>
            <p:ph type="ftr" sz="quarter" idx="11"/>
          </p:nvPr>
        </p:nvSpPr>
        <p:spPr/>
        <p:txBody>
          <a:bodyPr/>
          <a:lstStyle/>
          <a:p>
            <a:r>
              <a:rPr lang="de-DE"/>
              <a:t>Protectan™ </a:t>
            </a:r>
          </a:p>
        </p:txBody>
      </p:sp>
      <p:sp>
        <p:nvSpPr>
          <p:cNvPr id="9" name="Foliennummernplatzhalter 8"/>
          <p:cNvSpPr>
            <a:spLocks noGrp="1"/>
          </p:cNvSpPr>
          <p:nvPr>
            <p:ph type="sldNum" sz="quarter" idx="12"/>
          </p:nvPr>
        </p:nvSpPr>
        <p:spPr/>
        <p:txBody>
          <a:bodyPr/>
          <a:lstStyle/>
          <a:p>
            <a:fld id="{A0DDD2FF-898B-4D96-B43C-55C33D5E9E27}" type="slidenum">
              <a:rPr lang="de-DE" smtClean="0"/>
              <a:pPr/>
              <a:t>‹#›</a:t>
            </a:fld>
            <a:endParaRPr lang="de-DE"/>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73978" y="-27384"/>
            <a:ext cx="8229600" cy="1143000"/>
          </a:xfrm>
          <a:prstGeom prst="rect">
            <a:avLst/>
          </a:prstGeom>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9E0AFC7F-2C89-4438-92B8-0FAD0B11B4A5}" type="datetimeFigureOut">
              <a:rPr lang="de-DE" smtClean="0"/>
              <a:pPr/>
              <a:t>17.09.2019</a:t>
            </a:fld>
            <a:endParaRPr lang="de-DE"/>
          </a:p>
        </p:txBody>
      </p:sp>
      <p:sp>
        <p:nvSpPr>
          <p:cNvPr id="4" name="Fußzeilenplatzhalter 3"/>
          <p:cNvSpPr>
            <a:spLocks noGrp="1"/>
          </p:cNvSpPr>
          <p:nvPr>
            <p:ph type="ftr" sz="quarter" idx="11"/>
          </p:nvPr>
        </p:nvSpPr>
        <p:spPr/>
        <p:txBody>
          <a:bodyPr/>
          <a:lstStyle/>
          <a:p>
            <a:r>
              <a:rPr lang="de-DE"/>
              <a:t>Protectan™ </a:t>
            </a:r>
          </a:p>
        </p:txBody>
      </p:sp>
      <p:sp>
        <p:nvSpPr>
          <p:cNvPr id="5" name="Foliennummernplatzhalter 4"/>
          <p:cNvSpPr>
            <a:spLocks noGrp="1"/>
          </p:cNvSpPr>
          <p:nvPr>
            <p:ph type="sldNum" sz="quarter" idx="12"/>
          </p:nvPr>
        </p:nvSpPr>
        <p:spPr/>
        <p:txBody>
          <a:bodyPr/>
          <a:lstStyle/>
          <a:p>
            <a:fld id="{A0DDD2FF-898B-4D96-B43C-55C33D5E9E27}" type="slidenum">
              <a:rPr lang="de-DE" smtClean="0"/>
              <a:pPr/>
              <a:t>‹#›</a:t>
            </a:fld>
            <a:endParaRPr lang="de-DE"/>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0AFC7F-2C89-4438-92B8-0FAD0B11B4A5}" type="datetimeFigureOut">
              <a:rPr lang="de-DE" smtClean="0"/>
              <a:pPr/>
              <a:t>17.09.2019</a:t>
            </a:fld>
            <a:endParaRPr lang="de-DE"/>
          </a:p>
        </p:txBody>
      </p:sp>
      <p:sp>
        <p:nvSpPr>
          <p:cNvPr id="3" name="Fußzeilenplatzhalter 2"/>
          <p:cNvSpPr>
            <a:spLocks noGrp="1"/>
          </p:cNvSpPr>
          <p:nvPr>
            <p:ph type="ftr" sz="quarter" idx="11"/>
          </p:nvPr>
        </p:nvSpPr>
        <p:spPr/>
        <p:txBody>
          <a:bodyPr/>
          <a:lstStyle/>
          <a:p>
            <a:r>
              <a:rPr lang="de-DE"/>
              <a:t>Protectan™ </a:t>
            </a:r>
          </a:p>
        </p:txBody>
      </p:sp>
      <p:sp>
        <p:nvSpPr>
          <p:cNvPr id="4" name="Foliennummernplatzhalter 3"/>
          <p:cNvSpPr>
            <a:spLocks noGrp="1"/>
          </p:cNvSpPr>
          <p:nvPr>
            <p:ph type="sldNum" sz="quarter" idx="12"/>
          </p:nvPr>
        </p:nvSpPr>
        <p:spPr/>
        <p:txBody>
          <a:bodyPr/>
          <a:lstStyle/>
          <a:p>
            <a:fld id="{A0DDD2FF-898B-4D96-B43C-55C33D5E9E27}" type="slidenum">
              <a:rPr lang="de-DE" smtClean="0"/>
              <a:pPr/>
              <a:t>‹#›</a:t>
            </a:fld>
            <a:endParaRPr lang="de-DE"/>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9E0AFC7F-2C89-4438-92B8-0FAD0B11B4A5}" type="datetimeFigureOut">
              <a:rPr lang="de-DE" smtClean="0"/>
              <a:pPr/>
              <a:t>17.09.2019</a:t>
            </a:fld>
            <a:endParaRPr lang="de-DE"/>
          </a:p>
        </p:txBody>
      </p:sp>
      <p:sp>
        <p:nvSpPr>
          <p:cNvPr id="6" name="Fußzeilenplatzhalter 5"/>
          <p:cNvSpPr>
            <a:spLocks noGrp="1"/>
          </p:cNvSpPr>
          <p:nvPr>
            <p:ph type="ftr" sz="quarter" idx="11"/>
          </p:nvPr>
        </p:nvSpPr>
        <p:spPr/>
        <p:txBody>
          <a:bodyPr/>
          <a:lstStyle/>
          <a:p>
            <a:r>
              <a:rPr lang="de-DE"/>
              <a:t>Protectan™ </a:t>
            </a:r>
          </a:p>
        </p:txBody>
      </p:sp>
      <p:sp>
        <p:nvSpPr>
          <p:cNvPr id="7" name="Foliennummernplatzhalter 6"/>
          <p:cNvSpPr>
            <a:spLocks noGrp="1"/>
          </p:cNvSpPr>
          <p:nvPr>
            <p:ph type="sldNum" sz="quarter" idx="12"/>
          </p:nvPr>
        </p:nvSpPr>
        <p:spPr/>
        <p:txBody>
          <a:bodyPr/>
          <a:lstStyle/>
          <a:p>
            <a:fld id="{A0DDD2FF-898B-4D96-B43C-55C33D5E9E27}" type="slidenum">
              <a:rPr lang="de-DE" smtClean="0"/>
              <a:pPr/>
              <a:t>‹#›</a:t>
            </a:fld>
            <a:endParaRPr lang="de-DE"/>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9E0AFC7F-2C89-4438-92B8-0FAD0B11B4A5}" type="datetimeFigureOut">
              <a:rPr lang="de-DE" smtClean="0"/>
              <a:pPr/>
              <a:t>17.09.2019</a:t>
            </a:fld>
            <a:endParaRPr lang="de-DE"/>
          </a:p>
        </p:txBody>
      </p:sp>
      <p:sp>
        <p:nvSpPr>
          <p:cNvPr id="6" name="Fußzeilenplatzhalter 5"/>
          <p:cNvSpPr>
            <a:spLocks noGrp="1"/>
          </p:cNvSpPr>
          <p:nvPr>
            <p:ph type="ftr" sz="quarter" idx="11"/>
          </p:nvPr>
        </p:nvSpPr>
        <p:spPr/>
        <p:txBody>
          <a:bodyPr/>
          <a:lstStyle/>
          <a:p>
            <a:r>
              <a:rPr lang="de-DE"/>
              <a:t>Protectan™ </a:t>
            </a:r>
          </a:p>
        </p:txBody>
      </p:sp>
      <p:sp>
        <p:nvSpPr>
          <p:cNvPr id="7" name="Foliennummernplatzhalter 6"/>
          <p:cNvSpPr>
            <a:spLocks noGrp="1"/>
          </p:cNvSpPr>
          <p:nvPr>
            <p:ph type="sldNum" sz="quarter" idx="12"/>
          </p:nvPr>
        </p:nvSpPr>
        <p:spPr/>
        <p:txBody>
          <a:bodyPr/>
          <a:lstStyle/>
          <a:p>
            <a:fld id="{A0DDD2FF-898B-4D96-B43C-55C33D5E9E27}" type="slidenum">
              <a:rPr lang="de-DE" smtClean="0"/>
              <a:pPr/>
              <a:t>‹#›</a:t>
            </a:fld>
            <a:endParaRPr lang="de-DE"/>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0" y="0"/>
            <a:ext cx="9144000" cy="105273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AFC7F-2C89-4438-92B8-0FAD0B11B4A5}" type="datetimeFigureOut">
              <a:rPr lang="de-DE" smtClean="0"/>
              <a:pPr/>
              <a:t>17.09.2019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Protectan™ </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DD2FF-898B-4D96-B43C-55C33D5E9E27}" type="slidenum">
              <a:rPr lang="de-DE" smtClean="0"/>
              <a:pPr/>
              <a:t>‹#›</a:t>
            </a:fld>
            <a:endParaRPr lang="de-DE" dirty="0"/>
          </a:p>
        </p:txBody>
      </p:sp>
      <p:pic>
        <p:nvPicPr>
          <p:cNvPr id="9" name="Picture 2" descr="C:\Users\ho\AppData\Local\Microsoft\Windows\Temporary Internet Files\Content.Outlook\YG2XQKFG\clr-logo-grey_1709 (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84368" y="6237312"/>
            <a:ext cx="1130785" cy="5465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ho\AppData\Local\Microsoft\Windows\Temporary Internet Files\Content.Outlook\YG2XQKFG\CLR_Logo_2018.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906996" y="6284219"/>
            <a:ext cx="1085528" cy="452732"/>
          </a:xfrm>
          <a:prstGeom prst="rect">
            <a:avLst/>
          </a:prstGeom>
          <a:solidFill>
            <a:schemeClr val="bg1"/>
          </a:solidFill>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fade thruBlk="1"/>
  </p:transition>
  <p:hf sldNum="0" hdr="0" dt="0"/>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0" y="0"/>
            <a:ext cx="9144000" cy="105273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AFC7F-2C89-4438-92B8-0FAD0B11B4A5}" type="datetimeFigureOut">
              <a:rPr lang="de-DE" smtClean="0"/>
              <a:pPr/>
              <a:t>17.09.2019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Protectan™ </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DD2FF-898B-4D96-B43C-55C33D5E9E27}" type="slidenum">
              <a:rPr lang="de-DE" smtClean="0"/>
              <a:pPr/>
              <a:t>‹#›</a:t>
            </a:fld>
            <a:endParaRPr lang="de-DE" dirty="0"/>
          </a:p>
        </p:txBody>
      </p:sp>
      <p:pic>
        <p:nvPicPr>
          <p:cNvPr id="9" name="Picture 2" descr="C:\Users\ho\AppData\Local\Microsoft\Windows\Temporary Internet Files\Content.Outlook\YG2XQKFG\clr-logo-grey_1709 (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84368" y="6237312"/>
            <a:ext cx="1130785" cy="5465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ho\AppData\Local\Microsoft\Windows\Temporary Internet Files\Content.Outlook\YG2XQKFG\CLR_Logo_2018.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906996" y="6284219"/>
            <a:ext cx="1085528" cy="452732"/>
          </a:xfrm>
          <a:prstGeom prst="rect">
            <a:avLst/>
          </a:prstGeom>
          <a:solidFill>
            <a:schemeClr val="bg1"/>
          </a:solidFill>
        </p:spPr>
      </p:pic>
    </p:spTree>
    <p:extLst>
      <p:ext uri="{BB962C8B-B14F-4D97-AF65-F5344CB8AC3E}">
        <p14:creationId xmlns:p14="http://schemas.microsoft.com/office/powerpoint/2010/main" val="367623592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fade thruBlk="1"/>
  </p:transition>
  <p:hf sldNum="0" hdr="0" dt="0"/>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s://ru.wikipedia.org/wiki/%D0%90%D0%BD%D0%BD%D0%BE%D0%BD%D0%BE%D0%B2%D1%8B%D0%B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ru.wikipedia.org/wiki/%D0%A1%D0%B5%D0%BC%D0%B5%D0%B9%D1%81%D1%82%D0%B2%D0%BE" TargetMode="External"/><Relationship Id="rId5" Type="http://schemas.openxmlformats.org/officeDocument/2006/relationships/hyperlink" Target="https://ru.wikipedia.org/wiki/%D0%94%D0%B5%D1%80%D0%B5%D0%B2%D0%BE" TargetMode="External"/><Relationship Id="rId4" Type="http://schemas.openxmlformats.org/officeDocument/2006/relationships/hyperlink" Target="https://ru.wikipedia.org/wiki/%D0%9B%D0%B0%D1%82%D0%B8%D0%BD%D1%81%D0%BA%D0%B8%D0%B9_%D1%8F%D0%B7%D1%8B%D0%BA" TargetMode="External"/></Relationships>
</file>

<file path=ppt/slides/_rels/slide1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3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9.jpeg"/><Relationship Id="rId7" Type="http://schemas.openxmlformats.org/officeDocument/2006/relationships/slide" Target="slide2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21.xml"/><Relationship Id="rId4" Type="http://schemas.openxmlformats.org/officeDocument/2006/relationships/slide" Target="slide18.xml"/><Relationship Id="rId9"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slide" Target="slide14.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slide" Target="slide14.xml"/></Relationships>
</file>

<file path=ppt/slides/_rels/slide2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3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447764" y="301179"/>
            <a:ext cx="6911975" cy="579437"/>
          </a:xfrm>
        </p:spPr>
        <p:txBody>
          <a:bodyPr/>
          <a:lstStyle/>
          <a:p>
            <a:r>
              <a:rPr lang="en-US" sz="4000" dirty="0" err="1">
                <a:latin typeface="Calibri" pitchFamily="34" charset="0"/>
              </a:rPr>
              <a:t>AnnonaSense</a:t>
            </a:r>
            <a:r>
              <a:rPr lang="en-US" sz="4000" dirty="0">
                <a:latin typeface="Calibri" pitchFamily="34" charset="0"/>
              </a:rPr>
              <a:t> CLR</a:t>
            </a:r>
            <a:endParaRPr lang="en-US" sz="4000" baseline="30000" dirty="0">
              <a:latin typeface="Calibri" pitchFamily="34" charset="0"/>
            </a:endParaRPr>
          </a:p>
        </p:txBody>
      </p:sp>
      <p:sp>
        <p:nvSpPr>
          <p:cNvPr id="12291" name="Text Box 3"/>
          <p:cNvSpPr txBox="1">
            <a:spLocks noChangeArrowheads="1"/>
          </p:cNvSpPr>
          <p:nvPr/>
        </p:nvSpPr>
        <p:spPr bwMode="auto">
          <a:xfrm>
            <a:off x="371761" y="1916832"/>
            <a:ext cx="8400478" cy="1754326"/>
          </a:xfrm>
          <a:prstGeom prst="rect">
            <a:avLst/>
          </a:prstGeom>
          <a:noFill/>
          <a:ln w="9525">
            <a:noFill/>
            <a:miter lim="800000"/>
            <a:headEnd/>
            <a:tailEnd/>
          </a:ln>
          <a:effectLst/>
        </p:spPr>
        <p:txBody>
          <a:bodyPr wrap="square">
            <a:spAutoFit/>
          </a:bodyPr>
          <a:lstStyle/>
          <a:p>
            <a:pPr eaLnBrk="1" hangingPunct="1">
              <a:spcBef>
                <a:spcPts val="0"/>
              </a:spcBef>
            </a:pPr>
            <a:r>
              <a:rPr lang="ru-RU" sz="3600" dirty="0">
                <a:latin typeface="Calibri" pitchFamily="34" charset="0"/>
              </a:rPr>
              <a:t>Борьба с воспалительными процессами путем активации </a:t>
            </a:r>
            <a:r>
              <a:rPr lang="ru-RU" sz="3600" dirty="0" err="1">
                <a:latin typeface="Calibri" pitchFamily="34" charset="0"/>
              </a:rPr>
              <a:t>эндоканнабиноидных</a:t>
            </a:r>
            <a:r>
              <a:rPr lang="ru-RU" sz="3600" dirty="0">
                <a:latin typeface="Calibri" pitchFamily="34" charset="0"/>
              </a:rPr>
              <a:t> рецепторов кожи</a:t>
            </a:r>
            <a:endParaRPr lang="en-US" sz="3600" dirty="0">
              <a:latin typeface="Calibri" pitchFamily="34" charset="0"/>
            </a:endParaRPr>
          </a:p>
        </p:txBody>
      </p:sp>
      <p:pic>
        <p:nvPicPr>
          <p:cNvPr id="3074" name="Picture 2" descr="D:\Presentations etc\Product presentations\AnnonaSense CLR\PPT\Bilder für PPT\CLR-Frau_Masage_AnonaSense800_ist607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3827" y="3789040"/>
            <a:ext cx="3413319" cy="22755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Ð°ÑÑÐ¸Ð½ÐºÐ¸ Ð¿Ð¾ Ð·Ð°Ð¿ÑÐ¾ÑÑ ÑÐµÑÐ¸Ð¼Ð¾Ð¹Ñ">
            <a:extLst>
              <a:ext uri="{FF2B5EF4-FFF2-40B4-BE49-F238E27FC236}">
                <a16:creationId xmlns:a16="http://schemas.microsoft.com/office/drawing/2014/main" id="{689C1C83-0E64-4517-B5E4-EBC20EF78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393846"/>
            <a:ext cx="4248472" cy="3186354"/>
          </a:xfrm>
          <a:prstGeom prst="rect">
            <a:avLst/>
          </a:prstGeom>
          <a:noFill/>
          <a:extLst>
            <a:ext uri="{909E8E84-426E-40DD-AFC4-6F175D3DCCD1}">
              <a14:hiddenFill xmlns:a14="http://schemas.microsoft.com/office/drawing/2010/main">
                <a:solidFill>
                  <a:srgbClr val="FFFFFF"/>
                </a:solidFill>
              </a14:hiddenFill>
            </a:ext>
          </a:extLst>
        </p:spPr>
      </p:pic>
      <p:sp>
        <p:nvSpPr>
          <p:cNvPr id="17410" name="Text Box 2"/>
          <p:cNvSpPr txBox="1">
            <a:spLocks noChangeArrowheads="1"/>
          </p:cNvSpPr>
          <p:nvPr/>
        </p:nvSpPr>
        <p:spPr bwMode="auto">
          <a:xfrm>
            <a:off x="871416" y="1492270"/>
            <a:ext cx="7264980" cy="830997"/>
          </a:xfrm>
          <a:prstGeom prst="rect">
            <a:avLst/>
          </a:prstGeom>
          <a:noFill/>
          <a:ln w="9525">
            <a:noFill/>
            <a:miter lim="800000"/>
            <a:headEnd/>
            <a:tailEnd/>
          </a:ln>
        </p:spPr>
        <p:txBody>
          <a:bodyPr wrap="square">
            <a:spAutoFit/>
          </a:bodyPr>
          <a:lstStyle/>
          <a:p>
            <a:pPr algn="l"/>
            <a:r>
              <a:rPr lang="ru-RU" dirty="0" err="1">
                <a:solidFill>
                  <a:srgbClr val="00B050"/>
                </a:solidFill>
                <a:latin typeface="+mn-lt"/>
              </a:rPr>
              <a:t>Черимойя</a:t>
            </a:r>
            <a:r>
              <a:rPr lang="ru-RU" dirty="0">
                <a:solidFill>
                  <a:srgbClr val="00B050"/>
                </a:solidFill>
                <a:latin typeface="+mn-lt"/>
              </a:rPr>
              <a:t> - </a:t>
            </a:r>
            <a:r>
              <a:rPr lang="ru-RU" dirty="0">
                <a:latin typeface="+mn-lt"/>
              </a:rPr>
              <a:t>(</a:t>
            </a:r>
            <a:r>
              <a:rPr lang="ru-RU" dirty="0">
                <a:latin typeface="+mn-lt"/>
                <a:hlinkClick r:id="rId4" tooltip="Латинский язык"/>
              </a:rPr>
              <a:t>лат.</a:t>
            </a:r>
            <a:r>
              <a:rPr lang="ru-RU" dirty="0">
                <a:latin typeface="+mn-lt"/>
              </a:rPr>
              <a:t> </a:t>
            </a:r>
            <a:r>
              <a:rPr lang="en-US" i="1" dirty="0">
                <a:latin typeface="+mn-lt"/>
              </a:rPr>
              <a:t>Annona </a:t>
            </a:r>
            <a:r>
              <a:rPr lang="en-US" i="1" dirty="0" err="1">
                <a:latin typeface="+mn-lt"/>
              </a:rPr>
              <a:t>cherimola</a:t>
            </a:r>
            <a:r>
              <a:rPr lang="en-US" dirty="0">
                <a:latin typeface="+mn-lt"/>
              </a:rPr>
              <a:t>) — </a:t>
            </a:r>
            <a:r>
              <a:rPr lang="ru-RU" dirty="0">
                <a:latin typeface="+mn-lt"/>
              </a:rPr>
              <a:t>плодовое </a:t>
            </a:r>
            <a:r>
              <a:rPr lang="ru-RU" u="sng" dirty="0">
                <a:latin typeface="+mn-lt"/>
                <a:hlinkClick r:id="rId5"/>
              </a:rPr>
              <a:t>дерево</a:t>
            </a:r>
            <a:r>
              <a:rPr lang="en-US" dirty="0">
                <a:latin typeface="+mn-lt"/>
              </a:rPr>
              <a:t> </a:t>
            </a:r>
            <a:r>
              <a:rPr lang="ru-RU" dirty="0">
                <a:latin typeface="+mn-lt"/>
                <a:hlinkClick r:id="rId6" tooltip="Семейство"/>
              </a:rPr>
              <a:t>семейства</a:t>
            </a:r>
            <a:r>
              <a:rPr lang="ru-RU" dirty="0">
                <a:latin typeface="+mn-lt"/>
              </a:rPr>
              <a:t> </a:t>
            </a:r>
            <a:r>
              <a:rPr lang="ru-RU" dirty="0" err="1">
                <a:latin typeface="+mn-lt"/>
                <a:hlinkClick r:id="rId7" tooltip="Анноновые"/>
              </a:rPr>
              <a:t>Анноновые</a:t>
            </a:r>
            <a:r>
              <a:rPr lang="ru-RU" dirty="0">
                <a:latin typeface="+mn-lt"/>
              </a:rPr>
              <a:t> (</a:t>
            </a:r>
            <a:r>
              <a:rPr lang="en-US" i="1" dirty="0" err="1">
                <a:latin typeface="+mn-lt"/>
              </a:rPr>
              <a:t>Annonaceae</a:t>
            </a:r>
            <a:r>
              <a:rPr lang="en-US" dirty="0">
                <a:latin typeface="+mn-lt"/>
              </a:rPr>
              <a:t>)</a:t>
            </a:r>
            <a:endParaRPr lang="ru-RU" dirty="0">
              <a:solidFill>
                <a:srgbClr val="FF0000"/>
              </a:solidFill>
              <a:latin typeface="+mn-lt"/>
            </a:endParaRPr>
          </a:p>
        </p:txBody>
      </p:sp>
      <p:sp>
        <p:nvSpPr>
          <p:cNvPr id="5" name="Rectangle 2"/>
          <p:cNvSpPr>
            <a:spLocks noGrp="1" noChangeArrowheads="1"/>
          </p:cNvSpPr>
          <p:nvPr>
            <p:ph type="title"/>
          </p:nvPr>
        </p:nvSpPr>
        <p:spPr>
          <a:xfrm>
            <a:off x="1331640" y="333395"/>
            <a:ext cx="6911975" cy="579437"/>
          </a:xfrm>
        </p:spPr>
        <p:txBody>
          <a:bodyPr/>
          <a:lstStyle/>
          <a:p>
            <a:r>
              <a:rPr lang="ru-RU" sz="4000" dirty="0">
                <a:latin typeface="Calibri" pitchFamily="34" charset="0"/>
              </a:rPr>
              <a:t>Давайте познакомимся! </a:t>
            </a:r>
            <a:r>
              <a:rPr lang="ru-RU" sz="4000" dirty="0">
                <a:latin typeface="Calibri" pitchFamily="34" charset="0"/>
                <a:sym typeface="Wingdings" panose="05000000000000000000" pitchFamily="2" charset="2"/>
              </a:rPr>
              <a:t> </a:t>
            </a:r>
            <a:endParaRPr lang="en-US" sz="4000" baseline="30000" dirty="0">
              <a:latin typeface="Calibri" pitchFamily="34" charset="0"/>
            </a:endParaRPr>
          </a:p>
        </p:txBody>
      </p:sp>
      <p:sp>
        <p:nvSpPr>
          <p:cNvPr id="4" name="Rectangle 3"/>
          <p:cNvSpPr txBox="1">
            <a:spLocks noChangeArrowheads="1"/>
          </p:cNvSpPr>
          <p:nvPr/>
        </p:nvSpPr>
        <p:spPr bwMode="auto">
          <a:xfrm>
            <a:off x="2232025" y="5896882"/>
            <a:ext cx="6911975"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defRPr/>
            </a:pPr>
            <a:r>
              <a:rPr lang="de-DE" sz="3600" dirty="0" err="1">
                <a:solidFill>
                  <a:schemeClr val="tx1">
                    <a:lumMod val="65000"/>
                    <a:lumOff val="35000"/>
                  </a:schemeClr>
                </a:solidFill>
                <a:latin typeface="Calibri" pitchFamily="34" charset="0"/>
              </a:rPr>
              <a:t>AnnonaSense</a:t>
            </a:r>
            <a:r>
              <a:rPr lang="de-DE" sz="3600" dirty="0">
                <a:solidFill>
                  <a:schemeClr val="tx1">
                    <a:lumMod val="65000"/>
                    <a:lumOff val="35000"/>
                  </a:schemeClr>
                </a:solidFill>
                <a:latin typeface="Calibri" pitchFamily="34" charset="0"/>
              </a:rPr>
              <a:t> CLR</a:t>
            </a:r>
          </a:p>
        </p:txBody>
      </p:sp>
      <p:cxnSp>
        <p:nvCxnSpPr>
          <p:cNvPr id="3" name="Прямая со стрелкой 2">
            <a:extLst>
              <a:ext uri="{FF2B5EF4-FFF2-40B4-BE49-F238E27FC236}">
                <a16:creationId xmlns:a16="http://schemas.microsoft.com/office/drawing/2014/main" id="{EA8CF34B-908C-437B-9B4B-31EE63489403}"/>
              </a:ext>
            </a:extLst>
          </p:cNvPr>
          <p:cNvCxnSpPr>
            <a:cxnSpLocks/>
          </p:cNvCxnSpPr>
          <p:nvPr/>
        </p:nvCxnSpPr>
        <p:spPr>
          <a:xfrm>
            <a:off x="3923928" y="5373216"/>
            <a:ext cx="0" cy="523666"/>
          </a:xfrm>
          <a:prstGeom prst="straightConnector1">
            <a:avLst/>
          </a:prstGeom>
          <a:ln>
            <a:solidFill>
              <a:srgbClr val="FFC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1010118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384139" y="162601"/>
            <a:ext cx="9181020" cy="994122"/>
          </a:xfrm>
        </p:spPr>
        <p:txBody>
          <a:bodyPr/>
          <a:lstStyle/>
          <a:p>
            <a:r>
              <a:rPr lang="en-US" dirty="0"/>
              <a:t>CLR</a:t>
            </a:r>
            <a:r>
              <a:rPr lang="ru-RU" dirty="0"/>
              <a:t> – кожа – воспалительные процессы</a:t>
            </a:r>
            <a:endParaRPr lang="en-US" dirty="0"/>
          </a:p>
        </p:txBody>
      </p:sp>
      <p:sp>
        <p:nvSpPr>
          <p:cNvPr id="2" name="Gleichschenkliges Dreieck 1"/>
          <p:cNvSpPr/>
          <p:nvPr/>
        </p:nvSpPr>
        <p:spPr>
          <a:xfrm>
            <a:off x="1678847" y="1214790"/>
            <a:ext cx="5063697" cy="4139951"/>
          </a:xfrm>
          <a:prstGeom prst="triangle">
            <a:avLst/>
          </a:prstGeom>
          <a:solidFill>
            <a:srgbClr val="7B3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rapezoid 2"/>
          <p:cNvSpPr/>
          <p:nvPr/>
        </p:nvSpPr>
        <p:spPr>
          <a:xfrm>
            <a:off x="1678847" y="3095375"/>
            <a:ext cx="5063697" cy="2259366"/>
          </a:xfrm>
          <a:prstGeom prst="trapezoid">
            <a:avLst>
              <a:gd name="adj" fmla="val 61010"/>
            </a:avLst>
          </a:prstGeom>
          <a:solidFill>
            <a:srgbClr val="B9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Inhaltsplatzhalter 2"/>
          <p:cNvSpPr txBox="1">
            <a:spLocks/>
          </p:cNvSpPr>
          <p:nvPr/>
        </p:nvSpPr>
        <p:spPr>
          <a:xfrm>
            <a:off x="3342381" y="2030410"/>
            <a:ext cx="1736625" cy="412450"/>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1800" b="1" dirty="0">
                <a:solidFill>
                  <a:schemeClr val="bg1"/>
                </a:solidFill>
              </a:rPr>
              <a:t>Эндо-</a:t>
            </a:r>
          </a:p>
          <a:p>
            <a:pPr marL="0" indent="0" algn="ctr">
              <a:buFont typeface="Arial" pitchFamily="34" charset="0"/>
              <a:buNone/>
            </a:pPr>
            <a:r>
              <a:rPr lang="ru-RU" sz="1800" b="1" dirty="0" err="1">
                <a:solidFill>
                  <a:schemeClr val="bg1"/>
                </a:solidFill>
              </a:rPr>
              <a:t>каннабиноидная</a:t>
            </a:r>
            <a:r>
              <a:rPr lang="ru-RU" sz="1800" b="1" dirty="0">
                <a:solidFill>
                  <a:schemeClr val="bg1"/>
                </a:solidFill>
              </a:rPr>
              <a:t> система</a:t>
            </a:r>
            <a:endParaRPr lang="en-US" sz="1800" b="1" dirty="0">
              <a:solidFill>
                <a:schemeClr val="bg1"/>
              </a:solidFill>
            </a:endParaRPr>
          </a:p>
        </p:txBody>
      </p:sp>
      <p:sp>
        <p:nvSpPr>
          <p:cNvPr id="13" name="Inhaltsplatzhalter 2"/>
          <p:cNvSpPr txBox="1">
            <a:spLocks/>
          </p:cNvSpPr>
          <p:nvPr/>
        </p:nvSpPr>
        <p:spPr>
          <a:xfrm>
            <a:off x="3350971" y="3400878"/>
            <a:ext cx="1570352" cy="206225"/>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1800" b="1" dirty="0">
                <a:solidFill>
                  <a:schemeClr val="bg1"/>
                </a:solidFill>
              </a:rPr>
              <a:t>Цитокины</a:t>
            </a:r>
            <a:endParaRPr lang="en-US" sz="1800" b="1" dirty="0">
              <a:solidFill>
                <a:schemeClr val="bg1"/>
              </a:solidFill>
            </a:endParaRPr>
          </a:p>
        </p:txBody>
      </p:sp>
      <p:sp>
        <p:nvSpPr>
          <p:cNvPr id="14" name="Inhaltsplatzhalter 2"/>
          <p:cNvSpPr txBox="1">
            <a:spLocks/>
          </p:cNvSpPr>
          <p:nvPr/>
        </p:nvSpPr>
        <p:spPr>
          <a:xfrm>
            <a:off x="2460893" y="4300496"/>
            <a:ext cx="1323254" cy="206225"/>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1800" b="1" dirty="0" err="1">
                <a:solidFill>
                  <a:schemeClr val="bg1"/>
                </a:solidFill>
              </a:rPr>
              <a:t>Хемокины</a:t>
            </a:r>
            <a:endParaRPr lang="en-US" sz="1800" b="1" dirty="0">
              <a:solidFill>
                <a:schemeClr val="bg1"/>
              </a:solidFill>
            </a:endParaRPr>
          </a:p>
        </p:txBody>
      </p:sp>
      <p:sp>
        <p:nvSpPr>
          <p:cNvPr id="15" name="Inhaltsplatzhalter 2"/>
          <p:cNvSpPr txBox="1">
            <a:spLocks/>
          </p:cNvSpPr>
          <p:nvPr/>
        </p:nvSpPr>
        <p:spPr>
          <a:xfrm>
            <a:off x="4431766" y="4357135"/>
            <a:ext cx="1789159" cy="206225"/>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1800" b="1" dirty="0">
                <a:solidFill>
                  <a:schemeClr val="bg1"/>
                </a:solidFill>
              </a:rPr>
              <a:t>Нейропептиды</a:t>
            </a:r>
            <a:endParaRPr lang="en-US" sz="1800" b="1" dirty="0">
              <a:solidFill>
                <a:schemeClr val="bg1"/>
              </a:solidFill>
            </a:endParaRPr>
          </a:p>
        </p:txBody>
      </p:sp>
      <p:sp>
        <p:nvSpPr>
          <p:cNvPr id="18" name="Inhaltsplatzhalter 2"/>
          <p:cNvSpPr txBox="1">
            <a:spLocks/>
          </p:cNvSpPr>
          <p:nvPr/>
        </p:nvSpPr>
        <p:spPr>
          <a:xfrm>
            <a:off x="3784147" y="4778597"/>
            <a:ext cx="1091780" cy="206225"/>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1800" b="1" dirty="0">
                <a:solidFill>
                  <a:schemeClr val="bg1"/>
                </a:solidFill>
              </a:rPr>
              <a:t>Др.</a:t>
            </a:r>
            <a:endParaRPr lang="en-US" sz="1800" b="1" dirty="0">
              <a:solidFill>
                <a:schemeClr val="bg1"/>
              </a:solidFill>
            </a:endParaRPr>
          </a:p>
        </p:txBody>
      </p:sp>
      <p:sp>
        <p:nvSpPr>
          <p:cNvPr id="19" name="Rectangle 3">
            <a:hlinkClick r:id="rId3" action="ppaction://hlinksldjump"/>
          </p:cNvPr>
          <p:cNvSpPr txBox="1">
            <a:spLocks noChangeArrowheads="1"/>
          </p:cNvSpPr>
          <p:nvPr/>
        </p:nvSpPr>
        <p:spPr bwMode="auto">
          <a:xfrm>
            <a:off x="5460703" y="1394427"/>
            <a:ext cx="4104456"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defRPr/>
            </a:pPr>
            <a:r>
              <a:rPr lang="en-US" b="1" dirty="0" err="1">
                <a:solidFill>
                  <a:srgbClr val="00B050"/>
                </a:solidFill>
                <a:latin typeface="Calibri" pitchFamily="34" charset="0"/>
              </a:rPr>
              <a:t>AnnonaSense</a:t>
            </a:r>
            <a:r>
              <a:rPr lang="en-US" b="1" dirty="0">
                <a:solidFill>
                  <a:srgbClr val="00B050"/>
                </a:solidFill>
                <a:latin typeface="Calibri" pitchFamily="34" charset="0"/>
              </a:rPr>
              <a:t> CLR</a:t>
            </a:r>
            <a:endParaRPr lang="en-US" dirty="0">
              <a:solidFill>
                <a:srgbClr val="00B050"/>
              </a:solidFill>
              <a:latin typeface="Calibri" pitchFamily="34" charset="0"/>
            </a:endParaRPr>
          </a:p>
          <a:p>
            <a:pPr algn="l">
              <a:defRPr/>
            </a:pPr>
            <a:r>
              <a:rPr lang="ru-RU" dirty="0">
                <a:solidFill>
                  <a:srgbClr val="00B050"/>
                </a:solidFill>
                <a:latin typeface="Calibri" pitchFamily="34" charset="0"/>
              </a:rPr>
              <a:t>Гомеостаз, балансировка «ЭКС/ЭВС»</a:t>
            </a:r>
            <a:endParaRPr lang="en-US" dirty="0">
              <a:solidFill>
                <a:srgbClr val="00B050"/>
              </a:solidFill>
              <a:latin typeface="Calibri" pitchFamily="34" charset="0"/>
            </a:endParaRPr>
          </a:p>
        </p:txBody>
      </p:sp>
      <p:sp>
        <p:nvSpPr>
          <p:cNvPr id="20" name="Rectangle 3">
            <a:hlinkClick r:id="rId4" action="ppaction://hlinksldjump"/>
          </p:cNvPr>
          <p:cNvSpPr txBox="1">
            <a:spLocks noChangeArrowheads="1"/>
          </p:cNvSpPr>
          <p:nvPr/>
        </p:nvSpPr>
        <p:spPr bwMode="auto">
          <a:xfrm>
            <a:off x="6534218" y="3127211"/>
            <a:ext cx="2771800"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defRPr/>
            </a:pPr>
            <a:r>
              <a:rPr lang="en-US" b="1" dirty="0" err="1">
                <a:latin typeface="Calibri" pitchFamily="34" charset="0"/>
              </a:rPr>
              <a:t>SyriCalm</a:t>
            </a:r>
            <a:r>
              <a:rPr lang="en-US" b="1" dirty="0">
                <a:latin typeface="Calibri" pitchFamily="34" charset="0"/>
              </a:rPr>
              <a:t> CLR™ (PC)</a:t>
            </a:r>
          </a:p>
          <a:p>
            <a:pPr algn="l">
              <a:defRPr/>
            </a:pPr>
            <a:r>
              <a:rPr lang="ru-RU" sz="2200" dirty="0" err="1">
                <a:latin typeface="Calibri" pitchFamily="34" charset="0"/>
              </a:rPr>
              <a:t>Антистресс</a:t>
            </a:r>
            <a:endParaRPr lang="ru-RU" sz="2200" dirty="0">
              <a:latin typeface="Calibri" pitchFamily="34" charset="0"/>
            </a:endParaRPr>
          </a:p>
          <a:p>
            <a:pPr algn="l">
              <a:defRPr/>
            </a:pPr>
            <a:r>
              <a:rPr lang="ru-RU" sz="2200" dirty="0">
                <a:latin typeface="Calibri" pitchFamily="34" charset="0"/>
              </a:rPr>
              <a:t>Восстановление барьерной функции</a:t>
            </a:r>
            <a:endParaRPr lang="en-US" sz="2200" dirty="0">
              <a:latin typeface="Calibri" pitchFamily="34" charset="0"/>
            </a:endParaRPr>
          </a:p>
        </p:txBody>
      </p:sp>
      <p:sp>
        <p:nvSpPr>
          <p:cNvPr id="21" name="Rectangle 3">
            <a:hlinkClick r:id="" action="ppaction://noaction"/>
          </p:cNvPr>
          <p:cNvSpPr txBox="1">
            <a:spLocks noChangeArrowheads="1"/>
          </p:cNvSpPr>
          <p:nvPr/>
        </p:nvSpPr>
        <p:spPr bwMode="auto">
          <a:xfrm>
            <a:off x="5868144" y="5299521"/>
            <a:ext cx="2771800"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defRPr/>
            </a:pPr>
            <a:r>
              <a:rPr lang="en-US" b="1" dirty="0" err="1">
                <a:latin typeface="Calibri" pitchFamily="34" charset="0"/>
              </a:rPr>
              <a:t>PhytoDefense</a:t>
            </a:r>
            <a:r>
              <a:rPr lang="en-US" b="1" dirty="0">
                <a:latin typeface="Calibri" pitchFamily="34" charset="0"/>
              </a:rPr>
              <a:t> CLR™</a:t>
            </a:r>
          </a:p>
          <a:p>
            <a:pPr algn="l">
              <a:defRPr/>
            </a:pPr>
            <a:r>
              <a:rPr lang="ru-RU" sz="2200" dirty="0" err="1">
                <a:latin typeface="Calibri" pitchFamily="34" charset="0"/>
              </a:rPr>
              <a:t>Антистресс</a:t>
            </a:r>
            <a:r>
              <a:rPr lang="ru-RU" sz="2200" dirty="0">
                <a:latin typeface="Calibri" pitchFamily="34" charset="0"/>
              </a:rPr>
              <a:t> Успокаивающий эффект</a:t>
            </a:r>
            <a:endParaRPr lang="en-US" sz="2200" dirty="0">
              <a:latin typeface="Calibri" pitchFamily="34" charset="0"/>
            </a:endParaRPr>
          </a:p>
        </p:txBody>
      </p:sp>
      <p:sp>
        <p:nvSpPr>
          <p:cNvPr id="17" name="Rectangle 3">
            <a:hlinkClick r:id="rId4" action="ppaction://hlinksldjump"/>
            <a:extLst>
              <a:ext uri="{FF2B5EF4-FFF2-40B4-BE49-F238E27FC236}">
                <a16:creationId xmlns:a16="http://schemas.microsoft.com/office/drawing/2014/main" id="{C8D67D80-9ECD-42E1-AE06-3D7DB9D11E59}"/>
              </a:ext>
            </a:extLst>
          </p:cNvPr>
          <p:cNvSpPr txBox="1">
            <a:spLocks noChangeArrowheads="1"/>
          </p:cNvSpPr>
          <p:nvPr/>
        </p:nvSpPr>
        <p:spPr bwMode="auto">
          <a:xfrm>
            <a:off x="301223" y="5291594"/>
            <a:ext cx="5295118"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defRPr/>
            </a:pPr>
            <a:r>
              <a:rPr lang="en-US" b="1" dirty="0" err="1">
                <a:latin typeface="Calibri" pitchFamily="34" charset="0"/>
              </a:rPr>
              <a:t>Modukine</a:t>
            </a:r>
            <a:endParaRPr lang="en-US" b="1" dirty="0">
              <a:latin typeface="Calibri" pitchFamily="34" charset="0"/>
            </a:endParaRPr>
          </a:p>
          <a:p>
            <a:pPr algn="l">
              <a:defRPr/>
            </a:pPr>
            <a:r>
              <a:rPr lang="ru-RU" sz="2200" dirty="0" err="1">
                <a:latin typeface="Calibri" pitchFamily="34" charset="0"/>
              </a:rPr>
              <a:t>Антистресс</a:t>
            </a:r>
            <a:endParaRPr lang="ru-RU" sz="2200" dirty="0">
              <a:latin typeface="Calibri" pitchFamily="34" charset="0"/>
            </a:endParaRPr>
          </a:p>
          <a:p>
            <a:pPr algn="l">
              <a:defRPr/>
            </a:pPr>
            <a:r>
              <a:rPr lang="ru-RU" sz="2200" dirty="0">
                <a:latin typeface="Calibri" pitchFamily="34" charset="0"/>
              </a:rPr>
              <a:t>Увлажнение</a:t>
            </a:r>
          </a:p>
          <a:p>
            <a:pPr algn="l">
              <a:defRPr/>
            </a:pPr>
            <a:r>
              <a:rPr lang="ru-RU" sz="2200" dirty="0">
                <a:latin typeface="Calibri" pitchFamily="34" charset="0"/>
              </a:rPr>
              <a:t>Восстановление барьерной функции</a:t>
            </a:r>
          </a:p>
          <a:p>
            <a:pPr algn="l">
              <a:defRPr/>
            </a:pPr>
            <a:endParaRPr lang="en-US" dirty="0">
              <a:latin typeface="Calibri" pitchFamily="34" charset="0"/>
            </a:endParaRPr>
          </a:p>
        </p:txBody>
      </p:sp>
      <p:sp>
        <p:nvSpPr>
          <p:cNvPr id="22" name="Rectangle 3">
            <a:hlinkClick r:id="rId4" action="ppaction://hlinksldjump"/>
            <a:extLst>
              <a:ext uri="{FF2B5EF4-FFF2-40B4-BE49-F238E27FC236}">
                <a16:creationId xmlns:a16="http://schemas.microsoft.com/office/drawing/2014/main" id="{075AAB33-D588-4DF9-B30B-6B8634135161}"/>
              </a:ext>
            </a:extLst>
          </p:cNvPr>
          <p:cNvSpPr txBox="1">
            <a:spLocks noChangeArrowheads="1"/>
          </p:cNvSpPr>
          <p:nvPr/>
        </p:nvSpPr>
        <p:spPr bwMode="auto">
          <a:xfrm>
            <a:off x="176982" y="3051107"/>
            <a:ext cx="2771800"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defRPr/>
            </a:pPr>
            <a:r>
              <a:rPr lang="en-US" b="1" dirty="0" err="1">
                <a:latin typeface="Calibri" pitchFamily="34" charset="0"/>
              </a:rPr>
              <a:t>Lactokine</a:t>
            </a:r>
            <a:endParaRPr lang="en-US" b="1" dirty="0">
              <a:latin typeface="Calibri" pitchFamily="34" charset="0"/>
            </a:endParaRPr>
          </a:p>
          <a:p>
            <a:pPr algn="l">
              <a:defRPr/>
            </a:pPr>
            <a:r>
              <a:rPr lang="ru-RU" sz="2200" dirty="0" err="1">
                <a:latin typeface="Calibri" pitchFamily="34" charset="0"/>
              </a:rPr>
              <a:t>Антистресс</a:t>
            </a:r>
            <a:endParaRPr lang="ru-RU" sz="2200" dirty="0">
              <a:latin typeface="Calibri" pitchFamily="34" charset="0"/>
            </a:endParaRPr>
          </a:p>
          <a:p>
            <a:pPr algn="l">
              <a:defRPr/>
            </a:pPr>
            <a:r>
              <a:rPr lang="en-US" sz="2200" dirty="0">
                <a:latin typeface="Calibri" pitchFamily="34" charset="0"/>
              </a:rPr>
              <a:t>Anti-age</a:t>
            </a:r>
            <a:endParaRPr lang="ru-RU" sz="2200" dirty="0">
              <a:latin typeface="Calibri" pitchFamily="34" charset="0"/>
            </a:endParaRPr>
          </a:p>
          <a:p>
            <a:pPr algn="l">
              <a:defRPr/>
            </a:pPr>
            <a:r>
              <a:rPr lang="ru-RU" sz="2200" dirty="0">
                <a:latin typeface="Calibri" pitchFamily="34" charset="0"/>
              </a:rPr>
              <a:t>Отбеливание</a:t>
            </a:r>
          </a:p>
          <a:p>
            <a:pPr algn="l">
              <a:defRPr/>
            </a:pPr>
            <a:r>
              <a:rPr lang="ru-RU" sz="2200" dirty="0">
                <a:latin typeface="Calibri" pitchFamily="34" charset="0"/>
              </a:rPr>
              <a:t>Защита кожи</a:t>
            </a:r>
            <a:endParaRPr lang="en-US" sz="2200" dirty="0">
              <a:latin typeface="Calibri" pitchFamily="34" charset="0"/>
            </a:endParaRPr>
          </a:p>
          <a:p>
            <a:pPr algn="l">
              <a:defRPr/>
            </a:pPr>
            <a:endParaRPr lang="en-US" dirty="0">
              <a:latin typeface="Calibri" pitchFamily="34" charset="0"/>
            </a:endParaRPr>
          </a:p>
        </p:txBody>
      </p:sp>
    </p:spTree>
    <p:extLst>
      <p:ext uri="{BB962C8B-B14F-4D97-AF65-F5344CB8AC3E}">
        <p14:creationId xmlns:p14="http://schemas.microsoft.com/office/powerpoint/2010/main" val="10385989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ÐÐ°ÑÑÐ¸Ð½ÐºÐ¸ Ð¿Ð¾ Ð·Ð°Ð¿ÑÐ¾ÑÑ ÑÐµÑÐ¸Ð¼Ð¾Ð¹Ñ">
            <a:extLst>
              <a:ext uri="{FF2B5EF4-FFF2-40B4-BE49-F238E27FC236}">
                <a16:creationId xmlns:a16="http://schemas.microsoft.com/office/drawing/2014/main" id="{757282D2-CAE3-4310-8B93-97AB85253A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52201" y="3730749"/>
            <a:ext cx="2300130" cy="1725096"/>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4752274" y="5157192"/>
            <a:ext cx="4752020" cy="1323439"/>
          </a:xfrm>
          <a:prstGeom prst="rect">
            <a:avLst/>
          </a:prstGeom>
          <a:noFill/>
          <a:ln w="12700">
            <a:noFill/>
            <a:miter lim="800000"/>
            <a:headEnd/>
            <a:tailEnd/>
          </a:ln>
        </p:spPr>
        <p:txBody>
          <a:bodyPr wrap="square">
            <a:spAutoFit/>
          </a:bodyPr>
          <a:lstStyle/>
          <a:p>
            <a:pPr algn="l">
              <a:spcBef>
                <a:spcPts val="0"/>
              </a:spcBef>
              <a:tabLst>
                <a:tab pos="1249363" algn="l"/>
              </a:tabLst>
            </a:pPr>
            <a:r>
              <a:rPr lang="en-US" sz="1600" b="1" dirty="0">
                <a:latin typeface="+mn-lt"/>
              </a:rPr>
              <a:t>INCI:	</a:t>
            </a:r>
            <a:r>
              <a:rPr lang="fr-FR" sz="1600" dirty="0" err="1">
                <a:latin typeface="+mn-lt"/>
              </a:rPr>
              <a:t>Annona</a:t>
            </a:r>
            <a:r>
              <a:rPr lang="fr-FR" sz="1600" dirty="0">
                <a:latin typeface="+mn-lt"/>
              </a:rPr>
              <a:t> </a:t>
            </a:r>
            <a:r>
              <a:rPr lang="fr-FR" sz="1600" dirty="0" err="1">
                <a:latin typeface="+mn-lt"/>
              </a:rPr>
              <a:t>Cherimola</a:t>
            </a:r>
            <a:r>
              <a:rPr lang="fr-FR" sz="1600" dirty="0">
                <a:latin typeface="+mn-lt"/>
              </a:rPr>
              <a:t> Fruit </a:t>
            </a:r>
            <a:r>
              <a:rPr lang="fr-FR" sz="1600" dirty="0" err="1">
                <a:latin typeface="+mn-lt"/>
              </a:rPr>
              <a:t>Extract</a:t>
            </a:r>
            <a:endParaRPr lang="fr-FR" sz="1600" dirty="0">
              <a:latin typeface="+mn-lt"/>
            </a:endParaRPr>
          </a:p>
          <a:p>
            <a:pPr algn="l">
              <a:spcBef>
                <a:spcPts val="0"/>
              </a:spcBef>
              <a:tabLst>
                <a:tab pos="1249363" algn="l"/>
              </a:tabLst>
            </a:pPr>
            <a:r>
              <a:rPr lang="ru-RU" sz="1600" b="1" dirty="0">
                <a:latin typeface="+mn-lt"/>
              </a:rPr>
              <a:t>Дозировка</a:t>
            </a:r>
            <a:r>
              <a:rPr lang="en-US" sz="1600" b="1" dirty="0">
                <a:latin typeface="+mn-lt"/>
              </a:rPr>
              <a:t>:</a:t>
            </a:r>
            <a:r>
              <a:rPr lang="en-US" sz="1600" dirty="0">
                <a:latin typeface="+mn-lt"/>
              </a:rPr>
              <a:t>	3%</a:t>
            </a:r>
          </a:p>
          <a:p>
            <a:pPr algn="l">
              <a:spcBef>
                <a:spcPts val="0"/>
              </a:spcBef>
              <a:tabLst>
                <a:tab pos="1249363" algn="l"/>
              </a:tabLst>
            </a:pPr>
            <a:r>
              <a:rPr lang="en-US" sz="1600" b="1" dirty="0">
                <a:latin typeface="+mn-lt"/>
              </a:rPr>
              <a:t>pH-</a:t>
            </a:r>
            <a:r>
              <a:rPr lang="ru-RU" sz="1600" b="1" dirty="0">
                <a:latin typeface="+mn-lt"/>
              </a:rPr>
              <a:t>диапазон</a:t>
            </a:r>
            <a:r>
              <a:rPr lang="en-US" sz="1600" b="1" dirty="0">
                <a:latin typeface="+mn-lt"/>
              </a:rPr>
              <a:t>:</a:t>
            </a:r>
            <a:r>
              <a:rPr lang="en-US" sz="1600" dirty="0">
                <a:latin typeface="+mn-lt"/>
              </a:rPr>
              <a:t>	&gt; 5.2</a:t>
            </a:r>
          </a:p>
          <a:p>
            <a:pPr algn="l">
              <a:spcBef>
                <a:spcPts val="0"/>
              </a:spcBef>
              <a:tabLst>
                <a:tab pos="1249363" algn="l"/>
              </a:tabLst>
            </a:pPr>
            <a:r>
              <a:rPr lang="ru-RU" sz="1600" b="1" dirty="0">
                <a:latin typeface="+mn-lt"/>
              </a:rPr>
              <a:t>Консерванты</a:t>
            </a:r>
            <a:r>
              <a:rPr lang="en-US" sz="1600" b="1" dirty="0">
                <a:latin typeface="+mn-lt"/>
              </a:rPr>
              <a:t>:</a:t>
            </a:r>
            <a:r>
              <a:rPr lang="en-US" sz="1600" dirty="0">
                <a:latin typeface="+mn-lt"/>
              </a:rPr>
              <a:t>	</a:t>
            </a:r>
            <a:r>
              <a:rPr lang="ru-RU" sz="1600" dirty="0">
                <a:latin typeface="+mn-lt"/>
              </a:rPr>
              <a:t>Натрия </a:t>
            </a:r>
            <a:r>
              <a:rPr lang="ru-RU" sz="1600" dirty="0" err="1">
                <a:latin typeface="+mn-lt"/>
              </a:rPr>
              <a:t>дигидроацетат</a:t>
            </a:r>
            <a:r>
              <a:rPr lang="ru-RU" sz="1600" dirty="0">
                <a:latin typeface="+mn-lt"/>
              </a:rPr>
              <a:t>,</a:t>
            </a:r>
            <a:r>
              <a:rPr lang="en-US" sz="1600" dirty="0">
                <a:latin typeface="+mn-lt"/>
              </a:rPr>
              <a:t> </a:t>
            </a:r>
            <a:r>
              <a:rPr lang="ru-RU" sz="1600" dirty="0" err="1">
                <a:latin typeface="+mn-lt"/>
              </a:rPr>
              <a:t>Фенилпропанол</a:t>
            </a:r>
            <a:endParaRPr lang="en-US" sz="1600" dirty="0">
              <a:latin typeface="+mn-lt"/>
            </a:endParaRPr>
          </a:p>
        </p:txBody>
      </p:sp>
      <p:sp>
        <p:nvSpPr>
          <p:cNvPr id="7" name="Rectangle 3"/>
          <p:cNvSpPr>
            <a:spLocks noGrp="1" noChangeArrowheads="1"/>
          </p:cNvSpPr>
          <p:nvPr>
            <p:ph idx="1"/>
          </p:nvPr>
        </p:nvSpPr>
        <p:spPr>
          <a:xfrm>
            <a:off x="370800" y="1128851"/>
            <a:ext cx="6757484" cy="3797352"/>
          </a:xfrm>
          <a:noFill/>
        </p:spPr>
        <p:txBody>
          <a:bodyPr>
            <a:noAutofit/>
          </a:bodyPr>
          <a:lstStyle/>
          <a:p>
            <a:pPr lvl="0">
              <a:spcBef>
                <a:spcPts val="0"/>
              </a:spcBef>
            </a:pPr>
            <a:r>
              <a:rPr lang="ru-RU" sz="2400" dirty="0" err="1">
                <a:solidFill>
                  <a:srgbClr val="00B050"/>
                </a:solidFill>
              </a:rPr>
              <a:t>Адаптогенная</a:t>
            </a:r>
            <a:r>
              <a:rPr lang="ru-RU" sz="2400" dirty="0">
                <a:solidFill>
                  <a:srgbClr val="00B050"/>
                </a:solidFill>
              </a:rPr>
              <a:t> активность на коже и баланс ЭВС/ЭКС систем</a:t>
            </a:r>
            <a:endParaRPr lang="en-US" sz="2400" dirty="0">
              <a:solidFill>
                <a:srgbClr val="00B050"/>
              </a:solidFill>
            </a:endParaRPr>
          </a:p>
          <a:p>
            <a:pPr lvl="0">
              <a:spcBef>
                <a:spcPts val="0"/>
              </a:spcBef>
            </a:pPr>
            <a:r>
              <a:rPr lang="ru-RU" sz="2400" dirty="0"/>
              <a:t>Поддержание гомеостаза (равновесия) кожи</a:t>
            </a:r>
            <a:endParaRPr lang="en-US" sz="2400" dirty="0"/>
          </a:p>
          <a:p>
            <a:pPr lvl="0">
              <a:spcBef>
                <a:spcPts val="0"/>
              </a:spcBef>
            </a:pPr>
            <a:r>
              <a:rPr lang="ru-RU" sz="2400" dirty="0"/>
              <a:t>Активирует рецептор </a:t>
            </a:r>
            <a:r>
              <a:rPr lang="en-US" sz="2400" dirty="0"/>
              <a:t>CB2</a:t>
            </a:r>
          </a:p>
          <a:p>
            <a:pPr lvl="0">
              <a:spcBef>
                <a:spcPts val="0"/>
              </a:spcBef>
            </a:pPr>
            <a:r>
              <a:rPr lang="ru-RU" sz="2400" dirty="0">
                <a:solidFill>
                  <a:srgbClr val="00B050"/>
                </a:solidFill>
              </a:rPr>
              <a:t>Уменьшает выработку ключевых медиаторов </a:t>
            </a:r>
            <a:r>
              <a:rPr lang="ru-RU" sz="2400" dirty="0" err="1">
                <a:solidFill>
                  <a:srgbClr val="00B050"/>
                </a:solidFill>
              </a:rPr>
              <a:t>восп</a:t>
            </a:r>
            <a:r>
              <a:rPr lang="ru-RU" sz="2400" dirty="0">
                <a:solidFill>
                  <a:srgbClr val="00B050"/>
                </a:solidFill>
              </a:rPr>
              <a:t>-х реакций: </a:t>
            </a:r>
            <a:r>
              <a:rPr lang="de-DE" sz="2400" dirty="0">
                <a:solidFill>
                  <a:srgbClr val="00B050"/>
                </a:solidFill>
              </a:rPr>
              <a:t>CGRP, IL-1</a:t>
            </a:r>
            <a:r>
              <a:rPr lang="el-GR" sz="2400" dirty="0">
                <a:solidFill>
                  <a:srgbClr val="00B050"/>
                </a:solidFill>
              </a:rPr>
              <a:t>β</a:t>
            </a:r>
            <a:r>
              <a:rPr lang="de-DE" sz="2400" dirty="0">
                <a:solidFill>
                  <a:srgbClr val="00B050"/>
                </a:solidFill>
              </a:rPr>
              <a:t>, IL-8 </a:t>
            </a:r>
            <a:r>
              <a:rPr lang="ru-RU" sz="2400" dirty="0">
                <a:solidFill>
                  <a:srgbClr val="00B050"/>
                </a:solidFill>
              </a:rPr>
              <a:t>и </a:t>
            </a:r>
            <a:r>
              <a:rPr lang="de-DE" sz="2400" dirty="0">
                <a:solidFill>
                  <a:srgbClr val="00B050"/>
                </a:solidFill>
              </a:rPr>
              <a:t>IL-6</a:t>
            </a:r>
          </a:p>
          <a:p>
            <a:pPr lvl="0">
              <a:spcBef>
                <a:spcPts val="0"/>
              </a:spcBef>
            </a:pPr>
            <a:r>
              <a:rPr lang="ru-RU" sz="2400" dirty="0"/>
              <a:t>Сокращает экспрессию </a:t>
            </a:r>
            <a:r>
              <a:rPr lang="de-DE" sz="2400" dirty="0"/>
              <a:t>IL-31RA</a:t>
            </a:r>
          </a:p>
          <a:p>
            <a:pPr lvl="0">
              <a:spcBef>
                <a:spcPts val="0"/>
              </a:spcBef>
            </a:pPr>
            <a:r>
              <a:rPr lang="ru-RU" sz="2400" dirty="0">
                <a:solidFill>
                  <a:srgbClr val="00B050"/>
                </a:solidFill>
              </a:rPr>
              <a:t>Уменьшает гиперчувствительность кожи, зуд; улучшает внешний вид кожи</a:t>
            </a:r>
            <a:endParaRPr lang="en-US" sz="2400" dirty="0">
              <a:solidFill>
                <a:srgbClr val="00B050"/>
              </a:solidFill>
            </a:endParaRPr>
          </a:p>
          <a:p>
            <a:pPr lvl="0">
              <a:spcBef>
                <a:spcPts val="0"/>
              </a:spcBef>
            </a:pPr>
            <a:r>
              <a:rPr lang="ru-RU" sz="2400" dirty="0"/>
              <a:t>Улучшает состояние здоровья и повышает качество жизни</a:t>
            </a:r>
            <a:endParaRPr lang="en-US" sz="2400" dirty="0"/>
          </a:p>
          <a:p>
            <a:pPr>
              <a:spcBef>
                <a:spcPts val="600"/>
              </a:spcBef>
              <a:buFont typeface="Arial" pitchFamily="34" charset="0"/>
              <a:buChar char="•"/>
              <a:tabLst>
                <a:tab pos="574675" algn="l"/>
              </a:tabLst>
            </a:pPr>
            <a:r>
              <a:rPr lang="en-US" sz="2400" dirty="0">
                <a:solidFill>
                  <a:srgbClr val="00B050"/>
                </a:solidFill>
              </a:rPr>
              <a:t>Cosmos</a:t>
            </a:r>
            <a:r>
              <a:rPr lang="ru-RU" sz="2400" dirty="0">
                <a:solidFill>
                  <a:srgbClr val="00B050"/>
                </a:solidFill>
              </a:rPr>
              <a:t> одобрен</a:t>
            </a:r>
            <a:endParaRPr lang="en-US" sz="2400" dirty="0">
              <a:solidFill>
                <a:srgbClr val="00B050"/>
              </a:solidFill>
            </a:endParaRPr>
          </a:p>
          <a:p>
            <a:pPr>
              <a:spcBef>
                <a:spcPts val="600"/>
              </a:spcBef>
              <a:buFont typeface="Arial" pitchFamily="34" charset="0"/>
              <a:buChar char="•"/>
              <a:tabLst>
                <a:tab pos="574675" algn="l"/>
              </a:tabLst>
            </a:pPr>
            <a:r>
              <a:rPr lang="ru-RU" sz="2400" dirty="0"/>
              <a:t>Запатентован</a:t>
            </a:r>
            <a:endParaRPr lang="en-US" sz="2400" dirty="0"/>
          </a:p>
        </p:txBody>
      </p:sp>
      <p:sp>
        <p:nvSpPr>
          <p:cNvPr id="8" name="Rectangle 3"/>
          <p:cNvSpPr txBox="1">
            <a:spLocks noChangeArrowheads="1"/>
          </p:cNvSpPr>
          <p:nvPr/>
        </p:nvSpPr>
        <p:spPr bwMode="auto">
          <a:xfrm>
            <a:off x="791580" y="183762"/>
            <a:ext cx="6911975"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defRPr/>
            </a:pPr>
            <a:r>
              <a:rPr lang="de-DE" sz="3600" dirty="0" err="1">
                <a:solidFill>
                  <a:schemeClr val="bg1"/>
                </a:solidFill>
                <a:latin typeface="Calibri" pitchFamily="34" charset="0"/>
              </a:rPr>
              <a:t>AnnonaSense</a:t>
            </a:r>
            <a:r>
              <a:rPr lang="de-DE" sz="3600" dirty="0">
                <a:solidFill>
                  <a:schemeClr val="bg1"/>
                </a:solidFill>
                <a:latin typeface="Calibri" pitchFamily="34" charset="0"/>
              </a:rPr>
              <a:t> CLR</a:t>
            </a:r>
          </a:p>
        </p:txBody>
      </p:sp>
      <p:pic>
        <p:nvPicPr>
          <p:cNvPr id="7170" name="Picture 2" descr="C:\Users\ho\AppData\Local\Microsoft\Windows\Temporary Internet Files\Content.Outlook\YG2XQKFG\AnnonaSense_preview (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389" t="10277" r="29306" b="16389"/>
          <a:stretch/>
        </p:blipFill>
        <p:spPr bwMode="auto">
          <a:xfrm>
            <a:off x="7128284" y="-16024"/>
            <a:ext cx="2015716" cy="3760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210534"/>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hteck 62"/>
          <p:cNvSpPr/>
          <p:nvPr/>
        </p:nvSpPr>
        <p:spPr>
          <a:xfrm>
            <a:off x="2123728" y="3898800"/>
            <a:ext cx="4931935" cy="2304256"/>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p:cNvSpPr/>
          <p:nvPr/>
        </p:nvSpPr>
        <p:spPr>
          <a:xfrm>
            <a:off x="2123728" y="3897052"/>
            <a:ext cx="4932548" cy="2304256"/>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tangle 2"/>
          <p:cNvSpPr>
            <a:spLocks noGrp="1" noChangeArrowheads="1"/>
          </p:cNvSpPr>
          <p:nvPr>
            <p:ph type="title"/>
          </p:nvPr>
        </p:nvSpPr>
        <p:spPr>
          <a:xfrm>
            <a:off x="537336" y="228319"/>
            <a:ext cx="9363255" cy="579437"/>
          </a:xfrm>
        </p:spPr>
        <p:txBody>
          <a:bodyPr/>
          <a:lstStyle/>
          <a:p>
            <a:r>
              <a:rPr lang="ru-RU" dirty="0"/>
              <a:t>ЭВС/ЭКС</a:t>
            </a:r>
            <a:r>
              <a:rPr lang="en-US" dirty="0"/>
              <a:t>: </a:t>
            </a:r>
            <a:r>
              <a:rPr lang="ru-RU" dirty="0"/>
              <a:t>«борьба» между </a:t>
            </a:r>
            <a:r>
              <a:rPr lang="en-US" dirty="0"/>
              <a:t>TRPV1 </a:t>
            </a:r>
            <a:r>
              <a:rPr lang="ru-RU" dirty="0"/>
              <a:t>и </a:t>
            </a:r>
            <a:r>
              <a:rPr lang="en-US" dirty="0"/>
              <a:t>CB2</a:t>
            </a:r>
            <a:endParaRPr lang="en-US" baseline="30000" dirty="0"/>
          </a:p>
        </p:txBody>
      </p:sp>
      <p:sp>
        <p:nvSpPr>
          <p:cNvPr id="4" name="Rectangle 3"/>
          <p:cNvSpPr txBox="1">
            <a:spLocks noChangeArrowheads="1"/>
          </p:cNvSpPr>
          <p:nvPr/>
        </p:nvSpPr>
        <p:spPr bwMode="auto">
          <a:xfrm>
            <a:off x="684000" y="6094800"/>
            <a:ext cx="6911975"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defRPr/>
            </a:pPr>
            <a:r>
              <a:rPr lang="de-DE" sz="3600" dirty="0" err="1">
                <a:solidFill>
                  <a:schemeClr val="tx1">
                    <a:lumMod val="65000"/>
                    <a:lumOff val="35000"/>
                  </a:schemeClr>
                </a:solidFill>
                <a:latin typeface="Calibri" pitchFamily="34" charset="0"/>
              </a:rPr>
              <a:t>AnnonaSense</a:t>
            </a:r>
            <a:r>
              <a:rPr lang="de-DE" sz="3600" dirty="0">
                <a:solidFill>
                  <a:schemeClr val="tx1">
                    <a:lumMod val="65000"/>
                    <a:lumOff val="35000"/>
                  </a:schemeClr>
                </a:solidFill>
                <a:latin typeface="Calibri" pitchFamily="34" charset="0"/>
              </a:rPr>
              <a:t> CLR</a:t>
            </a:r>
          </a:p>
        </p:txBody>
      </p:sp>
      <p:pic>
        <p:nvPicPr>
          <p:cNvPr id="30" name="Picture 2" descr="D:\Presentations etc\Product presentations\AnnonaSense CLR\PPT\Bilder für PPT\CLR-Frau_Akne_AnonaSense800_ist98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1114200"/>
            <a:ext cx="3312368" cy="2351281"/>
          </a:xfrm>
          <a:prstGeom prst="rect">
            <a:avLst/>
          </a:prstGeom>
          <a:noFill/>
          <a:extLst>
            <a:ext uri="{909E8E84-426E-40DD-AFC4-6F175D3DCCD1}">
              <a14:hiddenFill xmlns:a14="http://schemas.microsoft.com/office/drawing/2010/main">
                <a:solidFill>
                  <a:srgbClr val="FFFFFF"/>
                </a:solidFill>
              </a14:hiddenFill>
            </a:ext>
          </a:extLst>
        </p:spPr>
      </p:pic>
      <p:sp>
        <p:nvSpPr>
          <p:cNvPr id="34" name="Textfeld 33"/>
          <p:cNvSpPr txBox="1"/>
          <p:nvPr/>
        </p:nvSpPr>
        <p:spPr>
          <a:xfrm>
            <a:off x="2755481" y="3449556"/>
            <a:ext cx="1637500" cy="461665"/>
          </a:xfrm>
          <a:prstGeom prst="rect">
            <a:avLst/>
          </a:prstGeom>
          <a:noFill/>
        </p:spPr>
        <p:txBody>
          <a:bodyPr wrap="none" rtlCol="0">
            <a:spAutoFit/>
          </a:bodyPr>
          <a:lstStyle/>
          <a:p>
            <a:r>
              <a:rPr lang="ru-RU" dirty="0">
                <a:latin typeface="+mn-lt"/>
              </a:rPr>
              <a:t>ЭВС</a:t>
            </a:r>
            <a:r>
              <a:rPr lang="de-DE" dirty="0">
                <a:latin typeface="+mn-lt"/>
              </a:rPr>
              <a:t>: TRPV1</a:t>
            </a:r>
          </a:p>
        </p:txBody>
      </p:sp>
      <p:sp>
        <p:nvSpPr>
          <p:cNvPr id="38" name="Textfeld 37"/>
          <p:cNvSpPr txBox="1"/>
          <p:nvPr/>
        </p:nvSpPr>
        <p:spPr>
          <a:xfrm>
            <a:off x="4748037" y="3449556"/>
            <a:ext cx="1311321" cy="461665"/>
          </a:xfrm>
          <a:prstGeom prst="rect">
            <a:avLst/>
          </a:prstGeom>
          <a:noFill/>
        </p:spPr>
        <p:txBody>
          <a:bodyPr wrap="none" rtlCol="0">
            <a:spAutoFit/>
          </a:bodyPr>
          <a:lstStyle/>
          <a:p>
            <a:r>
              <a:rPr lang="ru-RU" dirty="0">
                <a:latin typeface="+mn-lt"/>
              </a:rPr>
              <a:t>ЭКС</a:t>
            </a:r>
            <a:r>
              <a:rPr lang="de-DE" dirty="0">
                <a:latin typeface="+mn-lt"/>
              </a:rPr>
              <a:t>: CB2</a:t>
            </a:r>
          </a:p>
        </p:txBody>
      </p:sp>
      <p:sp>
        <p:nvSpPr>
          <p:cNvPr id="40" name="Text Box 2"/>
          <p:cNvSpPr txBox="1">
            <a:spLocks noChangeArrowheads="1"/>
          </p:cNvSpPr>
          <p:nvPr/>
        </p:nvSpPr>
        <p:spPr bwMode="auto">
          <a:xfrm>
            <a:off x="2541092" y="3985900"/>
            <a:ext cx="1008112" cy="523220"/>
          </a:xfrm>
          <a:prstGeom prst="rect">
            <a:avLst/>
          </a:prstGeom>
          <a:solidFill>
            <a:schemeClr val="bg1">
              <a:lumMod val="65000"/>
            </a:schemeClr>
          </a:solidFill>
          <a:ln w="9525">
            <a:noFill/>
            <a:miter lim="800000"/>
            <a:headEnd/>
            <a:tailEnd/>
          </a:ln>
        </p:spPr>
        <p:txBody>
          <a:bodyPr wrap="square">
            <a:spAutoFit/>
          </a:bodyPr>
          <a:lstStyle/>
          <a:p>
            <a:pPr algn="l" eaLnBrk="1" hangingPunct="1">
              <a:spcBef>
                <a:spcPct val="20000"/>
              </a:spcBef>
            </a:pPr>
            <a:r>
              <a:rPr lang="de-DE" sz="2800" dirty="0">
                <a:solidFill>
                  <a:schemeClr val="bg1"/>
                </a:solidFill>
                <a:latin typeface="Calibri" pitchFamily="34" charset="0"/>
              </a:rPr>
              <a:t>IL-1</a:t>
            </a:r>
            <a:r>
              <a:rPr lang="el-GR" sz="2800" dirty="0">
                <a:solidFill>
                  <a:schemeClr val="bg1"/>
                </a:solidFill>
                <a:latin typeface="Calibri" pitchFamily="34" charset="0"/>
              </a:rPr>
              <a:t>β</a:t>
            </a:r>
            <a:endParaRPr lang="en-US" sz="2800" dirty="0">
              <a:solidFill>
                <a:schemeClr val="bg1"/>
              </a:solidFill>
              <a:latin typeface="Calibri" pitchFamily="34" charset="0"/>
            </a:endParaRPr>
          </a:p>
        </p:txBody>
      </p:sp>
      <p:sp>
        <p:nvSpPr>
          <p:cNvPr id="41" name="Text Box 2"/>
          <p:cNvSpPr txBox="1">
            <a:spLocks noChangeArrowheads="1"/>
          </p:cNvSpPr>
          <p:nvPr/>
        </p:nvSpPr>
        <p:spPr bwMode="auto">
          <a:xfrm>
            <a:off x="5856201" y="5589240"/>
            <a:ext cx="840035" cy="523220"/>
          </a:xfrm>
          <a:prstGeom prst="rect">
            <a:avLst/>
          </a:prstGeom>
          <a:solidFill>
            <a:schemeClr val="bg1">
              <a:lumMod val="65000"/>
            </a:schemeClr>
          </a:solidFill>
          <a:ln w="9525">
            <a:noFill/>
            <a:miter lim="800000"/>
            <a:headEnd/>
            <a:tailEnd/>
          </a:ln>
        </p:spPr>
        <p:txBody>
          <a:bodyPr wrap="square">
            <a:spAutoFit/>
          </a:bodyPr>
          <a:lstStyle/>
          <a:p>
            <a:pPr algn="l" eaLnBrk="1" hangingPunct="1">
              <a:spcBef>
                <a:spcPct val="20000"/>
              </a:spcBef>
            </a:pPr>
            <a:r>
              <a:rPr lang="de-DE" sz="2800" dirty="0">
                <a:solidFill>
                  <a:schemeClr val="bg1"/>
                </a:solidFill>
                <a:latin typeface="Calibri" pitchFamily="34" charset="0"/>
              </a:rPr>
              <a:t>IL-8</a:t>
            </a:r>
            <a:endParaRPr lang="en-US" sz="2800" dirty="0">
              <a:solidFill>
                <a:schemeClr val="bg1"/>
              </a:solidFill>
              <a:latin typeface="Calibri" pitchFamily="34" charset="0"/>
            </a:endParaRPr>
          </a:p>
        </p:txBody>
      </p:sp>
      <p:sp>
        <p:nvSpPr>
          <p:cNvPr id="42" name="Text Box 2"/>
          <p:cNvSpPr txBox="1">
            <a:spLocks noChangeArrowheads="1"/>
          </p:cNvSpPr>
          <p:nvPr/>
        </p:nvSpPr>
        <p:spPr bwMode="auto">
          <a:xfrm>
            <a:off x="2541091" y="5589240"/>
            <a:ext cx="1008112" cy="523220"/>
          </a:xfrm>
          <a:prstGeom prst="rect">
            <a:avLst/>
          </a:prstGeom>
          <a:solidFill>
            <a:schemeClr val="bg1">
              <a:lumMod val="65000"/>
            </a:schemeClr>
          </a:solidFill>
          <a:ln w="9525">
            <a:noFill/>
            <a:miter lim="800000"/>
            <a:headEnd/>
            <a:tailEnd/>
          </a:ln>
        </p:spPr>
        <p:txBody>
          <a:bodyPr wrap="square">
            <a:spAutoFit/>
          </a:bodyPr>
          <a:lstStyle/>
          <a:p>
            <a:pPr algn="l" eaLnBrk="1" hangingPunct="1">
              <a:spcBef>
                <a:spcPct val="20000"/>
              </a:spcBef>
            </a:pPr>
            <a:r>
              <a:rPr lang="de-DE" sz="2800" dirty="0">
                <a:solidFill>
                  <a:schemeClr val="bg1"/>
                </a:solidFill>
                <a:latin typeface="Calibri" pitchFamily="34" charset="0"/>
              </a:rPr>
              <a:t>CGRP</a:t>
            </a:r>
            <a:endParaRPr lang="en-US" sz="2800" dirty="0">
              <a:solidFill>
                <a:schemeClr val="bg1"/>
              </a:solidFill>
              <a:latin typeface="Calibri" pitchFamily="34" charset="0"/>
            </a:endParaRPr>
          </a:p>
        </p:txBody>
      </p:sp>
      <p:cxnSp>
        <p:nvCxnSpPr>
          <p:cNvPr id="44" name="Gerade Verbindung mit Pfeil 43"/>
          <p:cNvCxnSpPr/>
          <p:nvPr/>
        </p:nvCxnSpPr>
        <p:spPr>
          <a:xfrm>
            <a:off x="3047813" y="4516796"/>
            <a:ext cx="0" cy="1072444"/>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a:stCxn id="41" idx="1"/>
            <a:endCxn id="42" idx="3"/>
          </p:cNvCxnSpPr>
          <p:nvPr/>
        </p:nvCxnSpPr>
        <p:spPr>
          <a:xfrm flipH="1">
            <a:off x="3549203" y="5850850"/>
            <a:ext cx="2306998"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6" name="Text Box 2"/>
          <p:cNvSpPr txBox="1">
            <a:spLocks noChangeArrowheads="1"/>
          </p:cNvSpPr>
          <p:nvPr/>
        </p:nvSpPr>
        <p:spPr bwMode="auto">
          <a:xfrm>
            <a:off x="3995936" y="4653136"/>
            <a:ext cx="1380060" cy="830997"/>
          </a:xfrm>
          <a:prstGeom prst="rect">
            <a:avLst/>
          </a:prstGeom>
          <a:noFill/>
          <a:ln w="9525">
            <a:noFill/>
            <a:miter lim="800000"/>
            <a:headEnd/>
            <a:tailEnd/>
          </a:ln>
        </p:spPr>
        <p:txBody>
          <a:bodyPr wrap="square">
            <a:spAutoFit/>
          </a:bodyPr>
          <a:lstStyle/>
          <a:p>
            <a:pPr eaLnBrk="1" hangingPunct="1">
              <a:spcBef>
                <a:spcPct val="20000"/>
              </a:spcBef>
            </a:pPr>
            <a:r>
              <a:rPr lang="ru-RU" b="1" dirty="0">
                <a:latin typeface="Calibri" pitchFamily="34" charset="0"/>
              </a:rPr>
              <a:t>ЭКС</a:t>
            </a:r>
            <a:r>
              <a:rPr lang="de-DE" b="1" dirty="0">
                <a:latin typeface="Calibri" pitchFamily="34" charset="0"/>
              </a:rPr>
              <a:t>/</a:t>
            </a:r>
            <a:r>
              <a:rPr lang="ru-RU" b="1" dirty="0">
                <a:latin typeface="Calibri" pitchFamily="34" charset="0"/>
              </a:rPr>
              <a:t>ЭВС</a:t>
            </a:r>
            <a:r>
              <a:rPr lang="de-DE" b="1" dirty="0">
                <a:latin typeface="Calibri" pitchFamily="34" charset="0"/>
              </a:rPr>
              <a:t> </a:t>
            </a:r>
            <a:r>
              <a:rPr lang="ru-RU" b="1" dirty="0">
                <a:latin typeface="Calibri" pitchFamily="34" charset="0"/>
              </a:rPr>
              <a:t>система</a:t>
            </a:r>
            <a:endParaRPr lang="en-US" b="1" dirty="0">
              <a:latin typeface="Calibri" pitchFamily="34" charset="0"/>
            </a:endParaRPr>
          </a:p>
        </p:txBody>
      </p:sp>
      <p:cxnSp>
        <p:nvCxnSpPr>
          <p:cNvPr id="50" name="Gerade Verbindung mit Pfeil 49"/>
          <p:cNvCxnSpPr/>
          <p:nvPr/>
        </p:nvCxnSpPr>
        <p:spPr>
          <a:xfrm flipV="1">
            <a:off x="6804248" y="5703510"/>
            <a:ext cx="0" cy="33623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p:nvCxnSpPr>
        <p:spPr>
          <a:xfrm>
            <a:off x="6804248" y="5733256"/>
            <a:ext cx="0" cy="34094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Gerade Verbindung mit Pfeil 53"/>
          <p:cNvCxnSpPr/>
          <p:nvPr/>
        </p:nvCxnSpPr>
        <p:spPr>
          <a:xfrm flipV="1">
            <a:off x="4355976" y="3490769"/>
            <a:ext cx="0" cy="33623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Gerade Verbindung mit Pfeil 55"/>
          <p:cNvCxnSpPr/>
          <p:nvPr/>
        </p:nvCxnSpPr>
        <p:spPr>
          <a:xfrm>
            <a:off x="4355976" y="3508207"/>
            <a:ext cx="0" cy="318792"/>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7" name="Gerade Verbindung mit Pfeil 56"/>
          <p:cNvCxnSpPr/>
          <p:nvPr/>
        </p:nvCxnSpPr>
        <p:spPr>
          <a:xfrm flipV="1">
            <a:off x="2411760" y="5697252"/>
            <a:ext cx="0" cy="33623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Gerade Verbindung mit Pfeil 57"/>
          <p:cNvCxnSpPr/>
          <p:nvPr/>
        </p:nvCxnSpPr>
        <p:spPr>
          <a:xfrm>
            <a:off x="2411760" y="5726998"/>
            <a:ext cx="0" cy="34094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Gerade Verbindung mit Pfeil 58"/>
          <p:cNvCxnSpPr/>
          <p:nvPr/>
        </p:nvCxnSpPr>
        <p:spPr>
          <a:xfrm flipV="1">
            <a:off x="2411760" y="4077072"/>
            <a:ext cx="0" cy="33623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Gerade Verbindung mit Pfeil 59"/>
          <p:cNvCxnSpPr/>
          <p:nvPr/>
        </p:nvCxnSpPr>
        <p:spPr>
          <a:xfrm>
            <a:off x="2411760" y="4106818"/>
            <a:ext cx="0" cy="34094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Gerade Verbindung mit Pfeil 60"/>
          <p:cNvCxnSpPr/>
          <p:nvPr/>
        </p:nvCxnSpPr>
        <p:spPr>
          <a:xfrm flipV="1">
            <a:off x="6048164" y="3490353"/>
            <a:ext cx="0" cy="33623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2915816" y="1114200"/>
            <a:ext cx="1656184" cy="23512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4572000" y="1114200"/>
            <a:ext cx="1656184" cy="23512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4566282" y="1098275"/>
            <a:ext cx="1656184" cy="2367206"/>
          </a:xfrm>
          <a:prstGeom prst="rect">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p:cNvSpPr/>
          <p:nvPr/>
        </p:nvSpPr>
        <p:spPr>
          <a:xfrm>
            <a:off x="2915816" y="1098275"/>
            <a:ext cx="1656184" cy="2366729"/>
          </a:xfrm>
          <a:prstGeom prst="rect">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2" name="Gerade Verbindung mit Pfeil 31"/>
          <p:cNvCxnSpPr/>
          <p:nvPr/>
        </p:nvCxnSpPr>
        <p:spPr>
          <a:xfrm>
            <a:off x="6276218" y="4508201"/>
            <a:ext cx="0" cy="1072444"/>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3" name="Text Box 2"/>
          <p:cNvSpPr txBox="1">
            <a:spLocks noChangeArrowheads="1"/>
          </p:cNvSpPr>
          <p:nvPr/>
        </p:nvSpPr>
        <p:spPr bwMode="auto">
          <a:xfrm>
            <a:off x="5856201" y="3979251"/>
            <a:ext cx="840035" cy="523220"/>
          </a:xfrm>
          <a:prstGeom prst="rect">
            <a:avLst/>
          </a:prstGeom>
          <a:solidFill>
            <a:schemeClr val="bg1">
              <a:lumMod val="65000"/>
            </a:schemeClr>
          </a:solidFill>
          <a:ln w="9525">
            <a:noFill/>
            <a:miter lim="800000"/>
            <a:headEnd/>
            <a:tailEnd/>
          </a:ln>
        </p:spPr>
        <p:txBody>
          <a:bodyPr wrap="square">
            <a:spAutoFit/>
          </a:bodyPr>
          <a:lstStyle/>
          <a:p>
            <a:pPr algn="l" eaLnBrk="1" hangingPunct="1">
              <a:spcBef>
                <a:spcPct val="20000"/>
              </a:spcBef>
            </a:pPr>
            <a:r>
              <a:rPr lang="de-DE" sz="2800" dirty="0">
                <a:solidFill>
                  <a:schemeClr val="bg1"/>
                </a:solidFill>
                <a:latin typeface="Calibri" pitchFamily="34" charset="0"/>
              </a:rPr>
              <a:t>IL-6</a:t>
            </a:r>
            <a:endParaRPr lang="en-US" sz="2800" dirty="0">
              <a:solidFill>
                <a:schemeClr val="bg1"/>
              </a:solidFill>
              <a:latin typeface="Calibri" pitchFamily="34" charset="0"/>
            </a:endParaRPr>
          </a:p>
        </p:txBody>
      </p:sp>
      <p:cxnSp>
        <p:nvCxnSpPr>
          <p:cNvPr id="37" name="Gerade Verbindung mit Pfeil 36"/>
          <p:cNvCxnSpPr/>
          <p:nvPr/>
        </p:nvCxnSpPr>
        <p:spPr>
          <a:xfrm flipH="1">
            <a:off x="3549203" y="4250010"/>
            <a:ext cx="2306998"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p:nvCxnSpPr>
        <p:spPr>
          <a:xfrm flipV="1">
            <a:off x="6804248" y="4077072"/>
            <a:ext cx="0" cy="33623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p:nvCxnSpPr>
        <p:spPr>
          <a:xfrm>
            <a:off x="6804248" y="4106817"/>
            <a:ext cx="0" cy="34094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1062216" y="2447756"/>
            <a:ext cx="832279" cy="461665"/>
          </a:xfrm>
          <a:prstGeom prst="rect">
            <a:avLst/>
          </a:prstGeom>
          <a:noFill/>
          <a:ln w="19050">
            <a:noFill/>
          </a:ln>
        </p:spPr>
        <p:txBody>
          <a:bodyPr wrap="none" rtlCol="0">
            <a:spAutoFit/>
          </a:bodyPr>
          <a:lstStyle/>
          <a:p>
            <a:r>
              <a:rPr lang="en-US" b="1" dirty="0">
                <a:latin typeface="+mn-lt"/>
              </a:rPr>
              <a:t>‘</a:t>
            </a:r>
            <a:r>
              <a:rPr lang="ru-RU" b="1" dirty="0" err="1">
                <a:latin typeface="+mn-lt"/>
              </a:rPr>
              <a:t>Вкл</a:t>
            </a:r>
            <a:r>
              <a:rPr lang="en-US" b="1" dirty="0">
                <a:latin typeface="+mn-lt"/>
              </a:rPr>
              <a:t>’</a:t>
            </a:r>
          </a:p>
        </p:txBody>
      </p:sp>
      <p:sp>
        <p:nvSpPr>
          <p:cNvPr id="36" name="Textfeld 35"/>
          <p:cNvSpPr txBox="1"/>
          <p:nvPr/>
        </p:nvSpPr>
        <p:spPr>
          <a:xfrm>
            <a:off x="6890092" y="2447756"/>
            <a:ext cx="1051891" cy="461665"/>
          </a:xfrm>
          <a:prstGeom prst="rect">
            <a:avLst/>
          </a:prstGeom>
          <a:noFill/>
          <a:ln w="19050">
            <a:noFill/>
          </a:ln>
        </p:spPr>
        <p:txBody>
          <a:bodyPr wrap="none" rtlCol="0">
            <a:spAutoFit/>
          </a:bodyPr>
          <a:lstStyle/>
          <a:p>
            <a:r>
              <a:rPr lang="en-US" b="1" dirty="0">
                <a:latin typeface="+mn-lt"/>
              </a:rPr>
              <a:t>‘</a:t>
            </a:r>
            <a:r>
              <a:rPr lang="ru-RU" b="1" dirty="0" err="1">
                <a:latin typeface="+mn-lt"/>
              </a:rPr>
              <a:t>Выкл</a:t>
            </a:r>
            <a:r>
              <a:rPr lang="en-US" b="1" dirty="0">
                <a:latin typeface="+mn-lt"/>
              </a:rPr>
              <a:t>’</a:t>
            </a:r>
          </a:p>
        </p:txBody>
      </p:sp>
      <p:pic>
        <p:nvPicPr>
          <p:cNvPr id="43" name="Picture 2" descr="ÐÐ°ÑÑÐ¸Ð½ÐºÐ¸ Ð¿Ð¾ Ð·Ð°Ð¿ÑÐ¾ÑÑ ÐºÑÐ°ÑÐ½ÑÐ¹ Ð¿ÐµÑÐµÑ ÐºÐ°Ð¿ÑÐ°Ð¸ÑÐ¸Ð½">
            <a:extLst>
              <a:ext uri="{FF2B5EF4-FFF2-40B4-BE49-F238E27FC236}">
                <a16:creationId xmlns:a16="http://schemas.microsoft.com/office/drawing/2014/main" id="{B3C53AAF-90E5-4C57-88F6-E8F1C18BDF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560001">
            <a:off x="1623800" y="3071814"/>
            <a:ext cx="634528" cy="95432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ÐÐ°ÑÑÐ¸Ð½ÐºÐ¸ Ð¿Ð¾ Ð·Ð°Ð¿ÑÐ¾ÑÑ ÑÐµÑÐ¸Ð¼Ð¾Ð¹Ñ">
            <a:extLst>
              <a:ext uri="{FF2B5EF4-FFF2-40B4-BE49-F238E27FC236}">
                <a16:creationId xmlns:a16="http://schemas.microsoft.com/office/drawing/2014/main" id="{E744B5D4-98BB-4EE4-82FC-48B6F3066A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388519" y="3089773"/>
            <a:ext cx="1010469" cy="75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45777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500"/>
                                        <p:tgtEl>
                                          <p:spTgt spid="57"/>
                                        </p:tgtEl>
                                      </p:cBhvr>
                                    </p:animEffect>
                                  </p:childTnLst>
                                </p:cTn>
                              </p:par>
                              <p:par>
                                <p:cTn id="11" presetID="10"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childTnLst>
                                </p:cTn>
                              </p:par>
                              <p:par>
                                <p:cTn id="14" presetID="10" presetClass="entr" presetSubtype="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childTnLst>
                                </p:cTn>
                              </p:par>
                              <p:par>
                                <p:cTn id="34" presetID="10" presetClass="entr" presetSubtype="0" fill="hold"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par>
                                <p:cTn id="37" presetID="10" presetClass="entr" presetSubtype="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childTnLst>
                                </p:cTn>
                              </p:par>
                              <p:par>
                                <p:cTn id="40" presetID="10" presetClass="entr" presetSubtype="0"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par>
                                <p:cTn id="43" presetID="10" presetClass="entr" presetSubtype="0"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fade">
                                      <p:cBhvr>
                                        <p:cTn id="45" dur="500"/>
                                        <p:tgtEl>
                                          <p:spTgt spid="60"/>
                                        </p:tgtEl>
                                      </p:cBhvr>
                                    </p:animEffect>
                                  </p:childTnLst>
                                </p:cTn>
                              </p:par>
                              <p:par>
                                <p:cTn id="46" presetID="10" presetClass="exit" presetSubtype="0" fill="hold" nodeType="withEffect">
                                  <p:stCondLst>
                                    <p:cond delay="0"/>
                                  </p:stCondLst>
                                  <p:childTnLst>
                                    <p:animEffect transition="out" filter="fade">
                                      <p:cBhvr>
                                        <p:cTn id="47" dur="500"/>
                                        <p:tgtEl>
                                          <p:spTgt spid="54"/>
                                        </p:tgtEl>
                                      </p:cBhvr>
                                    </p:animEffect>
                                    <p:set>
                                      <p:cBhvr>
                                        <p:cTn id="48" dur="1" fill="hold">
                                          <p:stCondLst>
                                            <p:cond delay="499"/>
                                          </p:stCondLst>
                                        </p:cTn>
                                        <p:tgtEl>
                                          <p:spTgt spid="54"/>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57"/>
                                        </p:tgtEl>
                                      </p:cBhvr>
                                    </p:animEffect>
                                    <p:set>
                                      <p:cBhvr>
                                        <p:cTn id="51" dur="1" fill="hold">
                                          <p:stCondLst>
                                            <p:cond delay="499"/>
                                          </p:stCondLst>
                                        </p:cTn>
                                        <p:tgtEl>
                                          <p:spTgt spid="5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59"/>
                                        </p:tgtEl>
                                      </p:cBhvr>
                                    </p:animEffect>
                                    <p:set>
                                      <p:cBhvr>
                                        <p:cTn id="54" dur="1" fill="hold">
                                          <p:stCondLst>
                                            <p:cond delay="499"/>
                                          </p:stCondLst>
                                        </p:cTn>
                                        <p:tgtEl>
                                          <p:spTgt spid="59"/>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50"/>
                                        </p:tgtEl>
                                      </p:cBhvr>
                                    </p:animEffect>
                                    <p:set>
                                      <p:cBhvr>
                                        <p:cTn id="57" dur="1" fill="hold">
                                          <p:stCondLst>
                                            <p:cond delay="499"/>
                                          </p:stCondLst>
                                        </p:cTn>
                                        <p:tgtEl>
                                          <p:spTgt spid="50"/>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fade">
                                      <p:cBhvr>
                                        <p:cTn id="60" dur="500"/>
                                        <p:tgtEl>
                                          <p:spTgt spid="63"/>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fade">
                                      <p:cBhvr>
                                        <p:cTn id="63" dur="500"/>
                                        <p:tgtEl>
                                          <p:spTgt spid="63"/>
                                        </p:tgtEl>
                                      </p:cBhvr>
                                    </p:animEffect>
                                  </p:childTnLst>
                                </p:cTn>
                              </p:par>
                              <p:par>
                                <p:cTn id="64" presetID="10" presetClass="exit" presetSubtype="0" fill="hold" grpId="1" nodeType="withEffect">
                                  <p:stCondLst>
                                    <p:cond delay="0"/>
                                  </p:stCondLst>
                                  <p:childTnLst>
                                    <p:animEffect transition="out" filter="fade">
                                      <p:cBhvr>
                                        <p:cTn id="65" dur="500"/>
                                        <p:tgtEl>
                                          <p:spTgt spid="47"/>
                                        </p:tgtEl>
                                      </p:cBhvr>
                                    </p:animEffect>
                                    <p:set>
                                      <p:cBhvr>
                                        <p:cTn id="66" dur="1" fill="hold">
                                          <p:stCondLst>
                                            <p:cond delay="499"/>
                                          </p:stCondLst>
                                        </p:cTn>
                                        <p:tgtEl>
                                          <p:spTgt spid="47"/>
                                        </p:tgtEl>
                                        <p:attrNameLst>
                                          <p:attrName>style.visibility</p:attrName>
                                        </p:attrNameLst>
                                      </p:cBhvr>
                                      <p:to>
                                        <p:strVal val="hidden"/>
                                      </p:to>
                                    </p:se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par>
                                <p:cTn id="70" presetID="10" presetClass="exit" presetSubtype="0" fill="hold" grpId="1" nodeType="withEffect">
                                  <p:stCondLst>
                                    <p:cond delay="0"/>
                                  </p:stCondLst>
                                  <p:childTnLst>
                                    <p:animEffect transition="out" filter="fade">
                                      <p:cBhvr>
                                        <p:cTn id="71" dur="500"/>
                                        <p:tgtEl>
                                          <p:spTgt spid="29"/>
                                        </p:tgtEl>
                                      </p:cBhvr>
                                    </p:animEffect>
                                    <p:set>
                                      <p:cBhvr>
                                        <p:cTn id="72" dur="1" fill="hold">
                                          <p:stCondLst>
                                            <p:cond delay="499"/>
                                          </p:stCondLst>
                                        </p:cTn>
                                        <p:tgtEl>
                                          <p:spTgt spid="29"/>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500"/>
                                        <p:tgtEl>
                                          <p:spTgt spid="48"/>
                                        </p:tgtEl>
                                      </p:cBhvr>
                                    </p:animEffect>
                                  </p:childTnLst>
                                </p:cTn>
                              </p:par>
                              <p:par>
                                <p:cTn id="76" presetID="10" presetClass="exit" presetSubtype="0" fill="hold" nodeType="withEffect">
                                  <p:stCondLst>
                                    <p:cond delay="0"/>
                                  </p:stCondLst>
                                  <p:childTnLst>
                                    <p:animEffect transition="out" filter="fade">
                                      <p:cBhvr>
                                        <p:cTn id="77" dur="500"/>
                                        <p:tgtEl>
                                          <p:spTgt spid="39"/>
                                        </p:tgtEl>
                                      </p:cBhvr>
                                    </p:animEffect>
                                    <p:set>
                                      <p:cBhvr>
                                        <p:cTn id="78" dur="1" fill="hold">
                                          <p:stCondLst>
                                            <p:cond delay="499"/>
                                          </p:stCondLst>
                                        </p:cTn>
                                        <p:tgtEl>
                                          <p:spTgt spid="39"/>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35"/>
                                        </p:tgtEl>
                                      </p:cBhvr>
                                    </p:animEffect>
                                    <p:set>
                                      <p:cBhvr>
                                        <p:cTn id="81" dur="1" fill="hold">
                                          <p:stCondLst>
                                            <p:cond delay="499"/>
                                          </p:stCondLst>
                                        </p:cTn>
                                        <p:tgtEl>
                                          <p:spTgt spid="35"/>
                                        </p:tgtEl>
                                        <p:attrNameLst>
                                          <p:attrName>style.visibility</p:attrName>
                                        </p:attrNameLst>
                                      </p:cBhvr>
                                      <p:to>
                                        <p:strVal val="hidden"/>
                                      </p:to>
                                    </p:set>
                                  </p:childTnLst>
                                </p:cTn>
                              </p:par>
                              <p:par>
                                <p:cTn id="82" presetID="10" presetClass="entr" presetSubtype="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P spid="47" grpId="0" animBg="1"/>
      <p:bldP spid="47" grpId="1" animBg="1"/>
      <p:bldP spid="29" grpId="0" animBg="1"/>
      <p:bldP spid="29" grpId="1" animBg="1"/>
      <p:bldP spid="31" grpId="0" animBg="1"/>
      <p:bldP spid="35" grpId="0"/>
      <p:bldP spid="35" grpId="1"/>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2" descr="ÐÐ°ÑÑÐ¸Ð½ÐºÐ¸ Ð¿Ð¾ Ð·Ð°Ð¿ÑÐ¾ÑÑ ÑÐµÑÐ¸Ð¼Ð¾Ð¹Ñ">
            <a:extLst>
              <a:ext uri="{FF2B5EF4-FFF2-40B4-BE49-F238E27FC236}">
                <a16:creationId xmlns:a16="http://schemas.microsoft.com/office/drawing/2014/main" id="{A5D49090-FA47-45D8-ADBF-CD359024CA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78765" y="1268398"/>
            <a:ext cx="1010469" cy="7578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txBox="1">
            <a:spLocks noChangeArrowheads="1"/>
          </p:cNvSpPr>
          <p:nvPr/>
        </p:nvSpPr>
        <p:spPr bwMode="auto">
          <a:xfrm>
            <a:off x="684000" y="6094800"/>
            <a:ext cx="6911975"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defRPr/>
            </a:pPr>
            <a:r>
              <a:rPr lang="de-DE" sz="3600" dirty="0" err="1">
                <a:solidFill>
                  <a:schemeClr val="tx1">
                    <a:lumMod val="65000"/>
                    <a:lumOff val="35000"/>
                  </a:schemeClr>
                </a:solidFill>
                <a:latin typeface="Calibri" pitchFamily="34" charset="0"/>
              </a:rPr>
              <a:t>AnnonaSense</a:t>
            </a:r>
            <a:r>
              <a:rPr lang="de-DE" sz="3600" dirty="0">
                <a:solidFill>
                  <a:schemeClr val="tx1">
                    <a:lumMod val="65000"/>
                    <a:lumOff val="35000"/>
                  </a:schemeClr>
                </a:solidFill>
                <a:latin typeface="Calibri" pitchFamily="34" charset="0"/>
              </a:rPr>
              <a:t> CLR</a:t>
            </a:r>
          </a:p>
        </p:txBody>
      </p:sp>
      <p:sp>
        <p:nvSpPr>
          <p:cNvPr id="51" name="Rectangle 2"/>
          <p:cNvSpPr>
            <a:spLocks noGrp="1" noChangeArrowheads="1"/>
          </p:cNvSpPr>
          <p:nvPr>
            <p:ph type="title"/>
          </p:nvPr>
        </p:nvSpPr>
        <p:spPr>
          <a:xfrm>
            <a:off x="684000" y="367200"/>
            <a:ext cx="8460000" cy="579437"/>
          </a:xfrm>
        </p:spPr>
        <p:txBody>
          <a:bodyPr/>
          <a:lstStyle/>
          <a:p>
            <a:r>
              <a:rPr lang="en-US" i="1" dirty="0"/>
              <a:t>In vitro</a:t>
            </a:r>
            <a:r>
              <a:rPr lang="ru-RU" i="1" dirty="0"/>
              <a:t> резюме</a:t>
            </a:r>
            <a:endParaRPr lang="en-US" baseline="30000" dirty="0"/>
          </a:p>
        </p:txBody>
      </p:sp>
      <p:sp>
        <p:nvSpPr>
          <p:cNvPr id="74" name="Textfeld 73"/>
          <p:cNvSpPr txBox="1"/>
          <p:nvPr/>
        </p:nvSpPr>
        <p:spPr>
          <a:xfrm>
            <a:off x="2726275" y="3292782"/>
            <a:ext cx="2393925" cy="523220"/>
          </a:xfrm>
          <a:prstGeom prst="rect">
            <a:avLst/>
          </a:prstGeom>
          <a:solidFill>
            <a:schemeClr val="bg1">
              <a:alpha val="75000"/>
            </a:schemeClr>
          </a:solidFill>
          <a:ln w="19050">
            <a:solidFill>
              <a:schemeClr val="tx1"/>
            </a:solidFill>
          </a:ln>
        </p:spPr>
        <p:txBody>
          <a:bodyPr wrap="none" rtlCol="0">
            <a:spAutoFit/>
          </a:bodyPr>
          <a:lstStyle/>
          <a:p>
            <a:r>
              <a:rPr lang="ru-RU" sz="2800" dirty="0" err="1">
                <a:latin typeface="+mn-lt"/>
              </a:rPr>
              <a:t>Кератиноциты</a:t>
            </a:r>
            <a:endParaRPr lang="de-DE" sz="2800" dirty="0">
              <a:latin typeface="+mn-lt"/>
            </a:endParaRPr>
          </a:p>
        </p:txBody>
      </p:sp>
      <p:sp>
        <p:nvSpPr>
          <p:cNvPr id="75" name="Textfeld 74"/>
          <p:cNvSpPr txBox="1"/>
          <p:nvPr/>
        </p:nvSpPr>
        <p:spPr>
          <a:xfrm>
            <a:off x="4237181" y="2969657"/>
            <a:ext cx="856645" cy="400110"/>
          </a:xfrm>
          <a:prstGeom prst="rect">
            <a:avLst/>
          </a:prstGeom>
          <a:noFill/>
          <a:ln w="19050">
            <a:noFill/>
          </a:ln>
        </p:spPr>
        <p:txBody>
          <a:bodyPr wrap="none" rtlCol="0">
            <a:spAutoFit/>
          </a:bodyPr>
          <a:lstStyle/>
          <a:p>
            <a:r>
              <a:rPr lang="de-DE" sz="2000" dirty="0">
                <a:latin typeface="+mn-lt"/>
              </a:rPr>
              <a:t>TRPV1</a:t>
            </a:r>
          </a:p>
        </p:txBody>
      </p:sp>
      <p:sp>
        <p:nvSpPr>
          <p:cNvPr id="97" name="Textfeld 96"/>
          <p:cNvSpPr txBox="1"/>
          <p:nvPr/>
        </p:nvSpPr>
        <p:spPr>
          <a:xfrm>
            <a:off x="2825574" y="2969657"/>
            <a:ext cx="590226" cy="400110"/>
          </a:xfrm>
          <a:prstGeom prst="rect">
            <a:avLst/>
          </a:prstGeom>
          <a:noFill/>
          <a:ln w="19050">
            <a:noFill/>
          </a:ln>
        </p:spPr>
        <p:txBody>
          <a:bodyPr wrap="none" rtlCol="0">
            <a:spAutoFit/>
          </a:bodyPr>
          <a:lstStyle/>
          <a:p>
            <a:r>
              <a:rPr lang="de-DE" sz="2000" dirty="0">
                <a:latin typeface="+mn-lt"/>
              </a:rPr>
              <a:t>CB2</a:t>
            </a:r>
          </a:p>
        </p:txBody>
      </p:sp>
      <p:cxnSp>
        <p:nvCxnSpPr>
          <p:cNvPr id="41" name="Gerade Verbindung mit Pfeil 40"/>
          <p:cNvCxnSpPr>
            <a:endCxn id="97" idx="0"/>
          </p:cNvCxnSpPr>
          <p:nvPr/>
        </p:nvCxnSpPr>
        <p:spPr>
          <a:xfrm>
            <a:off x="2059256" y="2207363"/>
            <a:ext cx="1061431" cy="7622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feld 42"/>
          <p:cNvSpPr txBox="1"/>
          <p:nvPr/>
        </p:nvSpPr>
        <p:spPr>
          <a:xfrm>
            <a:off x="855736" y="1828762"/>
            <a:ext cx="3223065" cy="400110"/>
          </a:xfrm>
          <a:prstGeom prst="rect">
            <a:avLst/>
          </a:prstGeom>
          <a:solidFill>
            <a:schemeClr val="bg1">
              <a:lumMod val="65000"/>
            </a:schemeClr>
          </a:solidFill>
        </p:spPr>
        <p:txBody>
          <a:bodyPr wrap="square" rtlCol="0">
            <a:spAutoFit/>
          </a:bodyPr>
          <a:lstStyle/>
          <a:p>
            <a:pPr algn="l">
              <a:spcAft>
                <a:spcPts val="0"/>
              </a:spcAft>
            </a:pPr>
            <a:r>
              <a:rPr lang="ru-RU" sz="2000" dirty="0">
                <a:solidFill>
                  <a:schemeClr val="bg1"/>
                </a:solidFill>
                <a:latin typeface="+mn-lt"/>
              </a:rPr>
              <a:t>Активатор рецептора </a:t>
            </a:r>
            <a:r>
              <a:rPr lang="en-US" sz="2000" dirty="0">
                <a:solidFill>
                  <a:schemeClr val="bg1"/>
                </a:solidFill>
                <a:latin typeface="+mn-lt"/>
              </a:rPr>
              <a:t>CB2</a:t>
            </a:r>
          </a:p>
        </p:txBody>
      </p:sp>
      <p:sp>
        <p:nvSpPr>
          <p:cNvPr id="44" name="Textfeld 43"/>
          <p:cNvSpPr txBox="1"/>
          <p:nvPr/>
        </p:nvSpPr>
        <p:spPr>
          <a:xfrm>
            <a:off x="5129830" y="3291260"/>
            <a:ext cx="367964" cy="400110"/>
          </a:xfrm>
          <a:prstGeom prst="rect">
            <a:avLst/>
          </a:prstGeom>
          <a:noFill/>
        </p:spPr>
        <p:txBody>
          <a:bodyPr wrap="square" rtlCol="0">
            <a:spAutoFit/>
          </a:bodyPr>
          <a:lstStyle/>
          <a:p>
            <a:pPr algn="l">
              <a:spcAft>
                <a:spcPts val="0"/>
              </a:spcAft>
            </a:pPr>
            <a:r>
              <a:rPr lang="de-DE" sz="2000" dirty="0">
                <a:latin typeface="+mn-lt"/>
              </a:rPr>
              <a:t>+</a:t>
            </a:r>
            <a:endParaRPr lang="en-US" sz="2000" dirty="0">
              <a:latin typeface="+mn-lt"/>
            </a:endParaRPr>
          </a:p>
        </p:txBody>
      </p:sp>
      <p:cxnSp>
        <p:nvCxnSpPr>
          <p:cNvPr id="45" name="Gerade Verbindung mit Pfeil 44"/>
          <p:cNvCxnSpPr/>
          <p:nvPr/>
        </p:nvCxnSpPr>
        <p:spPr>
          <a:xfrm>
            <a:off x="3138393" y="3905761"/>
            <a:ext cx="0"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feld 45"/>
          <p:cNvSpPr txBox="1"/>
          <p:nvPr/>
        </p:nvSpPr>
        <p:spPr>
          <a:xfrm>
            <a:off x="2159732" y="4625841"/>
            <a:ext cx="2340385" cy="1323439"/>
          </a:xfrm>
          <a:prstGeom prst="rect">
            <a:avLst/>
          </a:prstGeom>
          <a:noFill/>
        </p:spPr>
        <p:txBody>
          <a:bodyPr wrap="square" rtlCol="0">
            <a:spAutoFit/>
          </a:bodyPr>
          <a:lstStyle/>
          <a:p>
            <a:pPr algn="l">
              <a:spcAft>
                <a:spcPts val="0"/>
              </a:spcAft>
            </a:pPr>
            <a:r>
              <a:rPr lang="ru-RU" sz="2000" dirty="0">
                <a:latin typeface="+mn-lt"/>
              </a:rPr>
              <a:t>Снижение</a:t>
            </a:r>
            <a:endParaRPr lang="de-DE" sz="2000" dirty="0">
              <a:latin typeface="+mn-lt"/>
            </a:endParaRPr>
          </a:p>
          <a:p>
            <a:pPr marL="342900" indent="-342900" algn="l">
              <a:spcAft>
                <a:spcPts val="0"/>
              </a:spcAft>
              <a:buFont typeface="Arial" pitchFamily="34" charset="0"/>
              <a:buChar char="•"/>
            </a:pPr>
            <a:r>
              <a:rPr lang="en-US" sz="2000" dirty="0">
                <a:solidFill>
                  <a:srgbClr val="FF0000"/>
                </a:solidFill>
                <a:latin typeface="+mn-lt"/>
              </a:rPr>
              <a:t>IL-8, up to 92%</a:t>
            </a:r>
          </a:p>
          <a:p>
            <a:pPr marL="342900" indent="-342900" algn="l">
              <a:spcAft>
                <a:spcPts val="0"/>
              </a:spcAft>
              <a:buFont typeface="Arial" pitchFamily="34" charset="0"/>
              <a:buChar char="•"/>
            </a:pPr>
            <a:r>
              <a:rPr lang="de-DE" sz="2000" dirty="0">
                <a:solidFill>
                  <a:srgbClr val="00B050"/>
                </a:solidFill>
                <a:latin typeface="+mn-lt"/>
              </a:rPr>
              <a:t>CGRP, </a:t>
            </a:r>
            <a:r>
              <a:rPr lang="de-DE" sz="2000" dirty="0" err="1">
                <a:solidFill>
                  <a:srgbClr val="00B050"/>
                </a:solidFill>
                <a:latin typeface="+mn-lt"/>
              </a:rPr>
              <a:t>up</a:t>
            </a:r>
            <a:r>
              <a:rPr lang="de-DE" sz="2000" dirty="0">
                <a:solidFill>
                  <a:srgbClr val="00B050"/>
                </a:solidFill>
                <a:latin typeface="+mn-lt"/>
              </a:rPr>
              <a:t> </a:t>
            </a:r>
            <a:r>
              <a:rPr lang="de-DE" sz="2000" dirty="0" err="1">
                <a:solidFill>
                  <a:srgbClr val="00B050"/>
                </a:solidFill>
                <a:latin typeface="+mn-lt"/>
              </a:rPr>
              <a:t>to</a:t>
            </a:r>
            <a:r>
              <a:rPr lang="de-DE" sz="2000" dirty="0">
                <a:solidFill>
                  <a:srgbClr val="00B050"/>
                </a:solidFill>
                <a:latin typeface="+mn-lt"/>
              </a:rPr>
              <a:t> 58%</a:t>
            </a:r>
          </a:p>
          <a:p>
            <a:pPr marL="342900" indent="-342900" algn="l">
              <a:spcAft>
                <a:spcPts val="0"/>
              </a:spcAft>
              <a:buFont typeface="Arial" pitchFamily="34" charset="0"/>
              <a:buChar char="•"/>
            </a:pPr>
            <a:r>
              <a:rPr lang="de-DE" sz="2000" dirty="0">
                <a:solidFill>
                  <a:srgbClr val="FFC000"/>
                </a:solidFill>
                <a:latin typeface="+mn-lt"/>
              </a:rPr>
              <a:t>IL-6, </a:t>
            </a:r>
            <a:r>
              <a:rPr lang="de-DE" sz="2000" dirty="0" err="1">
                <a:solidFill>
                  <a:srgbClr val="FFC000"/>
                </a:solidFill>
                <a:latin typeface="+mn-lt"/>
              </a:rPr>
              <a:t>up</a:t>
            </a:r>
            <a:r>
              <a:rPr lang="de-DE" sz="2000" dirty="0">
                <a:solidFill>
                  <a:srgbClr val="FFC000"/>
                </a:solidFill>
                <a:latin typeface="+mn-lt"/>
              </a:rPr>
              <a:t> </a:t>
            </a:r>
            <a:r>
              <a:rPr lang="de-DE" sz="2000" dirty="0" err="1">
                <a:solidFill>
                  <a:srgbClr val="FFC000"/>
                </a:solidFill>
                <a:latin typeface="+mn-lt"/>
              </a:rPr>
              <a:t>to</a:t>
            </a:r>
            <a:r>
              <a:rPr lang="de-DE" sz="2000" dirty="0">
                <a:solidFill>
                  <a:srgbClr val="FFC000"/>
                </a:solidFill>
                <a:latin typeface="+mn-lt"/>
              </a:rPr>
              <a:t> 48%</a:t>
            </a:r>
          </a:p>
        </p:txBody>
      </p:sp>
      <p:sp>
        <p:nvSpPr>
          <p:cNvPr id="47" name="Textfeld 46"/>
          <p:cNvSpPr txBox="1"/>
          <p:nvPr/>
        </p:nvSpPr>
        <p:spPr>
          <a:xfrm>
            <a:off x="4517637" y="4625841"/>
            <a:ext cx="3222715" cy="1323439"/>
          </a:xfrm>
          <a:prstGeom prst="rect">
            <a:avLst/>
          </a:prstGeom>
          <a:noFill/>
        </p:spPr>
        <p:txBody>
          <a:bodyPr wrap="square" rtlCol="0">
            <a:spAutoFit/>
          </a:bodyPr>
          <a:lstStyle/>
          <a:p>
            <a:pPr algn="l">
              <a:spcAft>
                <a:spcPts val="0"/>
              </a:spcAft>
            </a:pPr>
            <a:r>
              <a:rPr lang="ru-RU" sz="2000" dirty="0">
                <a:latin typeface="+mn-lt"/>
              </a:rPr>
              <a:t>Снижение</a:t>
            </a:r>
            <a:endParaRPr lang="de-DE" sz="2000" dirty="0">
              <a:latin typeface="+mn-lt"/>
            </a:endParaRPr>
          </a:p>
          <a:p>
            <a:pPr marL="342900" indent="-342900" algn="l">
              <a:spcAft>
                <a:spcPts val="0"/>
              </a:spcAft>
              <a:buFont typeface="Arial" pitchFamily="34" charset="0"/>
              <a:buChar char="•"/>
            </a:pPr>
            <a:r>
              <a:rPr lang="de-DE" sz="2000" dirty="0">
                <a:solidFill>
                  <a:srgbClr val="0070C0"/>
                </a:solidFill>
                <a:latin typeface="+mn-lt"/>
              </a:rPr>
              <a:t>CGRP, </a:t>
            </a:r>
            <a:r>
              <a:rPr lang="en-US" sz="2000" dirty="0">
                <a:solidFill>
                  <a:srgbClr val="0070C0"/>
                </a:solidFill>
                <a:latin typeface="+mn-lt"/>
              </a:rPr>
              <a:t>up to 78%</a:t>
            </a:r>
          </a:p>
          <a:p>
            <a:pPr marL="342900" indent="-342900" algn="l">
              <a:spcAft>
                <a:spcPts val="0"/>
              </a:spcAft>
              <a:buFont typeface="Arial" pitchFamily="34" charset="0"/>
              <a:buChar char="•"/>
            </a:pPr>
            <a:r>
              <a:rPr lang="de-DE" sz="2000" dirty="0">
                <a:solidFill>
                  <a:srgbClr val="0070C0"/>
                </a:solidFill>
                <a:latin typeface="+mn-lt"/>
              </a:rPr>
              <a:t>IL-1</a:t>
            </a:r>
            <a:r>
              <a:rPr lang="el-GR" sz="2000" dirty="0">
                <a:solidFill>
                  <a:srgbClr val="0070C0"/>
                </a:solidFill>
                <a:latin typeface="+mn-lt"/>
              </a:rPr>
              <a:t>β</a:t>
            </a:r>
            <a:r>
              <a:rPr lang="de-DE" sz="2000" dirty="0">
                <a:solidFill>
                  <a:srgbClr val="0070C0"/>
                </a:solidFill>
                <a:latin typeface="+mn-lt"/>
              </a:rPr>
              <a:t>, </a:t>
            </a:r>
            <a:r>
              <a:rPr lang="en-US" sz="2000" dirty="0">
                <a:solidFill>
                  <a:srgbClr val="0070C0"/>
                </a:solidFill>
                <a:latin typeface="+mn-lt"/>
              </a:rPr>
              <a:t>up to 80%</a:t>
            </a:r>
          </a:p>
          <a:p>
            <a:pPr marL="342900" indent="-342900" algn="l">
              <a:spcAft>
                <a:spcPts val="0"/>
              </a:spcAft>
              <a:buFont typeface="Arial" pitchFamily="34" charset="0"/>
              <a:buChar char="•"/>
            </a:pPr>
            <a:r>
              <a:rPr lang="de-DE" sz="2000" dirty="0">
                <a:solidFill>
                  <a:srgbClr val="0070C0"/>
                </a:solidFill>
                <a:latin typeface="+mn-lt"/>
              </a:rPr>
              <a:t>IL-8, </a:t>
            </a:r>
            <a:r>
              <a:rPr lang="en-US" sz="2000" dirty="0">
                <a:solidFill>
                  <a:srgbClr val="0070C0"/>
                </a:solidFill>
                <a:latin typeface="+mn-lt"/>
              </a:rPr>
              <a:t>up to 79%</a:t>
            </a:r>
          </a:p>
        </p:txBody>
      </p:sp>
      <p:cxnSp>
        <p:nvCxnSpPr>
          <p:cNvPr id="48" name="Gerade Verbindung mit Pfeil 47"/>
          <p:cNvCxnSpPr/>
          <p:nvPr/>
        </p:nvCxnSpPr>
        <p:spPr>
          <a:xfrm>
            <a:off x="5273846" y="3691370"/>
            <a:ext cx="0" cy="93447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 name="Gruppieren 16"/>
          <p:cNvGrpSpPr/>
          <p:nvPr/>
        </p:nvGrpSpPr>
        <p:grpSpPr>
          <a:xfrm>
            <a:off x="5547716" y="2969657"/>
            <a:ext cx="3344748" cy="855188"/>
            <a:chOff x="4953882" y="3176972"/>
            <a:chExt cx="3344748" cy="855188"/>
          </a:xfrm>
        </p:grpSpPr>
        <p:sp>
          <p:nvSpPr>
            <p:cNvPr id="77" name="Text Box 2"/>
            <p:cNvSpPr txBox="1">
              <a:spLocks noChangeArrowheads="1"/>
            </p:cNvSpPr>
            <p:nvPr/>
          </p:nvSpPr>
          <p:spPr bwMode="auto">
            <a:xfrm>
              <a:off x="4968043" y="3508940"/>
              <a:ext cx="3330587" cy="523220"/>
            </a:xfrm>
            <a:prstGeom prst="rect">
              <a:avLst/>
            </a:prstGeom>
            <a:solidFill>
              <a:schemeClr val="bg1">
                <a:alpha val="75000"/>
              </a:schemeClr>
            </a:solidFill>
            <a:ln w="19050">
              <a:solidFill>
                <a:schemeClr val="tx1"/>
              </a:solidFill>
              <a:miter lim="800000"/>
              <a:headEnd/>
              <a:tailEnd/>
            </a:ln>
          </p:spPr>
          <p:txBody>
            <a:bodyPr wrap="square">
              <a:spAutoFit/>
            </a:bodyPr>
            <a:lstStyle/>
            <a:p>
              <a:pPr eaLnBrk="1" hangingPunct="1">
                <a:spcBef>
                  <a:spcPct val="20000"/>
                </a:spcBef>
              </a:pPr>
              <a:r>
                <a:rPr lang="ru-RU" sz="2800" dirty="0">
                  <a:solidFill>
                    <a:schemeClr val="tx2"/>
                  </a:solidFill>
                  <a:latin typeface="Calibri" pitchFamily="34" charset="0"/>
                </a:rPr>
                <a:t>Сенсорные нейроны</a:t>
              </a:r>
              <a:endParaRPr lang="en-US" sz="2800" dirty="0">
                <a:solidFill>
                  <a:schemeClr val="tx2"/>
                </a:solidFill>
                <a:latin typeface="Calibri" pitchFamily="34" charset="0"/>
              </a:endParaRPr>
            </a:p>
          </p:txBody>
        </p:sp>
        <p:sp>
          <p:nvSpPr>
            <p:cNvPr id="52" name="Textfeld 51"/>
            <p:cNvSpPr txBox="1"/>
            <p:nvPr/>
          </p:nvSpPr>
          <p:spPr>
            <a:xfrm>
              <a:off x="7045957" y="3176972"/>
              <a:ext cx="856645" cy="400110"/>
            </a:xfrm>
            <a:prstGeom prst="rect">
              <a:avLst/>
            </a:prstGeom>
            <a:noFill/>
            <a:ln w="19050">
              <a:noFill/>
            </a:ln>
          </p:spPr>
          <p:txBody>
            <a:bodyPr wrap="none" rtlCol="0">
              <a:spAutoFit/>
            </a:bodyPr>
            <a:lstStyle/>
            <a:p>
              <a:r>
                <a:rPr lang="de-DE" sz="2000" dirty="0">
                  <a:latin typeface="+mn-lt"/>
                </a:rPr>
                <a:t>TRPV1</a:t>
              </a:r>
            </a:p>
          </p:txBody>
        </p:sp>
        <p:sp>
          <p:nvSpPr>
            <p:cNvPr id="53" name="Textfeld 52"/>
            <p:cNvSpPr txBox="1"/>
            <p:nvPr/>
          </p:nvSpPr>
          <p:spPr>
            <a:xfrm>
              <a:off x="4953882" y="3176972"/>
              <a:ext cx="590226" cy="400110"/>
            </a:xfrm>
            <a:prstGeom prst="rect">
              <a:avLst/>
            </a:prstGeom>
            <a:noFill/>
            <a:ln w="19050">
              <a:noFill/>
            </a:ln>
          </p:spPr>
          <p:txBody>
            <a:bodyPr wrap="none" rtlCol="0">
              <a:spAutoFit/>
            </a:bodyPr>
            <a:lstStyle/>
            <a:p>
              <a:r>
                <a:rPr lang="de-DE" sz="2000" dirty="0">
                  <a:latin typeface="+mn-lt"/>
                </a:rPr>
                <a:t>CB2</a:t>
              </a:r>
            </a:p>
          </p:txBody>
        </p:sp>
      </p:grpSp>
      <p:sp>
        <p:nvSpPr>
          <p:cNvPr id="58" name="Textfeld 57"/>
          <p:cNvSpPr txBox="1"/>
          <p:nvPr/>
        </p:nvSpPr>
        <p:spPr>
          <a:xfrm>
            <a:off x="863419" y="2960948"/>
            <a:ext cx="1242075" cy="400110"/>
          </a:xfrm>
          <a:prstGeom prst="rect">
            <a:avLst/>
          </a:prstGeom>
          <a:solidFill>
            <a:schemeClr val="bg1">
              <a:lumMod val="65000"/>
            </a:schemeClr>
          </a:solidFill>
        </p:spPr>
        <p:txBody>
          <a:bodyPr wrap="square" rtlCol="0">
            <a:spAutoFit/>
          </a:bodyPr>
          <a:lstStyle/>
          <a:p>
            <a:pPr algn="l">
              <a:spcAft>
                <a:spcPts val="0"/>
              </a:spcAft>
            </a:pPr>
            <a:r>
              <a:rPr lang="ru-RU" sz="2000" dirty="0">
                <a:solidFill>
                  <a:schemeClr val="bg1"/>
                </a:solidFill>
                <a:latin typeface="+mn-lt"/>
              </a:rPr>
              <a:t>Гистамин</a:t>
            </a:r>
            <a:endParaRPr lang="en-US" sz="2000" dirty="0">
              <a:solidFill>
                <a:schemeClr val="bg1"/>
              </a:solidFill>
              <a:latin typeface="+mn-lt"/>
            </a:endParaRPr>
          </a:p>
        </p:txBody>
      </p:sp>
      <p:cxnSp>
        <p:nvCxnSpPr>
          <p:cNvPr id="60" name="Gerade Verbindung mit Pfeil 59"/>
          <p:cNvCxnSpPr>
            <a:stCxn id="58" idx="3"/>
          </p:cNvCxnSpPr>
          <p:nvPr/>
        </p:nvCxnSpPr>
        <p:spPr>
          <a:xfrm>
            <a:off x="2105494" y="3161003"/>
            <a:ext cx="701985" cy="365717"/>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2" name="Gerade Verbindung mit Pfeil 61"/>
          <p:cNvCxnSpPr/>
          <p:nvPr/>
        </p:nvCxnSpPr>
        <p:spPr>
          <a:xfrm>
            <a:off x="4688001" y="2207363"/>
            <a:ext cx="0" cy="76229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p:cNvCxnSpPr/>
          <p:nvPr/>
        </p:nvCxnSpPr>
        <p:spPr>
          <a:xfrm>
            <a:off x="4829293" y="2213573"/>
            <a:ext cx="0" cy="762294"/>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5" name="Gerade Verbindung mit Pfeil 64"/>
          <p:cNvCxnSpPr/>
          <p:nvPr/>
        </p:nvCxnSpPr>
        <p:spPr>
          <a:xfrm>
            <a:off x="5503658" y="2207363"/>
            <a:ext cx="2326472" cy="762294"/>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9" name="Textfeld 58"/>
          <p:cNvSpPr txBox="1"/>
          <p:nvPr/>
        </p:nvSpPr>
        <p:spPr>
          <a:xfrm>
            <a:off x="4535702" y="1817529"/>
            <a:ext cx="1908212" cy="400110"/>
          </a:xfrm>
          <a:prstGeom prst="rect">
            <a:avLst/>
          </a:prstGeom>
          <a:solidFill>
            <a:schemeClr val="bg1">
              <a:lumMod val="65000"/>
            </a:schemeClr>
          </a:solidFill>
        </p:spPr>
        <p:txBody>
          <a:bodyPr wrap="square" rtlCol="0">
            <a:spAutoFit/>
          </a:bodyPr>
          <a:lstStyle/>
          <a:p>
            <a:pPr algn="l">
              <a:spcAft>
                <a:spcPts val="0"/>
              </a:spcAft>
            </a:pPr>
            <a:r>
              <a:rPr lang="ru-RU" sz="2000" dirty="0" err="1">
                <a:solidFill>
                  <a:schemeClr val="bg1"/>
                </a:solidFill>
                <a:latin typeface="+mn-lt"/>
              </a:rPr>
              <a:t>Капсаицин</a:t>
            </a:r>
            <a:endParaRPr lang="en-US" sz="2000" dirty="0">
              <a:solidFill>
                <a:schemeClr val="bg1"/>
              </a:solidFill>
              <a:latin typeface="+mn-lt"/>
            </a:endParaRPr>
          </a:p>
        </p:txBody>
      </p:sp>
      <p:grpSp>
        <p:nvGrpSpPr>
          <p:cNvPr id="18" name="Gruppieren 17"/>
          <p:cNvGrpSpPr/>
          <p:nvPr/>
        </p:nvGrpSpPr>
        <p:grpSpPr>
          <a:xfrm>
            <a:off x="3484134" y="3075149"/>
            <a:ext cx="673588" cy="189125"/>
            <a:chOff x="337024" y="5076772"/>
            <a:chExt cx="673588" cy="189125"/>
          </a:xfrm>
        </p:grpSpPr>
        <p:cxnSp>
          <p:nvCxnSpPr>
            <p:cNvPr id="70" name="Gerade Verbindung 69"/>
            <p:cNvCxnSpPr/>
            <p:nvPr/>
          </p:nvCxnSpPr>
          <p:spPr>
            <a:xfrm>
              <a:off x="337024" y="5174205"/>
              <a:ext cx="6735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p:nvCxnSpPr>
          <p:spPr>
            <a:xfrm>
              <a:off x="1010612" y="5076772"/>
              <a:ext cx="0" cy="189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uppieren 78"/>
          <p:cNvGrpSpPr/>
          <p:nvPr/>
        </p:nvGrpSpPr>
        <p:grpSpPr>
          <a:xfrm>
            <a:off x="6521228" y="3089850"/>
            <a:ext cx="673588" cy="189125"/>
            <a:chOff x="337024" y="5076772"/>
            <a:chExt cx="673588" cy="189125"/>
          </a:xfrm>
        </p:grpSpPr>
        <p:cxnSp>
          <p:nvCxnSpPr>
            <p:cNvPr id="82" name="Gerade Verbindung 81"/>
            <p:cNvCxnSpPr/>
            <p:nvPr/>
          </p:nvCxnSpPr>
          <p:spPr>
            <a:xfrm>
              <a:off x="337024" y="5174205"/>
              <a:ext cx="6735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p:nvCxnSpPr>
          <p:spPr>
            <a:xfrm>
              <a:off x="1010612" y="5076772"/>
              <a:ext cx="0" cy="189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8" name="Text Box 2"/>
          <p:cNvSpPr txBox="1">
            <a:spLocks noChangeArrowheads="1"/>
          </p:cNvSpPr>
          <p:nvPr/>
        </p:nvSpPr>
        <p:spPr bwMode="auto">
          <a:xfrm>
            <a:off x="4860032" y="2588510"/>
            <a:ext cx="1908212" cy="400110"/>
          </a:xfrm>
          <a:prstGeom prst="rect">
            <a:avLst/>
          </a:prstGeom>
          <a:noFill/>
          <a:ln w="19050">
            <a:noFill/>
            <a:miter lim="800000"/>
            <a:headEnd/>
            <a:tailEnd/>
          </a:ln>
        </p:spPr>
        <p:txBody>
          <a:bodyPr wrap="square">
            <a:spAutoFit/>
          </a:bodyPr>
          <a:lstStyle/>
          <a:p>
            <a:pPr eaLnBrk="1" hangingPunct="1">
              <a:spcBef>
                <a:spcPct val="20000"/>
              </a:spcBef>
            </a:pPr>
            <a:r>
              <a:rPr lang="ru-RU" sz="2000" dirty="0">
                <a:solidFill>
                  <a:srgbClr val="0070C0"/>
                </a:solidFill>
                <a:latin typeface="Calibri" pitchFamily="34" charset="0"/>
              </a:rPr>
              <a:t>Культивация</a:t>
            </a:r>
            <a:endParaRPr lang="en-US" sz="2000" dirty="0">
              <a:solidFill>
                <a:srgbClr val="0070C0"/>
              </a:solidFill>
              <a:latin typeface="Calibri" pitchFamily="34" charset="0"/>
            </a:endParaRPr>
          </a:p>
        </p:txBody>
      </p:sp>
      <p:sp>
        <p:nvSpPr>
          <p:cNvPr id="91" name="Text Box 2"/>
          <p:cNvSpPr txBox="1">
            <a:spLocks noChangeArrowheads="1"/>
          </p:cNvSpPr>
          <p:nvPr/>
        </p:nvSpPr>
        <p:spPr bwMode="auto">
          <a:xfrm>
            <a:off x="557832" y="2286942"/>
            <a:ext cx="1908212" cy="584775"/>
          </a:xfrm>
          <a:prstGeom prst="rect">
            <a:avLst/>
          </a:prstGeom>
          <a:noFill/>
          <a:ln w="19050">
            <a:noFill/>
            <a:miter lim="800000"/>
            <a:headEnd/>
            <a:tailEnd/>
          </a:ln>
        </p:spPr>
        <p:txBody>
          <a:bodyPr wrap="square">
            <a:spAutoFit/>
          </a:bodyPr>
          <a:lstStyle/>
          <a:p>
            <a:pPr algn="l" eaLnBrk="1" hangingPunct="1">
              <a:spcBef>
                <a:spcPct val="20000"/>
              </a:spcBef>
            </a:pPr>
            <a:r>
              <a:rPr lang="ru-RU" sz="1600" dirty="0">
                <a:latin typeface="Calibri" pitchFamily="34" charset="0"/>
              </a:rPr>
              <a:t>На </a:t>
            </a:r>
            <a:r>
              <a:rPr lang="en-US" sz="1600" dirty="0">
                <a:latin typeface="Calibri" pitchFamily="34" charset="0"/>
              </a:rPr>
              <a:t>55% </a:t>
            </a:r>
            <a:r>
              <a:rPr lang="ru-RU" sz="1600" dirty="0">
                <a:latin typeface="Calibri" pitchFamily="34" charset="0"/>
              </a:rPr>
              <a:t>лучше, чем положит контроль</a:t>
            </a:r>
            <a:endParaRPr lang="en-US" sz="1600" dirty="0">
              <a:latin typeface="Calibri" pitchFamily="34" charset="0"/>
            </a:endParaRPr>
          </a:p>
        </p:txBody>
      </p:sp>
      <p:sp>
        <p:nvSpPr>
          <p:cNvPr id="32" name="Rechteck 31"/>
          <p:cNvSpPr/>
          <p:nvPr/>
        </p:nvSpPr>
        <p:spPr>
          <a:xfrm>
            <a:off x="0" y="1048670"/>
            <a:ext cx="9144000" cy="400110"/>
          </a:xfrm>
          <a:prstGeom prst="rect">
            <a:avLst/>
          </a:prstGeom>
        </p:spPr>
        <p:txBody>
          <a:bodyPr wrap="square">
            <a:spAutoFit/>
          </a:bodyPr>
          <a:lstStyle/>
          <a:p>
            <a:pPr eaLnBrk="1" hangingPunct="1">
              <a:spcBef>
                <a:spcPct val="20000"/>
              </a:spcBef>
            </a:pPr>
            <a:r>
              <a:rPr lang="ru-RU" sz="2000" dirty="0">
                <a:solidFill>
                  <a:schemeClr val="tx2"/>
                </a:solidFill>
                <a:latin typeface="Calibri" pitchFamily="34" charset="0"/>
              </a:rPr>
              <a:t>После предварительной инкубации с </a:t>
            </a:r>
            <a:r>
              <a:rPr lang="en-US" sz="2000" dirty="0" err="1">
                <a:solidFill>
                  <a:schemeClr val="tx2"/>
                </a:solidFill>
                <a:latin typeface="Calibri" pitchFamily="34" charset="0"/>
              </a:rPr>
              <a:t>AnnonaSense</a:t>
            </a:r>
            <a:r>
              <a:rPr lang="en-US" sz="2000" dirty="0">
                <a:solidFill>
                  <a:schemeClr val="tx2"/>
                </a:solidFill>
                <a:latin typeface="Calibri" pitchFamily="34" charset="0"/>
              </a:rPr>
              <a:t> CLR</a:t>
            </a:r>
          </a:p>
        </p:txBody>
      </p:sp>
      <p:sp>
        <p:nvSpPr>
          <p:cNvPr id="36" name="Rechteck 35">
            <a:hlinkClick r:id="rId4" action="ppaction://hlinksldjump"/>
          </p:cNvPr>
          <p:cNvSpPr/>
          <p:nvPr/>
        </p:nvSpPr>
        <p:spPr>
          <a:xfrm>
            <a:off x="-124747" y="2436596"/>
            <a:ext cx="1834429" cy="4671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Rechteck 36">
            <a:hlinkClick r:id="rId5" action="ppaction://hlinksldjump"/>
          </p:cNvPr>
          <p:cNvSpPr/>
          <p:nvPr/>
        </p:nvSpPr>
        <p:spPr>
          <a:xfrm>
            <a:off x="2561815" y="5287560"/>
            <a:ext cx="1760645" cy="336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hlinkClick r:id="rId6" action="ppaction://hlinksldjump"/>
          </p:cNvPr>
          <p:cNvSpPr/>
          <p:nvPr/>
        </p:nvSpPr>
        <p:spPr>
          <a:xfrm>
            <a:off x="2561814" y="4965412"/>
            <a:ext cx="1760645" cy="336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p:cNvSpPr/>
          <p:nvPr/>
        </p:nvSpPr>
        <p:spPr>
          <a:xfrm>
            <a:off x="4688001" y="4965412"/>
            <a:ext cx="2170021" cy="983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p:cNvSpPr txBox="1"/>
          <p:nvPr/>
        </p:nvSpPr>
        <p:spPr>
          <a:xfrm>
            <a:off x="863419" y="3765230"/>
            <a:ext cx="1437314" cy="707886"/>
          </a:xfrm>
          <a:prstGeom prst="rect">
            <a:avLst/>
          </a:prstGeom>
          <a:solidFill>
            <a:schemeClr val="bg1">
              <a:lumMod val="65000"/>
            </a:schemeClr>
          </a:solidFill>
        </p:spPr>
        <p:txBody>
          <a:bodyPr wrap="square" rtlCol="0">
            <a:spAutoFit/>
          </a:bodyPr>
          <a:lstStyle/>
          <a:p>
            <a:pPr algn="l">
              <a:spcAft>
                <a:spcPts val="0"/>
              </a:spcAft>
            </a:pPr>
            <a:r>
              <a:rPr lang="en-US" sz="2000" dirty="0">
                <a:solidFill>
                  <a:schemeClr val="bg1"/>
                </a:solidFill>
                <a:latin typeface="+mn-lt"/>
              </a:rPr>
              <a:t>TNF</a:t>
            </a:r>
            <a:r>
              <a:rPr lang="el-GR" sz="2000" dirty="0">
                <a:solidFill>
                  <a:schemeClr val="bg1"/>
                </a:solidFill>
                <a:latin typeface="+mn-lt"/>
              </a:rPr>
              <a:t>α</a:t>
            </a:r>
            <a:r>
              <a:rPr lang="de-DE" sz="2000" dirty="0">
                <a:solidFill>
                  <a:schemeClr val="bg1"/>
                </a:solidFill>
                <a:latin typeface="+mn-lt"/>
              </a:rPr>
              <a:t> + </a:t>
            </a:r>
            <a:r>
              <a:rPr lang="de-DE" sz="2000" dirty="0" err="1">
                <a:solidFill>
                  <a:schemeClr val="bg1"/>
                </a:solidFill>
                <a:latin typeface="+mn-lt"/>
              </a:rPr>
              <a:t>Substance</a:t>
            </a:r>
            <a:r>
              <a:rPr lang="de-DE" sz="2000" dirty="0">
                <a:solidFill>
                  <a:schemeClr val="bg1"/>
                </a:solidFill>
                <a:latin typeface="+mn-lt"/>
              </a:rPr>
              <a:t> P</a:t>
            </a:r>
            <a:endParaRPr lang="en-US" sz="2000" dirty="0">
              <a:solidFill>
                <a:schemeClr val="bg1"/>
              </a:solidFill>
              <a:latin typeface="+mn-lt"/>
            </a:endParaRPr>
          </a:p>
        </p:txBody>
      </p:sp>
      <p:cxnSp>
        <p:nvCxnSpPr>
          <p:cNvPr id="49" name="Gerade Verbindung mit Pfeil 48"/>
          <p:cNvCxnSpPr/>
          <p:nvPr/>
        </p:nvCxnSpPr>
        <p:spPr>
          <a:xfrm flipV="1">
            <a:off x="2290798" y="3650773"/>
            <a:ext cx="516681" cy="498892"/>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0" name="Rechteck 49">
            <a:hlinkClick r:id="rId7" action="ppaction://hlinksldjump"/>
          </p:cNvPr>
          <p:cNvSpPr/>
          <p:nvPr/>
        </p:nvSpPr>
        <p:spPr>
          <a:xfrm>
            <a:off x="2549138" y="5612760"/>
            <a:ext cx="1760645" cy="336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a:hlinkClick r:id="rId8" action="ppaction://hlinksldjump"/>
          </p:cNvPr>
          <p:cNvSpPr/>
          <p:nvPr/>
        </p:nvSpPr>
        <p:spPr>
          <a:xfrm>
            <a:off x="4660939" y="4942516"/>
            <a:ext cx="2005955" cy="100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Textfeld 54"/>
          <p:cNvSpPr txBox="1"/>
          <p:nvPr/>
        </p:nvSpPr>
        <p:spPr>
          <a:xfrm>
            <a:off x="7194817" y="4734579"/>
            <a:ext cx="1697664" cy="707886"/>
          </a:xfrm>
          <a:prstGeom prst="rect">
            <a:avLst/>
          </a:prstGeom>
          <a:noFill/>
          <a:ln w="19050">
            <a:noFill/>
          </a:ln>
        </p:spPr>
        <p:txBody>
          <a:bodyPr wrap="square" rtlCol="0">
            <a:spAutoFit/>
          </a:bodyPr>
          <a:lstStyle/>
          <a:p>
            <a:r>
              <a:rPr lang="en-US" sz="4000" b="1" dirty="0">
                <a:latin typeface="+mn-lt"/>
              </a:rPr>
              <a:t>‘</a:t>
            </a:r>
            <a:r>
              <a:rPr lang="ru-RU" sz="4000" b="1" dirty="0" err="1">
                <a:latin typeface="+mn-lt"/>
              </a:rPr>
              <a:t>Выкл</a:t>
            </a:r>
            <a:r>
              <a:rPr lang="en-US" sz="4000" b="1" dirty="0">
                <a:latin typeface="+mn-lt"/>
              </a:rPr>
              <a:t>’</a:t>
            </a:r>
          </a:p>
        </p:txBody>
      </p:sp>
      <p:pic>
        <p:nvPicPr>
          <p:cNvPr id="56" name="Picture 2" descr="ÐÐ°ÑÑÐ¸Ð½ÐºÐ¸ Ð¿Ð¾ Ð·Ð°Ð¿ÑÐ¾ÑÑ ÐºÑÐ°ÑÐ½ÑÐ¹ Ð¿ÐµÑÐµÑ ÐºÐ°Ð¿ÑÐ°Ð¸ÑÐ¸Ð½">
            <a:extLst>
              <a:ext uri="{FF2B5EF4-FFF2-40B4-BE49-F238E27FC236}">
                <a16:creationId xmlns:a16="http://schemas.microsoft.com/office/drawing/2014/main" id="{E5D2E07B-48CA-4E96-AC9D-C600DEBDAED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4560001">
            <a:off x="6909906" y="1525197"/>
            <a:ext cx="634528" cy="954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53152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fade">
                                      <p:cBhvr>
                                        <p:cTn id="16" dur="500"/>
                                        <p:tgtEl>
                                          <p:spTgt spid="91"/>
                                        </p:tgtEl>
                                      </p:cBhvr>
                                    </p:animEffect>
                                  </p:childTnLst>
                                </p:cTn>
                              </p:par>
                              <p:par>
                                <p:cTn id="17" presetID="10"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par>
                                <p:cTn id="25" presetID="10" presetClass="entr" presetSubtype="0"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par>
                                <p:cTn id="28" presetID="10" presetClass="entr" presetSubtype="0" fill="hold"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par>
                                <p:cTn id="36" presetID="10" presetClass="entr" presetSubtype="0" fill="hold" nodeType="withEffect">
                                  <p:stCondLst>
                                    <p:cond delay="0"/>
                                  </p:stCondLst>
                                  <p:childTnLst>
                                    <p:set>
                                      <p:cBhvr>
                                        <p:cTn id="37" dur="1" fill="hold">
                                          <p:stCondLst>
                                            <p:cond delay="0"/>
                                          </p:stCondLst>
                                        </p:cTn>
                                        <p:tgtEl>
                                          <p:spTgt spid="46">
                                            <p:txEl>
                                              <p:pRg st="0" end="0"/>
                                            </p:txEl>
                                          </p:spTgt>
                                        </p:tgtEl>
                                        <p:attrNameLst>
                                          <p:attrName>style.visibility</p:attrName>
                                        </p:attrNameLst>
                                      </p:cBhvr>
                                      <p:to>
                                        <p:strVal val="visible"/>
                                      </p:to>
                                    </p:set>
                                    <p:animEffect transition="in" filter="fade">
                                      <p:cBhvr>
                                        <p:cTn id="38" dur="500"/>
                                        <p:tgtEl>
                                          <p:spTgt spid="46">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6">
                                            <p:txEl>
                                              <p:pRg st="1" end="1"/>
                                            </p:txEl>
                                          </p:spTgt>
                                        </p:tgtEl>
                                        <p:attrNameLst>
                                          <p:attrName>style.visibility</p:attrName>
                                        </p:attrNameLst>
                                      </p:cBhvr>
                                      <p:to>
                                        <p:strVal val="visible"/>
                                      </p:to>
                                    </p:set>
                                    <p:animEffect transition="in" filter="fade">
                                      <p:cBhvr>
                                        <p:cTn id="41" dur="500"/>
                                        <p:tgtEl>
                                          <p:spTgt spid="46">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500"/>
                                        <p:tgtEl>
                                          <p:spTgt spid="6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500"/>
                                        <p:tgtEl>
                                          <p:spTgt spid="88"/>
                                        </p:tgtEl>
                                      </p:cBhvr>
                                    </p:animEffect>
                                  </p:childTnLst>
                                </p:cTn>
                              </p:par>
                              <p:par>
                                <p:cTn id="50" presetID="10" presetClass="entr" presetSubtype="0"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fade">
                                      <p:cBhvr>
                                        <p:cTn id="52" dur="500"/>
                                        <p:tgtEl>
                                          <p:spTgt spid="65"/>
                                        </p:tgtEl>
                                      </p:cBhvr>
                                    </p:animEffect>
                                  </p:childTnLst>
                                </p:cTn>
                              </p:par>
                              <p:par>
                                <p:cTn id="53" presetID="10"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nodeType="withEffect">
                                  <p:stCondLst>
                                    <p:cond delay="0"/>
                                  </p:stCondLst>
                                  <p:childTnLst>
                                    <p:set>
                                      <p:cBhvr>
                                        <p:cTn id="57" dur="1" fill="hold">
                                          <p:stCondLst>
                                            <p:cond delay="0"/>
                                          </p:stCondLst>
                                        </p:cTn>
                                        <p:tgtEl>
                                          <p:spTgt spid="79"/>
                                        </p:tgtEl>
                                        <p:attrNameLst>
                                          <p:attrName>style.visibility</p:attrName>
                                        </p:attrNameLst>
                                      </p:cBhvr>
                                      <p:to>
                                        <p:strVal val="visible"/>
                                      </p:to>
                                    </p:set>
                                    <p:animEffect transition="in" filter="fade">
                                      <p:cBhvr>
                                        <p:cTn id="58" dur="500"/>
                                        <p:tgtEl>
                                          <p:spTgt spid="7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500"/>
                                        <p:tgtEl>
                                          <p:spTgt spid="4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500"/>
                                        <p:tgtEl>
                                          <p:spTgt spid="4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500"/>
                                        <p:tgtEl>
                                          <p:spTgt spid="58"/>
                                        </p:tgtEl>
                                      </p:cBhvr>
                                    </p:animEffect>
                                  </p:childTnLst>
                                </p:cTn>
                              </p:par>
                              <p:par>
                                <p:cTn id="75" presetID="10" presetClass="entr" presetSubtype="0" fill="hold"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500"/>
                                        <p:tgtEl>
                                          <p:spTgt spid="6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6">
                                            <p:txEl>
                                              <p:pRg st="2" end="2"/>
                                            </p:txEl>
                                          </p:spTgt>
                                        </p:tgtEl>
                                        <p:attrNameLst>
                                          <p:attrName>style.visibility</p:attrName>
                                        </p:attrNameLst>
                                      </p:cBhvr>
                                      <p:to>
                                        <p:strVal val="visible"/>
                                      </p:to>
                                    </p:set>
                                    <p:animEffect transition="in" filter="fade">
                                      <p:cBhvr>
                                        <p:cTn id="82" dur="500"/>
                                        <p:tgtEl>
                                          <p:spTgt spid="46">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500"/>
                                        <p:tgtEl>
                                          <p:spTgt spid="42"/>
                                        </p:tgtEl>
                                      </p:cBhvr>
                                    </p:animEffect>
                                  </p:childTnLst>
                                </p:cTn>
                              </p:par>
                              <p:par>
                                <p:cTn id="88" presetID="10" presetClass="entr" presetSubtype="0" fill="hold" nodeType="with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fade">
                                      <p:cBhvr>
                                        <p:cTn id="90" dur="500"/>
                                        <p:tgtEl>
                                          <p:spTgt spid="49"/>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46">
                                            <p:txEl>
                                              <p:pRg st="3" end="3"/>
                                            </p:txEl>
                                          </p:spTgt>
                                        </p:tgtEl>
                                        <p:attrNameLst>
                                          <p:attrName>style.visibility</p:attrName>
                                        </p:attrNameLst>
                                      </p:cBhvr>
                                      <p:to>
                                        <p:strVal val="visible"/>
                                      </p:to>
                                    </p:set>
                                    <p:animEffect transition="in" filter="fade">
                                      <p:cBhvr>
                                        <p:cTn id="95" dur="500"/>
                                        <p:tgtEl>
                                          <p:spTgt spid="46">
                                            <p:txEl>
                                              <p:pRg st="3" end="3"/>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55"/>
                                        </p:tgtEl>
                                        <p:attrNameLst>
                                          <p:attrName>style.visibility</p:attrName>
                                        </p:attrNameLst>
                                      </p:cBhvr>
                                      <p:to>
                                        <p:strVal val="visible"/>
                                      </p:to>
                                    </p:set>
                                    <p:animEffect transition="in" filter="fade">
                                      <p:cBhvr>
                                        <p:cTn id="10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P spid="47" grpId="0"/>
      <p:bldP spid="58" grpId="0" animBg="1"/>
      <p:bldP spid="59" grpId="0" animBg="1"/>
      <p:bldP spid="88" grpId="0"/>
      <p:bldP spid="91" grpId="0"/>
      <p:bldP spid="42" grpId="0" animBg="1"/>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4000" y="367200"/>
            <a:ext cx="8460000" cy="579437"/>
          </a:xfrm>
        </p:spPr>
        <p:txBody>
          <a:bodyPr/>
          <a:lstStyle/>
          <a:p>
            <a:r>
              <a:rPr lang="ru-RU" dirty="0"/>
              <a:t>Особый случай с </a:t>
            </a:r>
            <a:r>
              <a:rPr lang="en-US" dirty="0"/>
              <a:t>IL-31RA</a:t>
            </a:r>
            <a:endParaRPr lang="en-US" baseline="30000" dirty="0"/>
          </a:p>
        </p:txBody>
      </p:sp>
      <p:sp>
        <p:nvSpPr>
          <p:cNvPr id="4" name="Rectangle 3"/>
          <p:cNvSpPr txBox="1">
            <a:spLocks noChangeArrowheads="1"/>
          </p:cNvSpPr>
          <p:nvPr/>
        </p:nvSpPr>
        <p:spPr bwMode="auto">
          <a:xfrm>
            <a:off x="684000" y="6094800"/>
            <a:ext cx="6911975"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defRPr/>
            </a:pPr>
            <a:r>
              <a:rPr lang="de-DE" sz="3600" dirty="0" err="1">
                <a:solidFill>
                  <a:schemeClr val="tx1">
                    <a:lumMod val="65000"/>
                    <a:lumOff val="35000"/>
                  </a:schemeClr>
                </a:solidFill>
                <a:latin typeface="Calibri" pitchFamily="34" charset="0"/>
              </a:rPr>
              <a:t>AnnonaSense</a:t>
            </a:r>
            <a:r>
              <a:rPr lang="de-DE" sz="3600" dirty="0">
                <a:solidFill>
                  <a:schemeClr val="tx1">
                    <a:lumMod val="65000"/>
                    <a:lumOff val="35000"/>
                  </a:schemeClr>
                </a:solidFill>
                <a:latin typeface="Calibri" pitchFamily="34" charset="0"/>
              </a:rPr>
              <a:t> CLR</a:t>
            </a:r>
          </a:p>
        </p:txBody>
      </p:sp>
      <p:sp>
        <p:nvSpPr>
          <p:cNvPr id="3" name="Abgerundetes Rechteck 2"/>
          <p:cNvSpPr/>
          <p:nvPr/>
        </p:nvSpPr>
        <p:spPr>
          <a:xfrm>
            <a:off x="1043608" y="5127575"/>
            <a:ext cx="1188740" cy="612068"/>
          </a:xfrm>
          <a:prstGeom prst="roundRect">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 Box 2"/>
          <p:cNvSpPr txBox="1">
            <a:spLocks noChangeArrowheads="1"/>
          </p:cNvSpPr>
          <p:nvPr/>
        </p:nvSpPr>
        <p:spPr bwMode="auto">
          <a:xfrm>
            <a:off x="1187624" y="5739643"/>
            <a:ext cx="1548180" cy="338554"/>
          </a:xfrm>
          <a:prstGeom prst="rect">
            <a:avLst/>
          </a:prstGeom>
          <a:noFill/>
          <a:ln w="9525">
            <a:noFill/>
            <a:miter lim="800000"/>
            <a:headEnd/>
            <a:tailEnd/>
          </a:ln>
        </p:spPr>
        <p:txBody>
          <a:bodyPr wrap="square">
            <a:spAutoFit/>
          </a:bodyPr>
          <a:lstStyle/>
          <a:p>
            <a:pPr marL="628650" indent="-628650" algn="l" eaLnBrk="1" hangingPunct="1">
              <a:spcBef>
                <a:spcPct val="20000"/>
              </a:spcBef>
            </a:pPr>
            <a:r>
              <a:rPr lang="en-US" sz="1600" dirty="0">
                <a:solidFill>
                  <a:schemeClr val="tx2"/>
                </a:solidFill>
                <a:latin typeface="Calibri" pitchFamily="34" charset="0"/>
              </a:rPr>
              <a:t>Th2 </a:t>
            </a:r>
            <a:r>
              <a:rPr lang="ru-RU" sz="1600" dirty="0">
                <a:solidFill>
                  <a:schemeClr val="tx2"/>
                </a:solidFill>
                <a:latin typeface="Calibri" pitchFamily="34" charset="0"/>
              </a:rPr>
              <a:t>клетка</a:t>
            </a:r>
            <a:endParaRPr lang="en-US" sz="1600" dirty="0">
              <a:solidFill>
                <a:schemeClr val="tx2"/>
              </a:solidFill>
              <a:latin typeface="Calibri" pitchFamily="34" charset="0"/>
            </a:endParaRPr>
          </a:p>
        </p:txBody>
      </p:sp>
      <p:cxnSp>
        <p:nvCxnSpPr>
          <p:cNvPr id="7" name="Gerade Verbindung 6"/>
          <p:cNvCxnSpPr/>
          <p:nvPr/>
        </p:nvCxnSpPr>
        <p:spPr>
          <a:xfrm>
            <a:off x="143508" y="3573016"/>
            <a:ext cx="87849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uppieren 23"/>
          <p:cNvGrpSpPr/>
          <p:nvPr/>
        </p:nvGrpSpPr>
        <p:grpSpPr>
          <a:xfrm>
            <a:off x="1727684" y="4437112"/>
            <a:ext cx="1584176" cy="828092"/>
            <a:chOff x="1727684" y="4437112"/>
            <a:chExt cx="1584176" cy="828092"/>
          </a:xfrm>
        </p:grpSpPr>
        <p:sp>
          <p:nvSpPr>
            <p:cNvPr id="8" name="Ellipse 7"/>
            <p:cNvSpPr/>
            <p:nvPr/>
          </p:nvSpPr>
          <p:spPr>
            <a:xfrm>
              <a:off x="2087724" y="4617132"/>
              <a:ext cx="72000"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p:cNvSpPr/>
            <p:nvPr/>
          </p:nvSpPr>
          <p:spPr>
            <a:xfrm>
              <a:off x="2472924" y="4437112"/>
              <a:ext cx="72000"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Ellipse 48"/>
            <p:cNvSpPr/>
            <p:nvPr/>
          </p:nvSpPr>
          <p:spPr>
            <a:xfrm>
              <a:off x="2472924" y="4689140"/>
              <a:ext cx="72000"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Ellipse 50"/>
            <p:cNvSpPr/>
            <p:nvPr/>
          </p:nvSpPr>
          <p:spPr>
            <a:xfrm>
              <a:off x="2268360" y="4477866"/>
              <a:ext cx="72000"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Ellipse 52"/>
            <p:cNvSpPr/>
            <p:nvPr/>
          </p:nvSpPr>
          <p:spPr>
            <a:xfrm>
              <a:off x="2625324" y="4631407"/>
              <a:ext cx="72000"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Ellipse 54"/>
            <p:cNvSpPr/>
            <p:nvPr/>
          </p:nvSpPr>
          <p:spPr>
            <a:xfrm>
              <a:off x="2304360" y="4631407"/>
              <a:ext cx="72000"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 Verbindung mit Pfeil 9"/>
            <p:cNvCxnSpPr/>
            <p:nvPr/>
          </p:nvCxnSpPr>
          <p:spPr>
            <a:xfrm flipV="1">
              <a:off x="1727684" y="4833156"/>
              <a:ext cx="504664"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Text Box 2"/>
            <p:cNvSpPr txBox="1">
              <a:spLocks noChangeArrowheads="1"/>
            </p:cNvSpPr>
            <p:nvPr/>
          </p:nvSpPr>
          <p:spPr bwMode="auto">
            <a:xfrm>
              <a:off x="2411760" y="4695527"/>
              <a:ext cx="900100" cy="338554"/>
            </a:xfrm>
            <a:prstGeom prst="rect">
              <a:avLst/>
            </a:prstGeom>
            <a:noFill/>
            <a:ln w="9525">
              <a:noFill/>
              <a:miter lim="800000"/>
              <a:headEnd/>
              <a:tailEnd/>
            </a:ln>
          </p:spPr>
          <p:txBody>
            <a:bodyPr wrap="square">
              <a:spAutoFit/>
            </a:bodyPr>
            <a:lstStyle/>
            <a:p>
              <a:pPr marL="628650" indent="-628650" algn="l" eaLnBrk="1" hangingPunct="1">
                <a:spcBef>
                  <a:spcPct val="20000"/>
                </a:spcBef>
              </a:pPr>
              <a:r>
                <a:rPr lang="en-US" sz="1600" dirty="0">
                  <a:solidFill>
                    <a:schemeClr val="tx2"/>
                  </a:solidFill>
                  <a:latin typeface="Calibri" pitchFamily="34" charset="0"/>
                </a:rPr>
                <a:t>IL-31</a:t>
              </a:r>
            </a:p>
          </p:txBody>
        </p:sp>
      </p:grpSp>
      <p:sp>
        <p:nvSpPr>
          <p:cNvPr id="72" name="Text Box 2"/>
          <p:cNvSpPr txBox="1">
            <a:spLocks noChangeArrowheads="1"/>
          </p:cNvSpPr>
          <p:nvPr/>
        </p:nvSpPr>
        <p:spPr bwMode="auto">
          <a:xfrm>
            <a:off x="143508" y="4161060"/>
            <a:ext cx="1188132" cy="461665"/>
          </a:xfrm>
          <a:prstGeom prst="rect">
            <a:avLst/>
          </a:prstGeom>
          <a:noFill/>
          <a:ln w="9525">
            <a:noFill/>
            <a:miter lim="800000"/>
            <a:headEnd/>
            <a:tailEnd/>
          </a:ln>
        </p:spPr>
        <p:txBody>
          <a:bodyPr wrap="square">
            <a:spAutoFit/>
          </a:bodyPr>
          <a:lstStyle/>
          <a:p>
            <a:pPr marL="628650" indent="-628650" algn="l" eaLnBrk="1" hangingPunct="1">
              <a:spcBef>
                <a:spcPct val="20000"/>
              </a:spcBef>
            </a:pPr>
            <a:r>
              <a:rPr lang="ru-RU" dirty="0">
                <a:solidFill>
                  <a:schemeClr val="tx2"/>
                </a:solidFill>
                <a:latin typeface="Calibri" pitchFamily="34" charset="0"/>
              </a:rPr>
              <a:t>Дерма</a:t>
            </a:r>
            <a:endParaRPr lang="en-US" dirty="0">
              <a:solidFill>
                <a:schemeClr val="tx2"/>
              </a:solidFill>
              <a:latin typeface="Calibri" pitchFamily="34" charset="0"/>
            </a:endParaRPr>
          </a:p>
        </p:txBody>
      </p:sp>
      <p:sp>
        <p:nvSpPr>
          <p:cNvPr id="73" name="Text Box 2"/>
          <p:cNvSpPr txBox="1">
            <a:spLocks noChangeArrowheads="1"/>
          </p:cNvSpPr>
          <p:nvPr/>
        </p:nvSpPr>
        <p:spPr bwMode="auto">
          <a:xfrm>
            <a:off x="143508" y="1988840"/>
            <a:ext cx="1796592" cy="461665"/>
          </a:xfrm>
          <a:prstGeom prst="rect">
            <a:avLst/>
          </a:prstGeom>
          <a:noFill/>
          <a:ln w="9525">
            <a:noFill/>
            <a:miter lim="800000"/>
            <a:headEnd/>
            <a:tailEnd/>
          </a:ln>
        </p:spPr>
        <p:txBody>
          <a:bodyPr wrap="square">
            <a:spAutoFit/>
          </a:bodyPr>
          <a:lstStyle/>
          <a:p>
            <a:pPr marL="628650" indent="-628650" algn="l" eaLnBrk="1" hangingPunct="1">
              <a:spcBef>
                <a:spcPct val="20000"/>
              </a:spcBef>
            </a:pPr>
            <a:r>
              <a:rPr lang="ru-RU" dirty="0">
                <a:solidFill>
                  <a:schemeClr val="tx2"/>
                </a:solidFill>
                <a:latin typeface="Calibri" pitchFamily="34" charset="0"/>
              </a:rPr>
              <a:t>Эпидермис</a:t>
            </a:r>
            <a:endParaRPr lang="en-US" dirty="0">
              <a:solidFill>
                <a:schemeClr val="tx2"/>
              </a:solidFill>
              <a:latin typeface="Calibri" pitchFamily="34" charset="0"/>
            </a:endParaRPr>
          </a:p>
        </p:txBody>
      </p:sp>
      <p:sp>
        <p:nvSpPr>
          <p:cNvPr id="13" name="Ellipse 12"/>
          <p:cNvSpPr/>
          <p:nvPr/>
        </p:nvSpPr>
        <p:spPr>
          <a:xfrm>
            <a:off x="4752020" y="1988840"/>
            <a:ext cx="1404156" cy="8280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4" name="Gruppieren 73"/>
          <p:cNvGrpSpPr>
            <a:grpSpLocks noChangeAspect="1"/>
          </p:cNvGrpSpPr>
          <p:nvPr/>
        </p:nvGrpSpPr>
        <p:grpSpPr>
          <a:xfrm rot="-7800000">
            <a:off x="4726682" y="2521103"/>
            <a:ext cx="154735" cy="288000"/>
            <a:chOff x="3975956" y="2348880"/>
            <a:chExt cx="236004" cy="659894"/>
          </a:xfrm>
        </p:grpSpPr>
        <p:sp>
          <p:nvSpPr>
            <p:cNvPr id="75" name="Halbbogen 74"/>
            <p:cNvSpPr/>
            <p:nvPr/>
          </p:nvSpPr>
          <p:spPr>
            <a:xfrm rot="10800000">
              <a:off x="3975956" y="2348880"/>
              <a:ext cx="236004" cy="360040"/>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6" name="Rechteck 75"/>
            <p:cNvSpPr/>
            <p:nvPr/>
          </p:nvSpPr>
          <p:spPr>
            <a:xfrm>
              <a:off x="4071098" y="2699850"/>
              <a:ext cx="45719" cy="308924"/>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77" name="Text Box 2"/>
          <p:cNvSpPr txBox="1">
            <a:spLocks noChangeArrowheads="1"/>
          </p:cNvSpPr>
          <p:nvPr/>
        </p:nvSpPr>
        <p:spPr bwMode="auto">
          <a:xfrm>
            <a:off x="4006781" y="2316577"/>
            <a:ext cx="1069275" cy="338554"/>
          </a:xfrm>
          <a:prstGeom prst="rect">
            <a:avLst/>
          </a:prstGeom>
          <a:noFill/>
          <a:ln w="9525">
            <a:noFill/>
            <a:miter lim="800000"/>
            <a:headEnd/>
            <a:tailEnd/>
          </a:ln>
        </p:spPr>
        <p:txBody>
          <a:bodyPr wrap="square">
            <a:spAutoFit/>
          </a:bodyPr>
          <a:lstStyle/>
          <a:p>
            <a:pPr marL="628650" indent="-628650" algn="l" eaLnBrk="1" hangingPunct="1">
              <a:spcBef>
                <a:spcPct val="20000"/>
              </a:spcBef>
            </a:pPr>
            <a:r>
              <a:rPr lang="en-US" sz="1600" dirty="0">
                <a:solidFill>
                  <a:schemeClr val="tx2"/>
                </a:solidFill>
                <a:latin typeface="Calibri" pitchFamily="34" charset="0"/>
              </a:rPr>
              <a:t>IL-31RA</a:t>
            </a:r>
          </a:p>
        </p:txBody>
      </p:sp>
      <p:grpSp>
        <p:nvGrpSpPr>
          <p:cNvPr id="26" name="Gruppieren 25"/>
          <p:cNvGrpSpPr/>
          <p:nvPr/>
        </p:nvGrpSpPr>
        <p:grpSpPr>
          <a:xfrm>
            <a:off x="2697324" y="2672916"/>
            <a:ext cx="2090692" cy="1754460"/>
            <a:chOff x="2697324" y="2672916"/>
            <a:chExt cx="2090692" cy="1754460"/>
          </a:xfrm>
        </p:grpSpPr>
        <p:grpSp>
          <p:nvGrpSpPr>
            <p:cNvPr id="25" name="Gruppieren 24"/>
            <p:cNvGrpSpPr/>
            <p:nvPr/>
          </p:nvGrpSpPr>
          <p:grpSpPr>
            <a:xfrm>
              <a:off x="2697324" y="2816932"/>
              <a:ext cx="1755812" cy="1610444"/>
              <a:chOff x="2697324" y="2816932"/>
              <a:chExt cx="1755812" cy="1610444"/>
            </a:xfrm>
          </p:grpSpPr>
          <p:cxnSp>
            <p:nvCxnSpPr>
              <p:cNvPr id="64" name="Gerade Verbindung mit Pfeil 63"/>
              <p:cNvCxnSpPr/>
              <p:nvPr/>
            </p:nvCxnSpPr>
            <p:spPr>
              <a:xfrm flipV="1">
                <a:off x="2697324" y="3140968"/>
                <a:ext cx="1442663" cy="12864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Ellipse 64"/>
              <p:cNvSpPr/>
              <p:nvPr/>
            </p:nvSpPr>
            <p:spPr>
              <a:xfrm>
                <a:off x="3995936" y="2996952"/>
                <a:ext cx="72000"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Ellipse 65"/>
              <p:cNvSpPr/>
              <p:nvPr/>
            </p:nvSpPr>
            <p:spPr>
              <a:xfrm>
                <a:off x="4381136" y="2816932"/>
                <a:ext cx="72000"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Ellipse 66"/>
              <p:cNvSpPr/>
              <p:nvPr/>
            </p:nvSpPr>
            <p:spPr>
              <a:xfrm>
                <a:off x="4381136" y="3068960"/>
                <a:ext cx="72000"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Ellipse 67"/>
              <p:cNvSpPr/>
              <p:nvPr/>
            </p:nvSpPr>
            <p:spPr>
              <a:xfrm>
                <a:off x="4176572" y="2857686"/>
                <a:ext cx="72000"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Ellipse 69"/>
              <p:cNvSpPr/>
              <p:nvPr/>
            </p:nvSpPr>
            <p:spPr>
              <a:xfrm>
                <a:off x="4212572" y="3011227"/>
                <a:ext cx="72000"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78" name="Ellipse 77"/>
            <p:cNvSpPr/>
            <p:nvPr/>
          </p:nvSpPr>
          <p:spPr>
            <a:xfrm>
              <a:off x="4716016" y="2672916"/>
              <a:ext cx="72000"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79" name="Gerade Verbindung mit Pfeil 78"/>
          <p:cNvCxnSpPr/>
          <p:nvPr/>
        </p:nvCxnSpPr>
        <p:spPr>
          <a:xfrm flipV="1">
            <a:off x="5651512" y="1745158"/>
            <a:ext cx="504664"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 name="Text Box 2"/>
          <p:cNvSpPr txBox="1">
            <a:spLocks noChangeArrowheads="1"/>
          </p:cNvSpPr>
          <p:nvPr/>
        </p:nvSpPr>
        <p:spPr bwMode="auto">
          <a:xfrm>
            <a:off x="6156176" y="1340768"/>
            <a:ext cx="2700300" cy="707886"/>
          </a:xfrm>
          <a:prstGeom prst="rect">
            <a:avLst/>
          </a:prstGeom>
          <a:noFill/>
          <a:ln w="9525">
            <a:noFill/>
            <a:miter lim="800000"/>
            <a:headEnd/>
            <a:tailEnd/>
          </a:ln>
        </p:spPr>
        <p:txBody>
          <a:bodyPr wrap="square">
            <a:spAutoFit/>
          </a:bodyPr>
          <a:lstStyle/>
          <a:p>
            <a:pPr eaLnBrk="1" hangingPunct="1">
              <a:spcBef>
                <a:spcPct val="20000"/>
              </a:spcBef>
            </a:pPr>
            <a:r>
              <a:rPr lang="ru-RU" sz="2000" dirty="0">
                <a:solidFill>
                  <a:schemeClr val="tx2"/>
                </a:solidFill>
                <a:latin typeface="Calibri" pitchFamily="34" charset="0"/>
              </a:rPr>
              <a:t>Нарушение здорового состояния клетки</a:t>
            </a:r>
            <a:endParaRPr lang="en-US" sz="2000" dirty="0">
              <a:solidFill>
                <a:schemeClr val="tx2"/>
              </a:solidFill>
              <a:latin typeface="Calibri" pitchFamily="34" charset="0"/>
            </a:endParaRPr>
          </a:p>
        </p:txBody>
      </p:sp>
      <p:cxnSp>
        <p:nvCxnSpPr>
          <p:cNvPr id="81" name="Gerade Verbindung mit Pfeil 80"/>
          <p:cNvCxnSpPr/>
          <p:nvPr/>
        </p:nvCxnSpPr>
        <p:spPr>
          <a:xfrm>
            <a:off x="5651512" y="2558504"/>
            <a:ext cx="504813" cy="4527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Text Box 2"/>
          <p:cNvSpPr txBox="1">
            <a:spLocks noChangeArrowheads="1"/>
          </p:cNvSpPr>
          <p:nvPr/>
        </p:nvSpPr>
        <p:spPr bwMode="auto">
          <a:xfrm>
            <a:off x="6156176" y="2884874"/>
            <a:ext cx="2700300" cy="707886"/>
          </a:xfrm>
          <a:prstGeom prst="rect">
            <a:avLst/>
          </a:prstGeom>
          <a:noFill/>
          <a:ln w="9525">
            <a:noFill/>
            <a:miter lim="800000"/>
            <a:headEnd/>
            <a:tailEnd/>
          </a:ln>
        </p:spPr>
        <p:txBody>
          <a:bodyPr wrap="square">
            <a:spAutoFit/>
          </a:bodyPr>
          <a:lstStyle/>
          <a:p>
            <a:pPr marL="628650" indent="-628650" eaLnBrk="1" hangingPunct="1">
              <a:spcBef>
                <a:spcPct val="20000"/>
              </a:spcBef>
            </a:pPr>
            <a:r>
              <a:rPr lang="ru-RU" sz="2000" dirty="0">
                <a:solidFill>
                  <a:schemeClr val="tx2"/>
                </a:solidFill>
                <a:latin typeface="Calibri" pitchFamily="34" charset="0"/>
              </a:rPr>
              <a:t>Зуд, ухудшение состояния кожи</a:t>
            </a:r>
            <a:endParaRPr lang="en-US" sz="2000" dirty="0">
              <a:solidFill>
                <a:schemeClr val="tx2"/>
              </a:solidFill>
              <a:latin typeface="Calibri" pitchFamily="34" charset="0"/>
            </a:endParaRPr>
          </a:p>
        </p:txBody>
      </p:sp>
      <p:sp>
        <p:nvSpPr>
          <p:cNvPr id="83" name="Text Box 2"/>
          <p:cNvSpPr txBox="1">
            <a:spLocks noChangeArrowheads="1"/>
          </p:cNvSpPr>
          <p:nvPr/>
        </p:nvSpPr>
        <p:spPr bwMode="auto">
          <a:xfrm>
            <a:off x="4499992" y="1628800"/>
            <a:ext cx="1550640" cy="338554"/>
          </a:xfrm>
          <a:prstGeom prst="rect">
            <a:avLst/>
          </a:prstGeom>
          <a:noFill/>
          <a:ln w="9525">
            <a:noFill/>
            <a:miter lim="800000"/>
            <a:headEnd/>
            <a:tailEnd/>
          </a:ln>
        </p:spPr>
        <p:txBody>
          <a:bodyPr wrap="square">
            <a:spAutoFit/>
          </a:bodyPr>
          <a:lstStyle/>
          <a:p>
            <a:pPr marL="628650" indent="-628650" algn="l" eaLnBrk="1" hangingPunct="1">
              <a:spcBef>
                <a:spcPct val="20000"/>
              </a:spcBef>
            </a:pPr>
            <a:r>
              <a:rPr lang="ru-RU" sz="1600" dirty="0" err="1">
                <a:solidFill>
                  <a:schemeClr val="tx2"/>
                </a:solidFill>
                <a:latin typeface="Calibri" pitchFamily="34" charset="0"/>
              </a:rPr>
              <a:t>Кератиноцит</a:t>
            </a:r>
            <a:endParaRPr lang="en-US" sz="1600" dirty="0">
              <a:solidFill>
                <a:schemeClr val="tx2"/>
              </a:solidFill>
              <a:latin typeface="Calibri" pitchFamily="34" charset="0"/>
            </a:endParaRPr>
          </a:p>
        </p:txBody>
      </p:sp>
      <p:sp>
        <p:nvSpPr>
          <p:cNvPr id="84" name="Text Box 2"/>
          <p:cNvSpPr txBox="1">
            <a:spLocks noChangeArrowheads="1"/>
          </p:cNvSpPr>
          <p:nvPr/>
        </p:nvSpPr>
        <p:spPr bwMode="auto">
          <a:xfrm>
            <a:off x="4501116" y="3906922"/>
            <a:ext cx="4642884" cy="2123658"/>
          </a:xfrm>
          <a:prstGeom prst="rect">
            <a:avLst/>
          </a:prstGeom>
          <a:noFill/>
          <a:ln w="9525">
            <a:noFill/>
            <a:miter lim="800000"/>
            <a:headEnd/>
            <a:tailEnd/>
          </a:ln>
        </p:spPr>
        <p:txBody>
          <a:bodyPr wrap="square">
            <a:spAutoFit/>
          </a:bodyPr>
          <a:lstStyle/>
          <a:p>
            <a:pPr algn="l" eaLnBrk="1" hangingPunct="1">
              <a:spcBef>
                <a:spcPct val="20000"/>
              </a:spcBef>
            </a:pPr>
            <a:r>
              <a:rPr lang="ru-RU" sz="2000" dirty="0">
                <a:solidFill>
                  <a:schemeClr val="tx2"/>
                </a:solidFill>
                <a:latin typeface="Calibri" pitchFamily="34" charset="0"/>
              </a:rPr>
              <a:t>Нездоровая кожа</a:t>
            </a:r>
            <a:r>
              <a:rPr lang="en-US" sz="2000" dirty="0">
                <a:solidFill>
                  <a:schemeClr val="tx2"/>
                </a:solidFill>
                <a:latin typeface="Calibri" pitchFamily="34" charset="0"/>
              </a:rPr>
              <a:t>:</a:t>
            </a:r>
          </a:p>
          <a:p>
            <a:pPr algn="l" eaLnBrk="1" hangingPunct="1">
              <a:spcBef>
                <a:spcPct val="20000"/>
              </a:spcBef>
            </a:pPr>
            <a:r>
              <a:rPr lang="ru-RU" sz="2000" dirty="0">
                <a:solidFill>
                  <a:schemeClr val="tx2"/>
                </a:solidFill>
                <a:latin typeface="Calibri" pitchFamily="34" charset="0"/>
              </a:rPr>
              <a:t>Повышение экспрессии </a:t>
            </a:r>
            <a:r>
              <a:rPr lang="en-US" sz="2000" dirty="0">
                <a:solidFill>
                  <a:schemeClr val="tx2"/>
                </a:solidFill>
                <a:latin typeface="Calibri" pitchFamily="34" charset="0"/>
              </a:rPr>
              <a:t>IL-31RA</a:t>
            </a:r>
          </a:p>
          <a:p>
            <a:pPr algn="l" eaLnBrk="1" hangingPunct="1">
              <a:spcBef>
                <a:spcPct val="20000"/>
              </a:spcBef>
            </a:pPr>
            <a:endParaRPr lang="en-US" sz="2000" dirty="0">
              <a:solidFill>
                <a:schemeClr val="tx2"/>
              </a:solidFill>
              <a:latin typeface="Calibri" pitchFamily="34" charset="0"/>
            </a:endParaRPr>
          </a:p>
          <a:p>
            <a:pPr algn="l" eaLnBrk="1" hangingPunct="1">
              <a:spcBef>
                <a:spcPct val="20000"/>
              </a:spcBef>
            </a:pPr>
            <a:r>
              <a:rPr lang="ru-RU" sz="2000" dirty="0">
                <a:solidFill>
                  <a:schemeClr val="tx2"/>
                </a:solidFill>
                <a:latin typeface="Calibri" pitchFamily="34" charset="0"/>
              </a:rPr>
              <a:t>Больше</a:t>
            </a:r>
            <a:r>
              <a:rPr lang="en-US" sz="2000" dirty="0">
                <a:solidFill>
                  <a:schemeClr val="tx2"/>
                </a:solidFill>
                <a:latin typeface="Calibri" pitchFamily="34" charset="0"/>
              </a:rPr>
              <a:t> IL-31RA, </a:t>
            </a:r>
            <a:r>
              <a:rPr lang="ru-RU" sz="2000" dirty="0">
                <a:solidFill>
                  <a:schemeClr val="tx2"/>
                </a:solidFill>
                <a:latin typeface="Calibri" pitchFamily="34" charset="0"/>
              </a:rPr>
              <a:t>больше взаимодействия с </a:t>
            </a:r>
            <a:r>
              <a:rPr lang="en-US" sz="2000" dirty="0">
                <a:solidFill>
                  <a:schemeClr val="tx2"/>
                </a:solidFill>
                <a:latin typeface="Calibri" pitchFamily="34" charset="0"/>
              </a:rPr>
              <a:t>IL-31. </a:t>
            </a:r>
            <a:r>
              <a:rPr lang="ru-RU" sz="2000" dirty="0">
                <a:solidFill>
                  <a:schemeClr val="tx2"/>
                </a:solidFill>
                <a:latin typeface="Calibri" pitchFamily="34" charset="0"/>
              </a:rPr>
              <a:t>Дальнейшее ухудшение здоровья кожи</a:t>
            </a:r>
            <a:endParaRPr lang="en-US" sz="2000" dirty="0">
              <a:solidFill>
                <a:schemeClr val="tx2"/>
              </a:solidFill>
              <a:latin typeface="Calibri" pitchFamily="34" charset="0"/>
            </a:endParaRPr>
          </a:p>
        </p:txBody>
      </p:sp>
      <p:grpSp>
        <p:nvGrpSpPr>
          <p:cNvPr id="85" name="Gruppieren 84"/>
          <p:cNvGrpSpPr>
            <a:grpSpLocks noChangeAspect="1"/>
          </p:cNvGrpSpPr>
          <p:nvPr/>
        </p:nvGrpSpPr>
        <p:grpSpPr>
          <a:xfrm rot="-3540000">
            <a:off x="4652679" y="2106288"/>
            <a:ext cx="154735" cy="288000"/>
            <a:chOff x="3975956" y="2348880"/>
            <a:chExt cx="236004" cy="659894"/>
          </a:xfrm>
        </p:grpSpPr>
        <p:sp>
          <p:nvSpPr>
            <p:cNvPr id="86" name="Halbbogen 85"/>
            <p:cNvSpPr/>
            <p:nvPr/>
          </p:nvSpPr>
          <p:spPr>
            <a:xfrm rot="10800000">
              <a:off x="3975956" y="2348880"/>
              <a:ext cx="236004" cy="360040"/>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7" name="Rechteck 86"/>
            <p:cNvSpPr/>
            <p:nvPr/>
          </p:nvSpPr>
          <p:spPr>
            <a:xfrm>
              <a:off x="4071098" y="2699850"/>
              <a:ext cx="45719" cy="308924"/>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88" name="Gruppieren 87"/>
          <p:cNvGrpSpPr>
            <a:grpSpLocks noChangeAspect="1"/>
          </p:cNvGrpSpPr>
          <p:nvPr/>
        </p:nvGrpSpPr>
        <p:grpSpPr>
          <a:xfrm rot="-9900000">
            <a:off x="5038682" y="2724038"/>
            <a:ext cx="154735" cy="288000"/>
            <a:chOff x="3975956" y="2348880"/>
            <a:chExt cx="236004" cy="659894"/>
          </a:xfrm>
        </p:grpSpPr>
        <p:sp>
          <p:nvSpPr>
            <p:cNvPr id="89" name="Halbbogen 88"/>
            <p:cNvSpPr/>
            <p:nvPr/>
          </p:nvSpPr>
          <p:spPr>
            <a:xfrm rot="10800000">
              <a:off x="3975956" y="2348880"/>
              <a:ext cx="236004" cy="360040"/>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0" name="Rechteck 89"/>
            <p:cNvSpPr/>
            <p:nvPr/>
          </p:nvSpPr>
          <p:spPr>
            <a:xfrm>
              <a:off x="4071098" y="2699850"/>
              <a:ext cx="45719" cy="308924"/>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91" name="Gruppieren 90"/>
          <p:cNvGrpSpPr>
            <a:grpSpLocks noChangeAspect="1"/>
          </p:cNvGrpSpPr>
          <p:nvPr/>
        </p:nvGrpSpPr>
        <p:grpSpPr>
          <a:xfrm rot="-10980000">
            <a:off x="5444266" y="2755565"/>
            <a:ext cx="154735" cy="288000"/>
            <a:chOff x="3975956" y="2348880"/>
            <a:chExt cx="236004" cy="659894"/>
          </a:xfrm>
        </p:grpSpPr>
        <p:sp>
          <p:nvSpPr>
            <p:cNvPr id="92" name="Halbbogen 91"/>
            <p:cNvSpPr/>
            <p:nvPr/>
          </p:nvSpPr>
          <p:spPr>
            <a:xfrm rot="10800000">
              <a:off x="3975956" y="2348880"/>
              <a:ext cx="236004" cy="360040"/>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3" name="Rechteck 92"/>
            <p:cNvSpPr/>
            <p:nvPr/>
          </p:nvSpPr>
          <p:spPr>
            <a:xfrm>
              <a:off x="4071098" y="2699850"/>
              <a:ext cx="45719" cy="308924"/>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04" name="Text Box 2"/>
          <p:cNvSpPr txBox="1">
            <a:spLocks noChangeArrowheads="1"/>
          </p:cNvSpPr>
          <p:nvPr/>
        </p:nvSpPr>
        <p:spPr bwMode="auto">
          <a:xfrm>
            <a:off x="3887924" y="3924924"/>
            <a:ext cx="420646" cy="400110"/>
          </a:xfrm>
          <a:prstGeom prst="rect">
            <a:avLst/>
          </a:prstGeom>
          <a:noFill/>
          <a:ln w="9525">
            <a:noFill/>
            <a:miter lim="800000"/>
            <a:headEnd/>
            <a:tailEnd/>
          </a:ln>
        </p:spPr>
        <p:txBody>
          <a:bodyPr wrap="square">
            <a:spAutoFit/>
          </a:bodyPr>
          <a:lstStyle/>
          <a:p>
            <a:pPr marL="628650" indent="-628650" algn="l" eaLnBrk="1" hangingPunct="1">
              <a:spcBef>
                <a:spcPct val="20000"/>
              </a:spcBef>
            </a:pPr>
            <a:r>
              <a:rPr lang="en-US" sz="2000" dirty="0">
                <a:solidFill>
                  <a:srgbClr val="FF0000"/>
                </a:solidFill>
                <a:latin typeface="Calibri" pitchFamily="34" charset="0"/>
              </a:rPr>
              <a:t>1.</a:t>
            </a:r>
          </a:p>
        </p:txBody>
      </p:sp>
      <p:sp>
        <p:nvSpPr>
          <p:cNvPr id="105" name="Text Box 2"/>
          <p:cNvSpPr txBox="1">
            <a:spLocks noChangeArrowheads="1"/>
          </p:cNvSpPr>
          <p:nvPr/>
        </p:nvSpPr>
        <p:spPr bwMode="auto">
          <a:xfrm>
            <a:off x="3888431" y="4973106"/>
            <a:ext cx="420646" cy="400110"/>
          </a:xfrm>
          <a:prstGeom prst="rect">
            <a:avLst/>
          </a:prstGeom>
          <a:noFill/>
          <a:ln w="9525">
            <a:noFill/>
            <a:miter lim="800000"/>
            <a:headEnd/>
            <a:tailEnd/>
          </a:ln>
        </p:spPr>
        <p:txBody>
          <a:bodyPr wrap="square">
            <a:spAutoFit/>
          </a:bodyPr>
          <a:lstStyle/>
          <a:p>
            <a:pPr marL="628650" indent="-628650" algn="l" eaLnBrk="1" hangingPunct="1">
              <a:spcBef>
                <a:spcPct val="20000"/>
              </a:spcBef>
            </a:pPr>
            <a:r>
              <a:rPr lang="en-US" sz="2000" dirty="0">
                <a:solidFill>
                  <a:srgbClr val="FF0000"/>
                </a:solidFill>
                <a:latin typeface="Calibri" pitchFamily="34" charset="0"/>
              </a:rPr>
              <a:t>2.</a:t>
            </a:r>
          </a:p>
        </p:txBody>
      </p:sp>
      <p:sp>
        <p:nvSpPr>
          <p:cNvPr id="106" name="Text Box 2"/>
          <p:cNvSpPr txBox="1">
            <a:spLocks noChangeArrowheads="1"/>
          </p:cNvSpPr>
          <p:nvPr/>
        </p:nvSpPr>
        <p:spPr bwMode="auto">
          <a:xfrm>
            <a:off x="3887924" y="1788785"/>
            <a:ext cx="450050" cy="400110"/>
          </a:xfrm>
          <a:prstGeom prst="rect">
            <a:avLst/>
          </a:prstGeom>
          <a:noFill/>
          <a:ln w="9525">
            <a:noFill/>
            <a:miter lim="800000"/>
            <a:headEnd/>
            <a:tailEnd/>
          </a:ln>
        </p:spPr>
        <p:txBody>
          <a:bodyPr wrap="square">
            <a:spAutoFit/>
          </a:bodyPr>
          <a:lstStyle/>
          <a:p>
            <a:pPr marL="628650" indent="-628650" algn="l" eaLnBrk="1" hangingPunct="1">
              <a:spcBef>
                <a:spcPct val="20000"/>
              </a:spcBef>
            </a:pPr>
            <a:r>
              <a:rPr lang="en-US" sz="2000" dirty="0">
                <a:solidFill>
                  <a:srgbClr val="FF0000"/>
                </a:solidFill>
                <a:latin typeface="Calibri" pitchFamily="34" charset="0"/>
              </a:rPr>
              <a:t>1.</a:t>
            </a:r>
          </a:p>
        </p:txBody>
      </p:sp>
      <p:sp>
        <p:nvSpPr>
          <p:cNvPr id="107" name="Text Box 2"/>
          <p:cNvSpPr txBox="1">
            <a:spLocks noChangeArrowheads="1"/>
          </p:cNvSpPr>
          <p:nvPr/>
        </p:nvSpPr>
        <p:spPr bwMode="auto">
          <a:xfrm>
            <a:off x="7281300" y="2238041"/>
            <a:ext cx="1575175" cy="400110"/>
          </a:xfrm>
          <a:prstGeom prst="rect">
            <a:avLst/>
          </a:prstGeom>
          <a:noFill/>
          <a:ln w="9525">
            <a:noFill/>
            <a:miter lim="800000"/>
            <a:headEnd/>
            <a:tailEnd/>
          </a:ln>
        </p:spPr>
        <p:txBody>
          <a:bodyPr wrap="square">
            <a:spAutoFit/>
          </a:bodyPr>
          <a:lstStyle/>
          <a:p>
            <a:pPr marL="628650" indent="-628650" algn="l" eaLnBrk="1" hangingPunct="1">
              <a:spcBef>
                <a:spcPct val="20000"/>
              </a:spcBef>
            </a:pPr>
            <a:r>
              <a:rPr lang="en-US" sz="2000" dirty="0">
                <a:solidFill>
                  <a:srgbClr val="FF0000"/>
                </a:solidFill>
                <a:latin typeface="Calibri" pitchFamily="34" charset="0"/>
              </a:rPr>
              <a:t>2. </a:t>
            </a:r>
            <a:r>
              <a:rPr lang="ru-RU" sz="2000" dirty="0">
                <a:solidFill>
                  <a:srgbClr val="FF0000"/>
                </a:solidFill>
                <a:latin typeface="Calibri" pitchFamily="34" charset="0"/>
              </a:rPr>
              <a:t>более</a:t>
            </a:r>
            <a:endParaRPr lang="en-US" sz="2000" dirty="0">
              <a:solidFill>
                <a:srgbClr val="FF0000"/>
              </a:solidFill>
              <a:latin typeface="Calibri" pitchFamily="34" charset="0"/>
            </a:endParaRPr>
          </a:p>
        </p:txBody>
      </p:sp>
      <p:cxnSp>
        <p:nvCxnSpPr>
          <p:cNvPr id="108" name="Gerade Verbindung mit Pfeil 107"/>
          <p:cNvCxnSpPr/>
          <p:nvPr/>
        </p:nvCxnSpPr>
        <p:spPr>
          <a:xfrm flipV="1">
            <a:off x="7776356" y="2060848"/>
            <a:ext cx="0" cy="25326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9" name="Gerade Verbindung mit Pfeil 108"/>
          <p:cNvCxnSpPr/>
          <p:nvPr/>
        </p:nvCxnSpPr>
        <p:spPr>
          <a:xfrm rot="10800000" flipV="1">
            <a:off x="7776356" y="2599669"/>
            <a:ext cx="0" cy="25326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Image result for blit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8596" y="1216988"/>
            <a:ext cx="746528" cy="1452969"/>
          </a:xfrm>
          <a:prstGeom prst="rect">
            <a:avLst/>
          </a:prstGeom>
          <a:noFill/>
          <a:extLst>
            <a:ext uri="{909E8E84-426E-40DD-AFC4-6F175D3DCCD1}">
              <a14:hiddenFill xmlns:a14="http://schemas.microsoft.com/office/drawing/2010/main">
                <a:solidFill>
                  <a:srgbClr val="FFFFFF"/>
                </a:solidFill>
              </a14:hiddenFill>
            </a:ext>
          </a:extLst>
        </p:spPr>
      </p:pic>
      <p:sp>
        <p:nvSpPr>
          <p:cNvPr id="111" name="Ellipse 110"/>
          <p:cNvSpPr/>
          <p:nvPr/>
        </p:nvSpPr>
        <p:spPr>
          <a:xfrm>
            <a:off x="5068800" y="2888940"/>
            <a:ext cx="72000"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Ellipse 111"/>
          <p:cNvSpPr/>
          <p:nvPr/>
        </p:nvSpPr>
        <p:spPr>
          <a:xfrm>
            <a:off x="5489058" y="2930400"/>
            <a:ext cx="72000"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Ellipse 112"/>
          <p:cNvSpPr/>
          <p:nvPr/>
        </p:nvSpPr>
        <p:spPr>
          <a:xfrm>
            <a:off x="4640400" y="2185200"/>
            <a:ext cx="72000"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5159387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500"/>
                                        <p:tgtEl>
                                          <p:spTgt spid="79"/>
                                        </p:tgtEl>
                                      </p:cBhvr>
                                    </p:animEffect>
                                  </p:childTnLst>
                                </p:cTn>
                              </p:par>
                              <p:par>
                                <p:cTn id="17" presetID="10" presetClass="entr" presetSubtype="0" fill="hold" nodeType="with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500"/>
                                        <p:tgtEl>
                                          <p:spTgt spid="8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500"/>
                                        <p:tgtEl>
                                          <p:spTgt spid="8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4">
                                            <p:txEl>
                                              <p:pRg st="0" end="0"/>
                                            </p:txEl>
                                          </p:spTgt>
                                        </p:tgtEl>
                                        <p:attrNameLst>
                                          <p:attrName>style.visibility</p:attrName>
                                        </p:attrNameLst>
                                      </p:cBhvr>
                                      <p:to>
                                        <p:strVal val="visible"/>
                                      </p:to>
                                    </p:set>
                                    <p:animEffect transition="in" filter="fade">
                                      <p:cBhvr>
                                        <p:cTn id="30" dur="500"/>
                                        <p:tgtEl>
                                          <p:spTgt spid="84">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4">
                                            <p:txEl>
                                              <p:pRg st="1" end="1"/>
                                            </p:txEl>
                                          </p:spTgt>
                                        </p:tgtEl>
                                        <p:attrNameLst>
                                          <p:attrName>style.visibility</p:attrName>
                                        </p:attrNameLst>
                                      </p:cBhvr>
                                      <p:to>
                                        <p:strVal val="visible"/>
                                      </p:to>
                                    </p:set>
                                    <p:animEffect transition="in" filter="fade">
                                      <p:cBhvr>
                                        <p:cTn id="33" dur="500"/>
                                        <p:tgtEl>
                                          <p:spTgt spid="84">
                                            <p:txEl>
                                              <p:pRg st="1" end="1"/>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fade">
                                      <p:cBhvr>
                                        <p:cTn id="36" dur="500"/>
                                        <p:tgtEl>
                                          <p:spTgt spid="10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4"/>
                                        </p:tgtEl>
                                        <p:attrNameLst>
                                          <p:attrName>style.visibility</p:attrName>
                                        </p:attrNameLst>
                                      </p:cBhvr>
                                      <p:to>
                                        <p:strVal val="visible"/>
                                      </p:to>
                                    </p:set>
                                    <p:animEffect transition="in" filter="fade">
                                      <p:cBhvr>
                                        <p:cTn id="39" dur="500"/>
                                        <p:tgtEl>
                                          <p:spTgt spid="104"/>
                                        </p:tgtEl>
                                      </p:cBhvr>
                                    </p:animEffect>
                                  </p:childTnLst>
                                </p:cTn>
                              </p:par>
                              <p:par>
                                <p:cTn id="40" presetID="10" presetClass="entr" presetSubtype="0" fill="hold" nodeType="with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fade">
                                      <p:cBhvr>
                                        <p:cTn id="42" dur="500"/>
                                        <p:tgtEl>
                                          <p:spTgt spid="1026"/>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p:cTn id="47" dur="2000" fill="hold"/>
                                        <p:tgtEl>
                                          <p:spTgt spid="85"/>
                                        </p:tgtEl>
                                        <p:attrNameLst>
                                          <p:attrName>ppt_w</p:attrName>
                                        </p:attrNameLst>
                                      </p:cBhvr>
                                      <p:tavLst>
                                        <p:tav tm="0">
                                          <p:val>
                                            <p:fltVal val="0"/>
                                          </p:val>
                                        </p:tav>
                                        <p:tav tm="100000">
                                          <p:val>
                                            <p:strVal val="#ppt_w"/>
                                          </p:val>
                                        </p:tav>
                                      </p:tavLst>
                                    </p:anim>
                                    <p:anim calcmode="lin" valueType="num">
                                      <p:cBhvr>
                                        <p:cTn id="48" dur="2000" fill="hold"/>
                                        <p:tgtEl>
                                          <p:spTgt spid="85"/>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2000" fill="hold"/>
                                        <p:tgtEl>
                                          <p:spTgt spid="88"/>
                                        </p:tgtEl>
                                        <p:attrNameLst>
                                          <p:attrName>ppt_w</p:attrName>
                                        </p:attrNameLst>
                                      </p:cBhvr>
                                      <p:tavLst>
                                        <p:tav tm="0">
                                          <p:val>
                                            <p:fltVal val="0"/>
                                          </p:val>
                                        </p:tav>
                                        <p:tav tm="100000">
                                          <p:val>
                                            <p:strVal val="#ppt_w"/>
                                          </p:val>
                                        </p:tav>
                                      </p:tavLst>
                                    </p:anim>
                                    <p:anim calcmode="lin" valueType="num">
                                      <p:cBhvr>
                                        <p:cTn id="52" dur="2000" fill="hold"/>
                                        <p:tgtEl>
                                          <p:spTgt spid="88"/>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91"/>
                                        </p:tgtEl>
                                        <p:attrNameLst>
                                          <p:attrName>style.visibility</p:attrName>
                                        </p:attrNameLst>
                                      </p:cBhvr>
                                      <p:to>
                                        <p:strVal val="visible"/>
                                      </p:to>
                                    </p:set>
                                    <p:anim calcmode="lin" valueType="num">
                                      <p:cBhvr>
                                        <p:cTn id="55" dur="2000" fill="hold"/>
                                        <p:tgtEl>
                                          <p:spTgt spid="91"/>
                                        </p:tgtEl>
                                        <p:attrNameLst>
                                          <p:attrName>ppt_w</p:attrName>
                                        </p:attrNameLst>
                                      </p:cBhvr>
                                      <p:tavLst>
                                        <p:tav tm="0">
                                          <p:val>
                                            <p:fltVal val="0"/>
                                          </p:val>
                                        </p:tav>
                                        <p:tav tm="100000">
                                          <p:val>
                                            <p:strVal val="#ppt_w"/>
                                          </p:val>
                                        </p:tav>
                                      </p:tavLst>
                                    </p:anim>
                                    <p:anim calcmode="lin" valueType="num">
                                      <p:cBhvr>
                                        <p:cTn id="56" dur="2000" fill="hold"/>
                                        <p:tgtEl>
                                          <p:spTgt spid="91"/>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fade">
                                      <p:cBhvr>
                                        <p:cTn id="61" dur="500"/>
                                        <p:tgtEl>
                                          <p:spTgt spid="11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11"/>
                                        </p:tgtEl>
                                        <p:attrNameLst>
                                          <p:attrName>style.visibility</p:attrName>
                                        </p:attrNameLst>
                                      </p:cBhvr>
                                      <p:to>
                                        <p:strVal val="visible"/>
                                      </p:to>
                                    </p:set>
                                    <p:animEffect transition="in" filter="fade">
                                      <p:cBhvr>
                                        <p:cTn id="64" dur="500"/>
                                        <p:tgtEl>
                                          <p:spTgt spid="11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12"/>
                                        </p:tgtEl>
                                        <p:attrNameLst>
                                          <p:attrName>style.visibility</p:attrName>
                                        </p:attrNameLst>
                                      </p:cBhvr>
                                      <p:to>
                                        <p:strVal val="visible"/>
                                      </p:to>
                                    </p:set>
                                    <p:animEffect transition="in" filter="fade">
                                      <p:cBhvr>
                                        <p:cTn id="67" dur="500"/>
                                        <p:tgtEl>
                                          <p:spTgt spid="11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7"/>
                                        </p:tgtEl>
                                        <p:attrNameLst>
                                          <p:attrName>style.visibility</p:attrName>
                                        </p:attrNameLst>
                                      </p:cBhvr>
                                      <p:to>
                                        <p:strVal val="visible"/>
                                      </p:to>
                                    </p:set>
                                    <p:animEffect transition="in" filter="fade">
                                      <p:cBhvr>
                                        <p:cTn id="72" dur="500"/>
                                        <p:tgtEl>
                                          <p:spTgt spid="107"/>
                                        </p:tgtEl>
                                      </p:cBhvr>
                                    </p:animEffect>
                                  </p:childTnLst>
                                </p:cTn>
                              </p:par>
                              <p:par>
                                <p:cTn id="73" presetID="10" presetClass="entr" presetSubtype="0" fill="hold" nodeType="withEffect">
                                  <p:stCondLst>
                                    <p:cond delay="0"/>
                                  </p:stCondLst>
                                  <p:childTnLst>
                                    <p:set>
                                      <p:cBhvr>
                                        <p:cTn id="74" dur="1" fill="hold">
                                          <p:stCondLst>
                                            <p:cond delay="0"/>
                                          </p:stCondLst>
                                        </p:cTn>
                                        <p:tgtEl>
                                          <p:spTgt spid="84">
                                            <p:txEl>
                                              <p:pRg st="3" end="3"/>
                                            </p:txEl>
                                          </p:spTgt>
                                        </p:tgtEl>
                                        <p:attrNameLst>
                                          <p:attrName>style.visibility</p:attrName>
                                        </p:attrNameLst>
                                      </p:cBhvr>
                                      <p:to>
                                        <p:strVal val="visible"/>
                                      </p:to>
                                    </p:set>
                                    <p:animEffect transition="in" filter="fade">
                                      <p:cBhvr>
                                        <p:cTn id="75" dur="500"/>
                                        <p:tgtEl>
                                          <p:spTgt spid="84">
                                            <p:txEl>
                                              <p:pRg st="3" end="3"/>
                                            </p:tx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fade">
                                      <p:cBhvr>
                                        <p:cTn id="78" dur="500"/>
                                        <p:tgtEl>
                                          <p:spTgt spid="105"/>
                                        </p:tgtEl>
                                      </p:cBhvr>
                                    </p:animEffect>
                                  </p:childTnLst>
                                </p:cTn>
                              </p:par>
                              <p:par>
                                <p:cTn id="79" presetID="10" presetClass="entr" presetSubtype="0" fill="hold" nodeType="withEffect">
                                  <p:stCondLst>
                                    <p:cond delay="100"/>
                                  </p:stCondLst>
                                  <p:childTnLst>
                                    <p:set>
                                      <p:cBhvr>
                                        <p:cTn id="80" dur="1" fill="hold">
                                          <p:stCondLst>
                                            <p:cond delay="0"/>
                                          </p:stCondLst>
                                        </p:cTn>
                                        <p:tgtEl>
                                          <p:spTgt spid="108"/>
                                        </p:tgtEl>
                                        <p:attrNameLst>
                                          <p:attrName>style.visibility</p:attrName>
                                        </p:attrNameLst>
                                      </p:cBhvr>
                                      <p:to>
                                        <p:strVal val="visible"/>
                                      </p:to>
                                    </p:set>
                                    <p:animEffect transition="in" filter="fade">
                                      <p:cBhvr>
                                        <p:cTn id="81" dur="2000"/>
                                        <p:tgtEl>
                                          <p:spTgt spid="108"/>
                                        </p:tgtEl>
                                      </p:cBhvr>
                                    </p:animEffect>
                                  </p:childTnLst>
                                </p:cTn>
                              </p:par>
                              <p:par>
                                <p:cTn id="82" presetID="10" presetClass="entr" presetSubtype="0" fill="hold" nodeType="withEffect">
                                  <p:stCondLst>
                                    <p:cond delay="0"/>
                                  </p:stCondLst>
                                  <p:childTnLst>
                                    <p:set>
                                      <p:cBhvr>
                                        <p:cTn id="83" dur="1" fill="hold">
                                          <p:stCondLst>
                                            <p:cond delay="0"/>
                                          </p:stCondLst>
                                        </p:cTn>
                                        <p:tgtEl>
                                          <p:spTgt spid="109"/>
                                        </p:tgtEl>
                                        <p:attrNameLst>
                                          <p:attrName>style.visibility</p:attrName>
                                        </p:attrNameLst>
                                      </p:cBhvr>
                                      <p:to>
                                        <p:strVal val="visible"/>
                                      </p:to>
                                    </p:set>
                                    <p:animEffect transition="in" filter="fade">
                                      <p:cBhvr>
                                        <p:cTn id="84" dur="2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2" grpId="0"/>
      <p:bldP spid="104" grpId="0"/>
      <p:bldP spid="105" grpId="0"/>
      <p:bldP spid="106" grpId="0"/>
      <p:bldP spid="107" grpId="0"/>
      <p:bldP spid="111" grpId="0" animBg="1"/>
      <p:bldP spid="112" grpId="0" animBg="1"/>
      <p:bldP spid="1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4000" y="367200"/>
            <a:ext cx="8460000" cy="579437"/>
          </a:xfrm>
        </p:spPr>
        <p:txBody>
          <a:bodyPr/>
          <a:lstStyle/>
          <a:p>
            <a:r>
              <a:rPr lang="en-US" dirty="0"/>
              <a:t>IL-31RA – </a:t>
            </a:r>
            <a:r>
              <a:rPr lang="en-US" i="1" dirty="0"/>
              <a:t>in vitro</a:t>
            </a:r>
            <a:r>
              <a:rPr lang="ru-RU" i="1" dirty="0"/>
              <a:t> резюме</a:t>
            </a:r>
            <a:endParaRPr lang="en-US" baseline="30000" dirty="0"/>
          </a:p>
        </p:txBody>
      </p:sp>
      <p:sp>
        <p:nvSpPr>
          <p:cNvPr id="4" name="Rectangle 3"/>
          <p:cNvSpPr txBox="1">
            <a:spLocks noChangeArrowheads="1"/>
          </p:cNvSpPr>
          <p:nvPr/>
        </p:nvSpPr>
        <p:spPr bwMode="auto">
          <a:xfrm>
            <a:off x="684000" y="6094800"/>
            <a:ext cx="6911975"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defRPr/>
            </a:pPr>
            <a:r>
              <a:rPr lang="de-DE" sz="3600" dirty="0" err="1">
                <a:solidFill>
                  <a:schemeClr val="tx1">
                    <a:lumMod val="65000"/>
                    <a:lumOff val="35000"/>
                  </a:schemeClr>
                </a:solidFill>
                <a:latin typeface="Calibri" pitchFamily="34" charset="0"/>
              </a:rPr>
              <a:t>AnnonaSense</a:t>
            </a:r>
            <a:r>
              <a:rPr lang="de-DE" sz="3600" dirty="0">
                <a:solidFill>
                  <a:schemeClr val="tx1">
                    <a:lumMod val="65000"/>
                    <a:lumOff val="35000"/>
                  </a:schemeClr>
                </a:solidFill>
                <a:latin typeface="Calibri" pitchFamily="34" charset="0"/>
              </a:rPr>
              <a:t> CLR</a:t>
            </a:r>
          </a:p>
        </p:txBody>
      </p:sp>
      <p:sp>
        <p:nvSpPr>
          <p:cNvPr id="13" name="Ellipse 12"/>
          <p:cNvSpPr/>
          <p:nvPr/>
        </p:nvSpPr>
        <p:spPr>
          <a:xfrm>
            <a:off x="6228184" y="2784966"/>
            <a:ext cx="1404156" cy="8280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4" name="Gruppieren 73"/>
          <p:cNvGrpSpPr>
            <a:grpSpLocks noChangeAspect="1"/>
          </p:cNvGrpSpPr>
          <p:nvPr/>
        </p:nvGrpSpPr>
        <p:grpSpPr>
          <a:xfrm rot="-7800000">
            <a:off x="6202846" y="3295686"/>
            <a:ext cx="154735" cy="288000"/>
            <a:chOff x="3975956" y="2348880"/>
            <a:chExt cx="236004" cy="659894"/>
          </a:xfrm>
        </p:grpSpPr>
        <p:sp>
          <p:nvSpPr>
            <p:cNvPr id="75" name="Halbbogen 74"/>
            <p:cNvSpPr/>
            <p:nvPr/>
          </p:nvSpPr>
          <p:spPr>
            <a:xfrm rot="10800000">
              <a:off x="3975956" y="2348880"/>
              <a:ext cx="236004" cy="360040"/>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6" name="Rechteck 75"/>
            <p:cNvSpPr/>
            <p:nvPr/>
          </p:nvSpPr>
          <p:spPr>
            <a:xfrm>
              <a:off x="4071098" y="2699850"/>
              <a:ext cx="45719" cy="308924"/>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77" name="Text Box 2"/>
          <p:cNvSpPr txBox="1">
            <a:spLocks noChangeArrowheads="1"/>
          </p:cNvSpPr>
          <p:nvPr/>
        </p:nvSpPr>
        <p:spPr bwMode="auto">
          <a:xfrm>
            <a:off x="863588" y="3687313"/>
            <a:ext cx="1069275" cy="338554"/>
          </a:xfrm>
          <a:prstGeom prst="rect">
            <a:avLst/>
          </a:prstGeom>
          <a:noFill/>
          <a:ln w="9525">
            <a:noFill/>
            <a:miter lim="800000"/>
            <a:headEnd/>
            <a:tailEnd/>
          </a:ln>
        </p:spPr>
        <p:txBody>
          <a:bodyPr wrap="square">
            <a:spAutoFit/>
          </a:bodyPr>
          <a:lstStyle/>
          <a:p>
            <a:pPr marL="628650" indent="-628650" algn="l" eaLnBrk="1" hangingPunct="1">
              <a:spcBef>
                <a:spcPct val="20000"/>
              </a:spcBef>
            </a:pPr>
            <a:r>
              <a:rPr lang="en-US" sz="1600" dirty="0">
                <a:solidFill>
                  <a:schemeClr val="tx2"/>
                </a:solidFill>
                <a:latin typeface="Calibri" pitchFamily="34" charset="0"/>
              </a:rPr>
              <a:t>IL-31RA</a:t>
            </a:r>
          </a:p>
        </p:txBody>
      </p:sp>
      <p:cxnSp>
        <p:nvCxnSpPr>
          <p:cNvPr id="81" name="Gerade Verbindung mit Pfeil 80"/>
          <p:cNvCxnSpPr/>
          <p:nvPr/>
        </p:nvCxnSpPr>
        <p:spPr>
          <a:xfrm>
            <a:off x="3059832" y="3321182"/>
            <a:ext cx="270029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Text Box 2"/>
          <p:cNvSpPr txBox="1">
            <a:spLocks noChangeArrowheads="1"/>
          </p:cNvSpPr>
          <p:nvPr/>
        </p:nvSpPr>
        <p:spPr bwMode="auto">
          <a:xfrm>
            <a:off x="1328313" y="2514382"/>
            <a:ext cx="1550640" cy="338554"/>
          </a:xfrm>
          <a:prstGeom prst="rect">
            <a:avLst/>
          </a:prstGeom>
          <a:noFill/>
          <a:ln w="9525">
            <a:noFill/>
            <a:miter lim="800000"/>
            <a:headEnd/>
            <a:tailEnd/>
          </a:ln>
        </p:spPr>
        <p:txBody>
          <a:bodyPr wrap="square">
            <a:spAutoFit/>
          </a:bodyPr>
          <a:lstStyle/>
          <a:p>
            <a:pPr marL="628650" indent="-628650" eaLnBrk="1" hangingPunct="1">
              <a:spcBef>
                <a:spcPct val="20000"/>
              </a:spcBef>
            </a:pPr>
            <a:r>
              <a:rPr lang="ru-RU" sz="1600" dirty="0" err="1">
                <a:solidFill>
                  <a:schemeClr val="tx2"/>
                </a:solidFill>
                <a:latin typeface="Calibri" pitchFamily="34" charset="0"/>
              </a:rPr>
              <a:t>Кератиноцит</a:t>
            </a:r>
            <a:endParaRPr lang="en-US" sz="1600" dirty="0">
              <a:solidFill>
                <a:schemeClr val="tx2"/>
              </a:solidFill>
              <a:latin typeface="Calibri" pitchFamily="34" charset="0"/>
            </a:endParaRPr>
          </a:p>
        </p:txBody>
      </p:sp>
      <p:grpSp>
        <p:nvGrpSpPr>
          <p:cNvPr id="85" name="Gruppieren 84"/>
          <p:cNvGrpSpPr>
            <a:grpSpLocks noChangeAspect="1"/>
          </p:cNvGrpSpPr>
          <p:nvPr/>
        </p:nvGrpSpPr>
        <p:grpSpPr>
          <a:xfrm rot="-3540000">
            <a:off x="6128843" y="2902414"/>
            <a:ext cx="154735" cy="288000"/>
            <a:chOff x="3975956" y="2348880"/>
            <a:chExt cx="236004" cy="659894"/>
          </a:xfrm>
        </p:grpSpPr>
        <p:sp>
          <p:nvSpPr>
            <p:cNvPr id="86" name="Halbbogen 85"/>
            <p:cNvSpPr/>
            <p:nvPr/>
          </p:nvSpPr>
          <p:spPr>
            <a:xfrm rot="10800000">
              <a:off x="3975956" y="2348880"/>
              <a:ext cx="236004" cy="360040"/>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7" name="Rechteck 86"/>
            <p:cNvSpPr/>
            <p:nvPr/>
          </p:nvSpPr>
          <p:spPr>
            <a:xfrm>
              <a:off x="4071098" y="2699850"/>
              <a:ext cx="45719" cy="308924"/>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88" name="Gruppieren 87"/>
          <p:cNvGrpSpPr>
            <a:grpSpLocks noChangeAspect="1"/>
          </p:cNvGrpSpPr>
          <p:nvPr/>
        </p:nvGrpSpPr>
        <p:grpSpPr>
          <a:xfrm rot="-9900000">
            <a:off x="6547603" y="3520164"/>
            <a:ext cx="154735" cy="288000"/>
            <a:chOff x="3975956" y="2348880"/>
            <a:chExt cx="236004" cy="659894"/>
          </a:xfrm>
        </p:grpSpPr>
        <p:sp>
          <p:nvSpPr>
            <p:cNvPr id="89" name="Halbbogen 88"/>
            <p:cNvSpPr/>
            <p:nvPr/>
          </p:nvSpPr>
          <p:spPr>
            <a:xfrm rot="10800000">
              <a:off x="3975956" y="2348880"/>
              <a:ext cx="236004" cy="360040"/>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0" name="Rechteck 89"/>
            <p:cNvSpPr/>
            <p:nvPr/>
          </p:nvSpPr>
          <p:spPr>
            <a:xfrm>
              <a:off x="4071098" y="2699850"/>
              <a:ext cx="45719" cy="308924"/>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91" name="Gruppieren 90"/>
          <p:cNvGrpSpPr>
            <a:grpSpLocks noChangeAspect="1"/>
          </p:cNvGrpSpPr>
          <p:nvPr/>
        </p:nvGrpSpPr>
        <p:grpSpPr>
          <a:xfrm rot="-10980000">
            <a:off x="6920430" y="3551691"/>
            <a:ext cx="154735" cy="288000"/>
            <a:chOff x="3975956" y="2348880"/>
            <a:chExt cx="236004" cy="659894"/>
          </a:xfrm>
        </p:grpSpPr>
        <p:sp>
          <p:nvSpPr>
            <p:cNvPr id="92" name="Halbbogen 91"/>
            <p:cNvSpPr/>
            <p:nvPr/>
          </p:nvSpPr>
          <p:spPr>
            <a:xfrm rot="10800000">
              <a:off x="3975956" y="2348880"/>
              <a:ext cx="236004" cy="360040"/>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3" name="Rechteck 92"/>
            <p:cNvSpPr/>
            <p:nvPr/>
          </p:nvSpPr>
          <p:spPr>
            <a:xfrm>
              <a:off x="4071098" y="2699850"/>
              <a:ext cx="45719" cy="308924"/>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54" name="Ellipse 53"/>
          <p:cNvSpPr/>
          <p:nvPr/>
        </p:nvSpPr>
        <p:spPr>
          <a:xfrm>
            <a:off x="1401555" y="2871435"/>
            <a:ext cx="1404156" cy="8280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6" name="Gruppieren 55"/>
          <p:cNvGrpSpPr>
            <a:grpSpLocks noChangeAspect="1"/>
          </p:cNvGrpSpPr>
          <p:nvPr/>
        </p:nvGrpSpPr>
        <p:grpSpPr>
          <a:xfrm rot="-7800000">
            <a:off x="1370984" y="3403698"/>
            <a:ext cx="154735" cy="288000"/>
            <a:chOff x="3975956" y="2348880"/>
            <a:chExt cx="236004" cy="659894"/>
          </a:xfrm>
        </p:grpSpPr>
        <p:sp>
          <p:nvSpPr>
            <p:cNvPr id="57" name="Halbbogen 56"/>
            <p:cNvSpPr/>
            <p:nvPr/>
          </p:nvSpPr>
          <p:spPr>
            <a:xfrm rot="10800000">
              <a:off x="3975956" y="2348880"/>
              <a:ext cx="236004" cy="360040"/>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8" name="Rechteck 57"/>
            <p:cNvSpPr/>
            <p:nvPr/>
          </p:nvSpPr>
          <p:spPr>
            <a:xfrm>
              <a:off x="4071098" y="2699850"/>
              <a:ext cx="45719" cy="308924"/>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94" name="Text Box 2"/>
          <p:cNvSpPr txBox="1">
            <a:spLocks noChangeArrowheads="1"/>
          </p:cNvSpPr>
          <p:nvPr/>
        </p:nvSpPr>
        <p:spPr bwMode="auto">
          <a:xfrm>
            <a:off x="2951820" y="2910426"/>
            <a:ext cx="2916324" cy="338554"/>
          </a:xfrm>
          <a:prstGeom prst="rect">
            <a:avLst/>
          </a:prstGeom>
          <a:noFill/>
          <a:ln w="9525">
            <a:noFill/>
            <a:miter lim="800000"/>
            <a:headEnd/>
            <a:tailEnd/>
          </a:ln>
        </p:spPr>
        <p:txBody>
          <a:bodyPr wrap="square">
            <a:spAutoFit/>
          </a:bodyPr>
          <a:lstStyle/>
          <a:p>
            <a:pPr eaLnBrk="1" hangingPunct="1">
              <a:spcBef>
                <a:spcPts val="0"/>
              </a:spcBef>
            </a:pPr>
            <a:r>
              <a:rPr lang="en-US" sz="1600" dirty="0">
                <a:solidFill>
                  <a:schemeClr val="tx2"/>
                </a:solidFill>
                <a:latin typeface="Calibri" pitchFamily="34" charset="0"/>
              </a:rPr>
              <a:t>TNF</a:t>
            </a:r>
            <a:r>
              <a:rPr lang="el-GR" sz="1600" dirty="0">
                <a:solidFill>
                  <a:schemeClr val="tx2"/>
                </a:solidFill>
                <a:latin typeface="Calibri" pitchFamily="34" charset="0"/>
              </a:rPr>
              <a:t>α</a:t>
            </a:r>
            <a:r>
              <a:rPr lang="de-DE" sz="1600" dirty="0">
                <a:solidFill>
                  <a:schemeClr val="tx2"/>
                </a:solidFill>
                <a:latin typeface="Calibri" pitchFamily="34" charset="0"/>
              </a:rPr>
              <a:t> + </a:t>
            </a:r>
            <a:r>
              <a:rPr lang="en-US" sz="1600" dirty="0">
                <a:solidFill>
                  <a:schemeClr val="tx2"/>
                </a:solidFill>
                <a:latin typeface="Calibri" pitchFamily="34" charset="0"/>
              </a:rPr>
              <a:t>Substance P</a:t>
            </a:r>
          </a:p>
        </p:txBody>
      </p:sp>
      <p:sp>
        <p:nvSpPr>
          <p:cNvPr id="95" name="Rechteck 94">
            <a:hlinkClick r:id="rId3" action="ppaction://hlinksldjump"/>
          </p:cNvPr>
          <p:cNvSpPr/>
          <p:nvPr/>
        </p:nvSpPr>
        <p:spPr>
          <a:xfrm>
            <a:off x="0" y="4397042"/>
            <a:ext cx="9144000" cy="400110"/>
          </a:xfrm>
          <a:prstGeom prst="rect">
            <a:avLst/>
          </a:prstGeom>
        </p:spPr>
        <p:txBody>
          <a:bodyPr wrap="square">
            <a:spAutoFit/>
          </a:bodyPr>
          <a:lstStyle/>
          <a:p>
            <a:pPr eaLnBrk="1" hangingPunct="1">
              <a:spcBef>
                <a:spcPct val="20000"/>
              </a:spcBef>
            </a:pPr>
            <a:r>
              <a:rPr lang="ru-RU" sz="2000" dirty="0">
                <a:latin typeface="Calibri" pitchFamily="34" charset="0"/>
              </a:rPr>
              <a:t>После предварительной инкубации с </a:t>
            </a:r>
            <a:r>
              <a:rPr lang="en-US" sz="2000" dirty="0" err="1">
                <a:latin typeface="Calibri" pitchFamily="34" charset="0"/>
              </a:rPr>
              <a:t>AnnonaSense</a:t>
            </a:r>
            <a:r>
              <a:rPr lang="en-US" sz="2000" dirty="0">
                <a:latin typeface="Calibri" pitchFamily="34" charset="0"/>
              </a:rPr>
              <a:t> CLR: </a:t>
            </a:r>
            <a:r>
              <a:rPr lang="ru-RU" sz="2000" dirty="0">
                <a:latin typeface="Calibri" pitchFamily="34" charset="0"/>
              </a:rPr>
              <a:t>снижение на </a:t>
            </a:r>
            <a:r>
              <a:rPr lang="en-US" sz="2000" dirty="0">
                <a:latin typeface="Calibri" pitchFamily="34" charset="0"/>
              </a:rPr>
              <a:t>65%</a:t>
            </a:r>
          </a:p>
        </p:txBody>
      </p:sp>
      <p:sp>
        <p:nvSpPr>
          <p:cNvPr id="96" name="Text Box 2"/>
          <p:cNvSpPr txBox="1">
            <a:spLocks noChangeArrowheads="1"/>
          </p:cNvSpPr>
          <p:nvPr/>
        </p:nvSpPr>
        <p:spPr bwMode="auto">
          <a:xfrm>
            <a:off x="2951820" y="3393820"/>
            <a:ext cx="2916324" cy="584775"/>
          </a:xfrm>
          <a:prstGeom prst="rect">
            <a:avLst/>
          </a:prstGeom>
          <a:noFill/>
          <a:ln w="9525">
            <a:noFill/>
            <a:miter lim="800000"/>
            <a:headEnd/>
            <a:tailEnd/>
          </a:ln>
        </p:spPr>
        <p:txBody>
          <a:bodyPr wrap="square">
            <a:spAutoFit/>
          </a:bodyPr>
          <a:lstStyle/>
          <a:p>
            <a:pPr eaLnBrk="1" hangingPunct="1">
              <a:spcBef>
                <a:spcPts val="0"/>
              </a:spcBef>
            </a:pPr>
            <a:r>
              <a:rPr lang="de-DE" sz="1600" dirty="0">
                <a:solidFill>
                  <a:schemeClr val="tx2"/>
                </a:solidFill>
                <a:latin typeface="Calibri" pitchFamily="34" charset="0"/>
              </a:rPr>
              <a:t>(</a:t>
            </a:r>
            <a:r>
              <a:rPr lang="ru-RU" sz="1600" dirty="0" err="1">
                <a:solidFill>
                  <a:schemeClr val="tx2"/>
                </a:solidFill>
                <a:latin typeface="Calibri" pitchFamily="34" charset="0"/>
              </a:rPr>
              <a:t>Провоспалительный</a:t>
            </a:r>
            <a:r>
              <a:rPr lang="ru-RU" sz="1600" dirty="0">
                <a:solidFill>
                  <a:schemeClr val="tx2"/>
                </a:solidFill>
                <a:latin typeface="Calibri" pitchFamily="34" charset="0"/>
              </a:rPr>
              <a:t> цитокин </a:t>
            </a:r>
            <a:r>
              <a:rPr lang="de-DE" sz="1600" dirty="0">
                <a:solidFill>
                  <a:schemeClr val="tx2"/>
                </a:solidFill>
                <a:latin typeface="Calibri" pitchFamily="34" charset="0"/>
              </a:rPr>
              <a:t>+ </a:t>
            </a:r>
            <a:r>
              <a:rPr lang="ru-RU" sz="1600" dirty="0">
                <a:solidFill>
                  <a:schemeClr val="tx2"/>
                </a:solidFill>
                <a:latin typeface="Calibri" pitchFamily="34" charset="0"/>
              </a:rPr>
              <a:t>Нейропептид</a:t>
            </a:r>
            <a:r>
              <a:rPr lang="de-DE" sz="1600" dirty="0">
                <a:solidFill>
                  <a:schemeClr val="tx2"/>
                </a:solidFill>
                <a:latin typeface="Calibri" pitchFamily="34" charset="0"/>
              </a:rPr>
              <a:t>)</a:t>
            </a:r>
            <a:endParaRPr lang="en-US" sz="1600" dirty="0">
              <a:solidFill>
                <a:schemeClr val="tx2"/>
              </a:solidFill>
              <a:latin typeface="Calibri" pitchFamily="34" charset="0"/>
            </a:endParaRPr>
          </a:p>
        </p:txBody>
      </p:sp>
      <p:grpSp>
        <p:nvGrpSpPr>
          <p:cNvPr id="27" name="Gruppieren 26"/>
          <p:cNvGrpSpPr>
            <a:grpSpLocks noChangeAspect="1"/>
          </p:cNvGrpSpPr>
          <p:nvPr/>
        </p:nvGrpSpPr>
        <p:grpSpPr>
          <a:xfrm rot="-11760000">
            <a:off x="7260890" y="3480752"/>
            <a:ext cx="154735" cy="288000"/>
            <a:chOff x="3975956" y="2348880"/>
            <a:chExt cx="236004" cy="659894"/>
          </a:xfrm>
        </p:grpSpPr>
        <p:sp>
          <p:nvSpPr>
            <p:cNvPr id="28" name="Halbbogen 27"/>
            <p:cNvSpPr/>
            <p:nvPr/>
          </p:nvSpPr>
          <p:spPr>
            <a:xfrm rot="10800000">
              <a:off x="3975956" y="2348880"/>
              <a:ext cx="236004" cy="360040"/>
            </a:xfrm>
            <a:prstGeom prst="blockArc">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9" name="Rechteck 28"/>
            <p:cNvSpPr/>
            <p:nvPr/>
          </p:nvSpPr>
          <p:spPr>
            <a:xfrm>
              <a:off x="4071098" y="2699850"/>
              <a:ext cx="45719" cy="308924"/>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86751285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88"/>
                                        </p:tgtEl>
                                      </p:cBhvr>
                                    </p:animEffect>
                                    <p:set>
                                      <p:cBhvr>
                                        <p:cTn id="11" dur="1" fill="hold">
                                          <p:stCondLst>
                                            <p:cond delay="499"/>
                                          </p:stCondLst>
                                        </p:cTn>
                                        <p:tgtEl>
                                          <p:spTgt spid="88"/>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85"/>
                                        </p:tgtEl>
                                      </p:cBhvr>
                                    </p:animEffect>
                                    <p:set>
                                      <p:cBhvr>
                                        <p:cTn id="14" dur="1" fill="hold">
                                          <p:stCondLst>
                                            <p:cond delay="499"/>
                                          </p:stCondLst>
                                        </p:cTn>
                                        <p:tgtEl>
                                          <p:spTgt spid="85"/>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27"/>
                                        </p:tgtEl>
                                      </p:cBhvr>
                                    </p:animEffect>
                                    <p:set>
                                      <p:cBhvr>
                                        <p:cTn id="17"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763688" y="2816932"/>
            <a:ext cx="5562600" cy="1865126"/>
          </a:xfrm>
          <a:prstGeom prst="rect">
            <a:avLst/>
          </a:prstGeom>
          <a:noFill/>
          <a:ln w="9525">
            <a:noFill/>
            <a:miter lim="800000"/>
            <a:headEnd/>
            <a:tailEnd/>
          </a:ln>
        </p:spPr>
        <p:txBody>
          <a:bodyPr>
            <a:spAutoFit/>
          </a:bodyPr>
          <a:lstStyle/>
          <a:p>
            <a:pPr eaLnBrk="1" hangingPunct="1">
              <a:spcBef>
                <a:spcPct val="20000"/>
              </a:spcBef>
            </a:pPr>
            <a:r>
              <a:rPr lang="en-US" sz="3600" i="1" dirty="0">
                <a:solidFill>
                  <a:schemeClr val="tx2"/>
                </a:solidFill>
                <a:latin typeface="Calibri" pitchFamily="34" charset="0"/>
              </a:rPr>
              <a:t>In vitro</a:t>
            </a:r>
            <a:r>
              <a:rPr lang="en-US" sz="3600" dirty="0">
                <a:solidFill>
                  <a:schemeClr val="tx2"/>
                </a:solidFill>
                <a:latin typeface="Calibri" pitchFamily="34" charset="0"/>
              </a:rPr>
              <a:t> </a:t>
            </a:r>
            <a:r>
              <a:rPr lang="ru-RU" sz="3600" dirty="0">
                <a:solidFill>
                  <a:schemeClr val="tx2"/>
                </a:solidFill>
                <a:latin typeface="Calibri" pitchFamily="34" charset="0"/>
              </a:rPr>
              <a:t>результаты исследований</a:t>
            </a:r>
            <a:endParaRPr lang="en-US" sz="3600" dirty="0">
              <a:solidFill>
                <a:schemeClr val="tx2"/>
              </a:solidFill>
              <a:latin typeface="Calibri" pitchFamily="34" charset="0"/>
            </a:endParaRPr>
          </a:p>
          <a:p>
            <a:pPr eaLnBrk="1" hangingPunct="1">
              <a:spcBef>
                <a:spcPct val="20000"/>
              </a:spcBef>
            </a:pPr>
            <a:endParaRPr lang="en-US" sz="3600" dirty="0">
              <a:solidFill>
                <a:schemeClr val="tx2"/>
              </a:solidFill>
              <a:latin typeface="Calibri" pitchFamily="34" charset="0"/>
            </a:endParaRPr>
          </a:p>
        </p:txBody>
      </p:sp>
      <p:sp>
        <p:nvSpPr>
          <p:cNvPr id="5" name="Rectangle 2"/>
          <p:cNvSpPr>
            <a:spLocks noGrp="1" noChangeArrowheads="1"/>
          </p:cNvSpPr>
          <p:nvPr>
            <p:ph type="title"/>
          </p:nvPr>
        </p:nvSpPr>
        <p:spPr>
          <a:xfrm>
            <a:off x="684000" y="368660"/>
            <a:ext cx="6911975" cy="579437"/>
          </a:xfrm>
        </p:spPr>
        <p:txBody>
          <a:bodyPr/>
          <a:lstStyle/>
          <a:p>
            <a:r>
              <a:rPr lang="en-US" sz="4000" dirty="0" err="1">
                <a:latin typeface="Calibri" pitchFamily="34" charset="0"/>
              </a:rPr>
              <a:t>AnnonaSense</a:t>
            </a:r>
            <a:r>
              <a:rPr lang="en-US" sz="4000" dirty="0">
                <a:latin typeface="Calibri" pitchFamily="34" charset="0"/>
              </a:rPr>
              <a:t> CLR</a:t>
            </a:r>
            <a:endParaRPr lang="en-US" sz="4000" baseline="30000" dirty="0">
              <a:latin typeface="Calibri" pitchFamily="34" charset="0"/>
            </a:endParaRPr>
          </a:p>
        </p:txBody>
      </p:sp>
    </p:spTree>
    <p:extLst>
      <p:ext uri="{BB962C8B-B14F-4D97-AF65-F5344CB8AC3E}">
        <p14:creationId xmlns:p14="http://schemas.microsoft.com/office/powerpoint/2010/main" val="1407833872"/>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ÐÐ°ÑÑÐ¸Ð½ÐºÐ¸ Ð¿Ð¾ Ð·Ð°Ð¿ÑÐ¾ÑÑ ÑÐµÑÐ¸Ð¼Ð¾Ð¹Ñ">
            <a:extLst>
              <a:ext uri="{FF2B5EF4-FFF2-40B4-BE49-F238E27FC236}">
                <a16:creationId xmlns:a16="http://schemas.microsoft.com/office/drawing/2014/main" id="{4CF9AF16-B643-43F4-877B-58A2225AE7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6291" y="1031220"/>
            <a:ext cx="772585" cy="579438"/>
          </a:xfrm>
          <a:prstGeom prst="rect">
            <a:avLst/>
          </a:prstGeom>
          <a:noFill/>
          <a:extLst>
            <a:ext uri="{909E8E84-426E-40DD-AFC4-6F175D3DCCD1}">
              <a14:hiddenFill xmlns:a14="http://schemas.microsoft.com/office/drawing/2010/main">
                <a:solidFill>
                  <a:srgbClr val="FFFFFF"/>
                </a:solidFill>
              </a14:hiddenFill>
            </a:ext>
          </a:extLst>
        </p:spPr>
      </p:pic>
      <p:sp>
        <p:nvSpPr>
          <p:cNvPr id="14338" name="Rectangle 2"/>
          <p:cNvSpPr>
            <a:spLocks noGrp="1" noChangeArrowheads="1"/>
          </p:cNvSpPr>
          <p:nvPr>
            <p:ph type="title"/>
          </p:nvPr>
        </p:nvSpPr>
        <p:spPr>
          <a:xfrm>
            <a:off x="684000" y="368660"/>
            <a:ext cx="8348896" cy="579438"/>
          </a:xfrm>
        </p:spPr>
        <p:txBody>
          <a:bodyPr/>
          <a:lstStyle/>
          <a:p>
            <a:r>
              <a:rPr lang="ru-RU" sz="3200" dirty="0" err="1">
                <a:latin typeface="Calibri" pitchFamily="34" charset="0"/>
              </a:rPr>
              <a:t>Агонистическое</a:t>
            </a:r>
            <a:r>
              <a:rPr lang="ru-RU" sz="3200" dirty="0">
                <a:latin typeface="Calibri" pitchFamily="34" charset="0"/>
              </a:rPr>
              <a:t> влияние на рецептор </a:t>
            </a:r>
            <a:r>
              <a:rPr lang="de-DE" sz="3200" dirty="0">
                <a:latin typeface="Calibri" pitchFamily="34" charset="0"/>
              </a:rPr>
              <a:t>CB2</a:t>
            </a:r>
          </a:p>
        </p:txBody>
      </p:sp>
      <p:sp>
        <p:nvSpPr>
          <p:cNvPr id="8" name="Rectangle 3"/>
          <p:cNvSpPr txBox="1">
            <a:spLocks noChangeArrowheads="1"/>
          </p:cNvSpPr>
          <p:nvPr/>
        </p:nvSpPr>
        <p:spPr>
          <a:xfrm>
            <a:off x="179512" y="1376772"/>
            <a:ext cx="2952328" cy="4536504"/>
          </a:xfrm>
          <a:prstGeom prst="rect">
            <a:avLst/>
          </a:prstGeom>
          <a:noFill/>
          <a:ln/>
        </p:spPr>
        <p:txBody>
          <a:bodyPr/>
          <a:lstStyle/>
          <a:p>
            <a:pPr marR="0" lvl="0" algn="l" defTabSz="914400" rtl="0" eaLnBrk="1" fontAlgn="base" latinLnBrk="0" hangingPunct="1">
              <a:lnSpc>
                <a:spcPct val="100000"/>
              </a:lnSpc>
              <a:spcBef>
                <a:spcPts val="600"/>
              </a:spcBef>
              <a:spcAft>
                <a:spcPct val="0"/>
              </a:spcAft>
              <a:buClrTx/>
              <a:buSzTx/>
              <a:tabLst/>
              <a:defRPr/>
            </a:pPr>
            <a:r>
              <a:rPr lang="en-US" sz="1400" b="1" kern="0" dirty="0">
                <a:latin typeface="Calibri" pitchFamily="34" charset="0"/>
                <a:cs typeface="Calibri" pitchFamily="34" charset="0"/>
              </a:rPr>
              <a:t>CB2 </a:t>
            </a:r>
            <a:r>
              <a:rPr lang="ru-RU" sz="1400" b="1" kern="0" dirty="0" err="1">
                <a:latin typeface="Calibri" pitchFamily="34" charset="0"/>
                <a:cs typeface="Calibri" pitchFamily="34" charset="0"/>
              </a:rPr>
              <a:t>агонистическая</a:t>
            </a:r>
            <a:r>
              <a:rPr lang="ru-RU" sz="1400" b="1" kern="0" dirty="0">
                <a:latin typeface="Calibri" pitchFamily="34" charset="0"/>
                <a:cs typeface="Calibri" pitchFamily="34" charset="0"/>
              </a:rPr>
              <a:t> активность </a:t>
            </a:r>
            <a:r>
              <a:rPr lang="en-US" sz="1400" b="1" kern="0" dirty="0">
                <a:latin typeface="Calibri" pitchFamily="34" charset="0"/>
                <a:cs typeface="Calibri" pitchFamily="34" charset="0"/>
              </a:rPr>
              <a:t>(%)</a:t>
            </a:r>
          </a:p>
          <a:p>
            <a:pPr algn="l"/>
            <a:endParaRPr lang="en-US" sz="1400" dirty="0">
              <a:latin typeface="Calibri" pitchFamily="34" charset="0"/>
              <a:cs typeface="Calibri" pitchFamily="34" charset="0"/>
            </a:endParaRPr>
          </a:p>
          <a:p>
            <a:pPr algn="l"/>
            <a:r>
              <a:rPr lang="en-US" sz="1400" dirty="0">
                <a:latin typeface="Calibri" pitchFamily="34" charset="0"/>
                <a:cs typeface="Calibri" pitchFamily="34" charset="0"/>
              </a:rPr>
              <a:t>293T-CB2 </a:t>
            </a:r>
            <a:r>
              <a:rPr lang="ru-RU" sz="1400" dirty="0">
                <a:latin typeface="Calibri" pitchFamily="34" charset="0"/>
                <a:cs typeface="Calibri" pitchFamily="34" charset="0"/>
              </a:rPr>
              <a:t>клетки</a:t>
            </a:r>
            <a:r>
              <a:rPr lang="en-US" sz="1400" dirty="0">
                <a:latin typeface="Calibri" pitchFamily="34" charset="0"/>
                <a:cs typeface="Calibri" pitchFamily="34" charset="0"/>
              </a:rPr>
              <a:t> (</a:t>
            </a:r>
            <a:r>
              <a:rPr lang="ru-RU" sz="1400" dirty="0">
                <a:latin typeface="Calibri" pitchFamily="34" charset="0"/>
                <a:cs typeface="Calibri" pitchFamily="34" charset="0"/>
              </a:rPr>
              <a:t>эпидермальные </a:t>
            </a:r>
            <a:r>
              <a:rPr lang="ru-RU" sz="1400" dirty="0" err="1">
                <a:latin typeface="Calibri" pitchFamily="34" charset="0"/>
                <a:cs typeface="Calibri" pitchFamily="34" charset="0"/>
              </a:rPr>
              <a:t>кератиноциты</a:t>
            </a:r>
            <a:r>
              <a:rPr lang="ru-RU" sz="1400" dirty="0">
                <a:latin typeface="Calibri" pitchFamily="34" charset="0"/>
                <a:cs typeface="Calibri" pitchFamily="34" charset="0"/>
              </a:rPr>
              <a:t> человека с </a:t>
            </a:r>
            <a:r>
              <a:rPr lang="en-US" sz="1400" dirty="0">
                <a:latin typeface="Calibri" pitchFamily="34" charset="0"/>
                <a:cs typeface="Calibri" pitchFamily="34" charset="0"/>
              </a:rPr>
              <a:t>CB2</a:t>
            </a:r>
            <a:r>
              <a:rPr lang="ru-RU" sz="1400" dirty="0">
                <a:latin typeface="Calibri" pitchFamily="34" charset="0"/>
                <a:cs typeface="Calibri" pitchFamily="34" charset="0"/>
              </a:rPr>
              <a:t> рецептором</a:t>
            </a:r>
            <a:r>
              <a:rPr lang="en-US" sz="1400" dirty="0">
                <a:latin typeface="Calibri" pitchFamily="34" charset="0"/>
                <a:cs typeface="Calibri" pitchFamily="34" charset="0"/>
              </a:rPr>
              <a:t>) </a:t>
            </a:r>
            <a:r>
              <a:rPr lang="ru-RU" sz="1400" dirty="0">
                <a:latin typeface="Calibri" pitchFamily="34" charset="0"/>
                <a:cs typeface="Calibri" pitchFamily="34" charset="0"/>
              </a:rPr>
              <a:t>обрабатывали исследуемым веществом</a:t>
            </a:r>
            <a:r>
              <a:rPr lang="en-US" sz="1400" dirty="0">
                <a:latin typeface="Calibri" pitchFamily="34" charset="0"/>
                <a:cs typeface="Calibri" pitchFamily="34" charset="0"/>
              </a:rPr>
              <a:t> </a:t>
            </a:r>
            <a:r>
              <a:rPr lang="ru-RU" sz="1400" dirty="0">
                <a:latin typeface="Calibri" pitchFamily="34" charset="0"/>
                <a:cs typeface="Calibri" pitchFamily="34" charset="0"/>
              </a:rPr>
              <a:t>и Положительным контролем (</a:t>
            </a:r>
            <a:r>
              <a:rPr lang="en-US" sz="1400" dirty="0">
                <a:latin typeface="Calibri" pitchFamily="34" charset="0"/>
                <a:cs typeface="Calibri" pitchFamily="34" charset="0"/>
              </a:rPr>
              <a:t>WIN55, 212-2</a:t>
            </a:r>
            <a:r>
              <a:rPr lang="ru-RU" sz="1400" dirty="0">
                <a:latin typeface="Calibri" pitchFamily="34" charset="0"/>
                <a:cs typeface="Calibri" pitchFamily="34" charset="0"/>
              </a:rPr>
              <a:t>, </a:t>
            </a:r>
            <a:r>
              <a:rPr lang="en-US" sz="1400" dirty="0">
                <a:latin typeface="Calibri" pitchFamily="34" charset="0"/>
                <a:cs typeface="Calibri" pitchFamily="34" charset="0"/>
              </a:rPr>
              <a:t>1 µM) </a:t>
            </a:r>
            <a:r>
              <a:rPr lang="ru-RU" sz="1400" dirty="0">
                <a:latin typeface="Calibri" pitchFamily="34" charset="0"/>
                <a:cs typeface="Calibri" pitchFamily="34" charset="0"/>
              </a:rPr>
              <a:t>в течение </a:t>
            </a:r>
            <a:r>
              <a:rPr lang="en-US" sz="1400" dirty="0">
                <a:latin typeface="Calibri" pitchFamily="34" charset="0"/>
                <a:cs typeface="Calibri" pitchFamily="34" charset="0"/>
              </a:rPr>
              <a:t>10 </a:t>
            </a:r>
            <a:r>
              <a:rPr lang="ru-RU" sz="1400" dirty="0">
                <a:latin typeface="Calibri" pitchFamily="34" charset="0"/>
                <a:cs typeface="Calibri" pitchFamily="34" charset="0"/>
              </a:rPr>
              <a:t>мин</a:t>
            </a:r>
            <a:r>
              <a:rPr lang="en-US" sz="1400" dirty="0">
                <a:latin typeface="Calibri" pitchFamily="34" charset="0"/>
                <a:cs typeface="Calibri" pitchFamily="34" charset="0"/>
              </a:rPr>
              <a:t>. </a:t>
            </a:r>
            <a:r>
              <a:rPr lang="ru-RU" sz="1400" dirty="0">
                <a:latin typeface="Calibri" pitchFamily="34" charset="0"/>
                <a:cs typeface="Calibri" pitchFamily="34" charset="0"/>
              </a:rPr>
              <a:t>Затем обработка с </a:t>
            </a:r>
            <a:r>
              <a:rPr lang="en-US" sz="1400" dirty="0" err="1">
                <a:latin typeface="Calibri" pitchFamily="34" charset="0"/>
                <a:cs typeface="Calibri" pitchFamily="34" charset="0"/>
              </a:rPr>
              <a:t>Forskolin</a:t>
            </a:r>
            <a:r>
              <a:rPr lang="en-US" sz="1400" dirty="0">
                <a:latin typeface="Calibri" pitchFamily="34" charset="0"/>
                <a:cs typeface="Calibri" pitchFamily="34" charset="0"/>
              </a:rPr>
              <a:t> (10 µM)</a:t>
            </a:r>
            <a:r>
              <a:rPr lang="ru-RU" sz="1400" dirty="0">
                <a:latin typeface="Calibri" pitchFamily="34" charset="0"/>
                <a:cs typeface="Calibri" pitchFamily="34" charset="0"/>
              </a:rPr>
              <a:t> в течение </a:t>
            </a:r>
            <a:r>
              <a:rPr lang="en-US" sz="1400" dirty="0">
                <a:latin typeface="Calibri" pitchFamily="34" charset="0"/>
                <a:cs typeface="Calibri" pitchFamily="34" charset="0"/>
              </a:rPr>
              <a:t>6 </a:t>
            </a:r>
            <a:r>
              <a:rPr lang="ru-RU" sz="1400" dirty="0">
                <a:latin typeface="Calibri" pitchFamily="34" charset="0"/>
                <a:cs typeface="Calibri" pitchFamily="34" charset="0"/>
              </a:rPr>
              <a:t>часов. Затем клетки </a:t>
            </a:r>
            <a:r>
              <a:rPr lang="ru-RU" sz="1400" dirty="0" err="1">
                <a:latin typeface="Calibri" pitchFamily="34" charset="0"/>
                <a:cs typeface="Calibri" pitchFamily="34" charset="0"/>
              </a:rPr>
              <a:t>лизировалии</a:t>
            </a:r>
            <a:r>
              <a:rPr lang="ru-RU" sz="1400" dirty="0">
                <a:latin typeface="Calibri" pitchFamily="34" charset="0"/>
                <a:cs typeface="Calibri" pitchFamily="34" charset="0"/>
              </a:rPr>
              <a:t> и определили активацию </a:t>
            </a:r>
            <a:r>
              <a:rPr lang="en-US" sz="1400" dirty="0">
                <a:latin typeface="Calibri" pitchFamily="34" charset="0"/>
                <a:cs typeface="Calibri" pitchFamily="34" charset="0"/>
              </a:rPr>
              <a:t>CB2;</a:t>
            </a:r>
          </a:p>
          <a:p>
            <a:pPr algn="l"/>
            <a:endParaRPr lang="en-US" sz="1400" dirty="0">
              <a:latin typeface="Calibri" pitchFamily="34" charset="0"/>
              <a:cs typeface="Calibri" pitchFamily="34" charset="0"/>
            </a:endParaRPr>
          </a:p>
          <a:p>
            <a:pPr algn="l"/>
            <a:r>
              <a:rPr lang="ru-RU" sz="1400" dirty="0">
                <a:latin typeface="Calibri" pitchFamily="34" charset="0"/>
                <a:cs typeface="Calibri" pitchFamily="34" charset="0"/>
              </a:rPr>
              <a:t>Далее измеряли сокращение продуцирования </a:t>
            </a:r>
            <a:r>
              <a:rPr lang="ru-RU" sz="1400" dirty="0" err="1">
                <a:latin typeface="Calibri" pitchFamily="34" charset="0"/>
                <a:cs typeface="Calibri" pitchFamily="34" charset="0"/>
              </a:rPr>
              <a:t>цАМФ</a:t>
            </a:r>
            <a:r>
              <a:rPr lang="en-US" sz="1400" dirty="0">
                <a:latin typeface="Calibri" pitchFamily="34" charset="0"/>
                <a:cs typeface="Calibri" pitchFamily="34" charset="0"/>
              </a:rPr>
              <a:t>. WIN55, 212-2 </a:t>
            </a:r>
            <a:r>
              <a:rPr lang="ru-RU" sz="1400" dirty="0">
                <a:latin typeface="Calibri" pitchFamily="34" charset="0"/>
                <a:cs typeface="Calibri" pitchFamily="34" charset="0"/>
              </a:rPr>
              <a:t>является специфическим агонистом для </a:t>
            </a:r>
            <a:r>
              <a:rPr lang="en-US" sz="1400" dirty="0">
                <a:latin typeface="Calibri" pitchFamily="34" charset="0"/>
                <a:cs typeface="Calibri" pitchFamily="34" charset="0"/>
              </a:rPr>
              <a:t>CB2</a:t>
            </a:r>
            <a:r>
              <a:rPr lang="ru-RU" sz="1400" dirty="0">
                <a:latin typeface="Calibri" pitchFamily="34" charset="0"/>
                <a:cs typeface="Calibri" pitchFamily="34" charset="0"/>
              </a:rPr>
              <a:t> и был использован для «Положительного контроля»</a:t>
            </a:r>
            <a:endParaRPr lang="en-US" sz="1400" dirty="0">
              <a:latin typeface="Calibri" pitchFamily="34" charset="0"/>
              <a:cs typeface="Calibri" pitchFamily="34" charset="0"/>
            </a:endParaRPr>
          </a:p>
          <a:p>
            <a:pPr algn="l"/>
            <a:endParaRPr lang="en-US" sz="1400" dirty="0">
              <a:latin typeface="Calibri" pitchFamily="34" charset="0"/>
              <a:cs typeface="Calibri" pitchFamily="34" charset="0"/>
            </a:endParaRPr>
          </a:p>
          <a:p>
            <a:pPr algn="l"/>
            <a:r>
              <a:rPr lang="ru-RU" sz="1400" dirty="0">
                <a:latin typeface="Calibri" pitchFamily="34" charset="0"/>
                <a:cs typeface="Calibri" pitchFamily="34" charset="0"/>
              </a:rPr>
              <a:t>Активация рецептора </a:t>
            </a:r>
            <a:r>
              <a:rPr lang="en-US" sz="1400" dirty="0">
                <a:latin typeface="Calibri" pitchFamily="34" charset="0"/>
                <a:cs typeface="Calibri" pitchFamily="34" charset="0"/>
              </a:rPr>
              <a:t>CB2 </a:t>
            </a:r>
            <a:r>
              <a:rPr lang="ru-RU" sz="1400" dirty="0">
                <a:latin typeface="Calibri" pitchFamily="34" charset="0"/>
                <a:cs typeface="Calibri" pitchFamily="34" charset="0"/>
              </a:rPr>
              <a:t>образцом «Положительный контроль» была принята за </a:t>
            </a:r>
            <a:r>
              <a:rPr lang="en-US" sz="1400" dirty="0">
                <a:latin typeface="Calibri" pitchFamily="34" charset="0"/>
                <a:cs typeface="Calibri" pitchFamily="34" charset="0"/>
              </a:rPr>
              <a:t>100%.</a:t>
            </a:r>
            <a:endParaRPr lang="de-DE" sz="1400" dirty="0">
              <a:latin typeface="Calibri" pitchFamily="34" charset="0"/>
              <a:cs typeface="Calibri" pitchFamily="34" charset="0"/>
            </a:endParaRPr>
          </a:p>
          <a:p>
            <a:pPr lvl="0" algn="l" eaLnBrk="1" hangingPunct="1">
              <a:spcBef>
                <a:spcPts val="600"/>
              </a:spcBef>
              <a:defRPr/>
            </a:pPr>
            <a:endParaRPr kumimoji="0" lang="en-US" sz="1400" b="0" i="0" u="none" strike="noStrike" kern="0" cap="none" spc="0" normalizeH="0" baseline="0" noProof="0" dirty="0">
              <a:ln>
                <a:noFill/>
              </a:ln>
              <a:solidFill>
                <a:schemeClr val="tx1"/>
              </a:solidFill>
              <a:effectLst/>
              <a:uLnTx/>
              <a:uFillTx/>
              <a:latin typeface="Calibri" pitchFamily="34" charset="0"/>
              <a:cs typeface="Calibri" pitchFamily="34" charset="0"/>
            </a:endParaRPr>
          </a:p>
        </p:txBody>
      </p:sp>
      <p:graphicFrame>
        <p:nvGraphicFramePr>
          <p:cNvPr id="6" name="Diagramm 5"/>
          <p:cNvGraphicFramePr>
            <a:graphicFrameLocks/>
          </p:cNvGraphicFramePr>
          <p:nvPr>
            <p:extLst>
              <p:ext uri="{D42A27DB-BD31-4B8C-83A1-F6EECF244321}">
                <p14:modId xmlns:p14="http://schemas.microsoft.com/office/powerpoint/2010/main" val="3466105459"/>
              </p:ext>
            </p:extLst>
          </p:nvPr>
        </p:nvGraphicFramePr>
        <p:xfrm>
          <a:off x="3131840" y="1293651"/>
          <a:ext cx="5862639" cy="4619625"/>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3"/>
          <p:cNvSpPr txBox="1">
            <a:spLocks noChangeArrowheads="1"/>
          </p:cNvSpPr>
          <p:nvPr/>
        </p:nvSpPr>
        <p:spPr bwMode="auto">
          <a:xfrm>
            <a:off x="5435699" y="5839581"/>
            <a:ext cx="3455988" cy="2897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defRPr/>
            </a:pPr>
            <a:r>
              <a:rPr lang="de-DE" sz="1600" dirty="0" err="1">
                <a:latin typeface="Calibri" pitchFamily="34" charset="0"/>
              </a:rPr>
              <a:t>AnnonaSense</a:t>
            </a:r>
            <a:r>
              <a:rPr lang="de-DE" sz="1600" dirty="0">
                <a:latin typeface="Calibri" pitchFamily="34" charset="0"/>
              </a:rPr>
              <a:t> CLR</a:t>
            </a:r>
          </a:p>
        </p:txBody>
      </p:sp>
      <p:sp>
        <p:nvSpPr>
          <p:cNvPr id="9" name="Rectangle 3"/>
          <p:cNvSpPr txBox="1">
            <a:spLocks noChangeArrowheads="1"/>
          </p:cNvSpPr>
          <p:nvPr/>
        </p:nvSpPr>
        <p:spPr bwMode="auto">
          <a:xfrm>
            <a:off x="2082504" y="6199621"/>
            <a:ext cx="6911975"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defRPr/>
            </a:pPr>
            <a:r>
              <a:rPr lang="de-DE" sz="3600" dirty="0" err="1">
                <a:solidFill>
                  <a:schemeClr val="tx1">
                    <a:lumMod val="65000"/>
                    <a:lumOff val="35000"/>
                  </a:schemeClr>
                </a:solidFill>
                <a:latin typeface="Calibri" pitchFamily="34" charset="0"/>
              </a:rPr>
              <a:t>AnnonaSense</a:t>
            </a:r>
            <a:r>
              <a:rPr lang="de-DE" sz="3600" dirty="0">
                <a:solidFill>
                  <a:schemeClr val="tx1">
                    <a:lumMod val="65000"/>
                    <a:lumOff val="35000"/>
                  </a:schemeClr>
                </a:solidFill>
                <a:latin typeface="Calibri" pitchFamily="34" charset="0"/>
              </a:rPr>
              <a:t> CLR</a:t>
            </a:r>
          </a:p>
        </p:txBody>
      </p:sp>
      <p:sp>
        <p:nvSpPr>
          <p:cNvPr id="2" name="TextBox 1">
            <a:extLst>
              <a:ext uri="{FF2B5EF4-FFF2-40B4-BE49-F238E27FC236}">
                <a16:creationId xmlns:a16="http://schemas.microsoft.com/office/drawing/2014/main" id="{0056BC99-A13D-47BB-8449-9E4FC529D46C}"/>
              </a:ext>
            </a:extLst>
          </p:cNvPr>
          <p:cNvSpPr txBox="1"/>
          <p:nvPr/>
        </p:nvSpPr>
        <p:spPr>
          <a:xfrm>
            <a:off x="3708302" y="5571580"/>
            <a:ext cx="1764196" cy="523220"/>
          </a:xfrm>
          <a:prstGeom prst="rect">
            <a:avLst/>
          </a:prstGeom>
          <a:solidFill>
            <a:schemeClr val="bg1"/>
          </a:solidFill>
        </p:spPr>
        <p:txBody>
          <a:bodyPr wrap="square" rtlCol="0">
            <a:spAutoFit/>
          </a:bodyPr>
          <a:lstStyle/>
          <a:p>
            <a:r>
              <a:rPr lang="ru-RU" sz="1400" dirty="0">
                <a:latin typeface="Calibri" pitchFamily="34" charset="0"/>
                <a:cs typeface="Calibri" pitchFamily="34" charset="0"/>
              </a:rPr>
              <a:t>Положительный контроль</a:t>
            </a:r>
          </a:p>
        </p:txBody>
      </p:sp>
    </p:spTree>
    <p:extLst>
      <p:ext uri="{BB962C8B-B14F-4D97-AF65-F5344CB8AC3E}">
        <p14:creationId xmlns:p14="http://schemas.microsoft.com/office/powerpoint/2010/main" val="2331959843"/>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79930" y="1041628"/>
            <a:ext cx="3059365" cy="4536504"/>
          </a:xfrm>
          <a:prstGeom prst="rect">
            <a:avLst/>
          </a:prstGeom>
          <a:noFill/>
          <a:ln/>
        </p:spPr>
        <p:txBody>
          <a:bodyPr/>
          <a:lstStyle/>
          <a:p>
            <a:pPr lvl="0" algn="l" eaLnBrk="1" hangingPunct="1">
              <a:spcBef>
                <a:spcPts val="600"/>
              </a:spcBef>
              <a:defRPr/>
            </a:pPr>
            <a:r>
              <a:rPr lang="ru-RU" sz="1400" b="1" kern="0" dirty="0">
                <a:latin typeface="Calibri" pitchFamily="34" charset="0"/>
                <a:cs typeface="Calibri" pitchFamily="34" charset="0"/>
              </a:rPr>
              <a:t>Снижение высвобождения </a:t>
            </a:r>
            <a:r>
              <a:rPr lang="ru-RU" sz="1400" b="1" kern="0" dirty="0" err="1">
                <a:latin typeface="Calibri" pitchFamily="34" charset="0"/>
                <a:cs typeface="Calibri" pitchFamily="34" charset="0"/>
              </a:rPr>
              <a:t>провоспалительных</a:t>
            </a:r>
            <a:r>
              <a:rPr lang="ru-RU" sz="1400" b="1" kern="0" dirty="0">
                <a:latin typeface="Calibri" pitchFamily="34" charset="0"/>
                <a:cs typeface="Calibri" pitchFamily="34" charset="0"/>
              </a:rPr>
              <a:t> медиаторов </a:t>
            </a:r>
            <a:r>
              <a:rPr lang="en-US" sz="1400" b="1" kern="0" dirty="0">
                <a:latin typeface="Calibri" pitchFamily="34" charset="0"/>
                <a:cs typeface="Calibri" pitchFamily="34" charset="0"/>
              </a:rPr>
              <a:t>(%)</a:t>
            </a:r>
          </a:p>
          <a:p>
            <a:pPr algn="l"/>
            <a:endParaRPr lang="en-US" sz="1400" dirty="0">
              <a:latin typeface="Calibri" pitchFamily="34" charset="0"/>
              <a:cs typeface="Calibri" pitchFamily="34" charset="0"/>
            </a:endParaRPr>
          </a:p>
          <a:p>
            <a:pPr algn="l"/>
            <a:r>
              <a:rPr lang="ru-RU" sz="1400" dirty="0">
                <a:latin typeface="Calibri" pitchFamily="34" charset="0"/>
                <a:cs typeface="Calibri" pitchFamily="34" charset="0"/>
              </a:rPr>
              <a:t>Совместное культивирование сенсорных нейронов и </a:t>
            </a:r>
            <a:r>
              <a:rPr lang="ru-RU" sz="1400" dirty="0" err="1">
                <a:latin typeface="Calibri" pitchFamily="34" charset="0"/>
                <a:cs typeface="Calibri" pitchFamily="34" charset="0"/>
              </a:rPr>
              <a:t>кератиноцитов</a:t>
            </a:r>
            <a:r>
              <a:rPr lang="ru-RU" sz="1400" dirty="0">
                <a:latin typeface="Calibri" pitchFamily="34" charset="0"/>
                <a:cs typeface="Calibri" pitchFamily="34" charset="0"/>
              </a:rPr>
              <a:t>. </a:t>
            </a:r>
            <a:endParaRPr lang="en-US" sz="1400" dirty="0">
              <a:latin typeface="Calibri" pitchFamily="34" charset="0"/>
              <a:cs typeface="Calibri" pitchFamily="34" charset="0"/>
            </a:endParaRPr>
          </a:p>
          <a:p>
            <a:pPr algn="l"/>
            <a:endParaRPr lang="ru-RU" sz="1400" dirty="0">
              <a:latin typeface="Calibri" pitchFamily="34" charset="0"/>
              <a:cs typeface="Calibri" pitchFamily="34" charset="0"/>
            </a:endParaRPr>
          </a:p>
          <a:p>
            <a:pPr algn="l"/>
            <a:r>
              <a:rPr lang="ru-RU" sz="1400" dirty="0">
                <a:latin typeface="Calibri" pitchFamily="34" charset="0"/>
                <a:cs typeface="Calibri" pitchFamily="34" charset="0"/>
              </a:rPr>
              <a:t>Дальнейшее </a:t>
            </a:r>
            <a:r>
              <a:rPr lang="ru-RU" sz="1400" dirty="0" err="1">
                <a:latin typeface="Calibri" pitchFamily="34" charset="0"/>
                <a:cs typeface="Calibri" pitchFamily="34" charset="0"/>
              </a:rPr>
              <a:t>инкубирование</a:t>
            </a:r>
            <a:r>
              <a:rPr lang="ru-RU" sz="1400" dirty="0">
                <a:latin typeface="Calibri" pitchFamily="34" charset="0"/>
                <a:cs typeface="Calibri" pitchFamily="34" charset="0"/>
              </a:rPr>
              <a:t> с </a:t>
            </a:r>
            <a:r>
              <a:rPr lang="en-US" sz="1400" dirty="0" err="1">
                <a:latin typeface="Calibri" pitchFamily="34" charset="0"/>
                <a:cs typeface="Calibri" pitchFamily="34" charset="0"/>
              </a:rPr>
              <a:t>AnnonaSense</a:t>
            </a:r>
            <a:r>
              <a:rPr lang="en-US" sz="1400" dirty="0">
                <a:latin typeface="Calibri" pitchFamily="34" charset="0"/>
                <a:cs typeface="Calibri" pitchFamily="34" charset="0"/>
              </a:rPr>
              <a:t> CLR (0,1%) </a:t>
            </a:r>
            <a:r>
              <a:rPr lang="ru-RU" sz="1400" dirty="0">
                <a:latin typeface="Calibri" pitchFamily="34" charset="0"/>
                <a:cs typeface="Calibri" pitchFamily="34" charset="0"/>
              </a:rPr>
              <a:t>и с </a:t>
            </a:r>
            <a:r>
              <a:rPr lang="ru-RU" sz="1400" dirty="0" err="1">
                <a:latin typeface="Calibri" pitchFamily="34" charset="0"/>
                <a:cs typeface="Calibri" pitchFamily="34" charset="0"/>
              </a:rPr>
              <a:t>капсазепином</a:t>
            </a:r>
            <a:r>
              <a:rPr lang="ru-RU" sz="1400" dirty="0">
                <a:latin typeface="Calibri" pitchFamily="34" charset="0"/>
                <a:cs typeface="Calibri" pitchFamily="34" charset="0"/>
              </a:rPr>
              <a:t> (который является антагонистом </a:t>
            </a:r>
            <a:r>
              <a:rPr lang="en-US" sz="1400" dirty="0">
                <a:latin typeface="Calibri" pitchFamily="34" charset="0"/>
                <a:cs typeface="Calibri" pitchFamily="34" charset="0"/>
              </a:rPr>
              <a:t>TRPV1</a:t>
            </a:r>
            <a:r>
              <a:rPr lang="ru-RU" sz="1400" dirty="0">
                <a:latin typeface="Calibri" pitchFamily="34" charset="0"/>
                <a:cs typeface="Calibri" pitchFamily="34" charset="0"/>
              </a:rPr>
              <a:t>), который приводит к сокращению индуцированного </a:t>
            </a:r>
            <a:r>
              <a:rPr lang="ru-RU" sz="1400" dirty="0" err="1">
                <a:latin typeface="Calibri" pitchFamily="34" charset="0"/>
                <a:cs typeface="Calibri" pitchFamily="34" charset="0"/>
              </a:rPr>
              <a:t>капсаицином</a:t>
            </a:r>
            <a:r>
              <a:rPr lang="ru-RU" sz="1400" dirty="0">
                <a:latin typeface="Calibri" pitchFamily="34" charset="0"/>
                <a:cs typeface="Calibri" pitchFamily="34" charset="0"/>
              </a:rPr>
              <a:t> высвобождения </a:t>
            </a:r>
            <a:r>
              <a:rPr lang="en-US" sz="1400" dirty="0">
                <a:latin typeface="Calibri" pitchFamily="34" charset="0"/>
              </a:rPr>
              <a:t>IL-1β, IL-8 </a:t>
            </a:r>
            <a:r>
              <a:rPr lang="ru-RU" sz="1400" dirty="0">
                <a:latin typeface="Calibri" pitchFamily="34" charset="0"/>
              </a:rPr>
              <a:t>и</a:t>
            </a:r>
            <a:r>
              <a:rPr lang="en-US" sz="1400" dirty="0">
                <a:latin typeface="Calibri" pitchFamily="34" charset="0"/>
              </a:rPr>
              <a:t> GCRP</a:t>
            </a:r>
            <a:endParaRPr lang="en-US" sz="1400" dirty="0">
              <a:latin typeface="Calibri" pitchFamily="34" charset="0"/>
              <a:cs typeface="Calibri" pitchFamily="34" charset="0"/>
            </a:endParaRPr>
          </a:p>
          <a:p>
            <a:pPr algn="l"/>
            <a:endParaRPr lang="ru-RU" sz="1400" dirty="0">
              <a:latin typeface="Calibri" pitchFamily="34" charset="0"/>
              <a:cs typeface="Calibri" pitchFamily="34" charset="0"/>
            </a:endParaRPr>
          </a:p>
          <a:p>
            <a:pPr algn="l"/>
            <a:r>
              <a:rPr lang="ru-RU" sz="1400" dirty="0">
                <a:latin typeface="Calibri" pitchFamily="34" charset="0"/>
                <a:cs typeface="Calibri" pitchFamily="34" charset="0"/>
              </a:rPr>
              <a:t>Далее применяли </a:t>
            </a:r>
            <a:r>
              <a:rPr lang="ru-RU" sz="1400" dirty="0" err="1">
                <a:latin typeface="Calibri" pitchFamily="34" charset="0"/>
                <a:cs typeface="Calibri" pitchFamily="34" charset="0"/>
              </a:rPr>
              <a:t>капсаицин</a:t>
            </a:r>
            <a:r>
              <a:rPr lang="ru-RU" sz="1400" dirty="0">
                <a:latin typeface="Calibri" pitchFamily="34" charset="0"/>
                <a:cs typeface="Calibri" pitchFamily="34" charset="0"/>
              </a:rPr>
              <a:t> (</a:t>
            </a:r>
            <a:r>
              <a:rPr lang="en-US" sz="1400" dirty="0">
                <a:latin typeface="Calibri" pitchFamily="34" charset="0"/>
                <a:cs typeface="Calibri" pitchFamily="34" charset="0"/>
              </a:rPr>
              <a:t>10µM</a:t>
            </a:r>
            <a:r>
              <a:rPr lang="ru-RU" sz="1400" dirty="0">
                <a:latin typeface="Calibri" pitchFamily="34" charset="0"/>
                <a:cs typeface="Calibri" pitchFamily="34" charset="0"/>
              </a:rPr>
              <a:t>)</a:t>
            </a:r>
            <a:r>
              <a:rPr lang="en-US" sz="1400" dirty="0">
                <a:latin typeface="Calibri" pitchFamily="34" charset="0"/>
                <a:cs typeface="Calibri" pitchFamily="34" charset="0"/>
              </a:rPr>
              <a:t> </a:t>
            </a:r>
            <a:r>
              <a:rPr lang="ru-RU" sz="1400" dirty="0">
                <a:latin typeface="Calibri" pitchFamily="34" charset="0"/>
                <a:cs typeface="Calibri" pitchFamily="34" charset="0"/>
              </a:rPr>
              <a:t>как агонист </a:t>
            </a:r>
            <a:r>
              <a:rPr lang="en-US" sz="1400" dirty="0">
                <a:latin typeface="Calibri" pitchFamily="34" charset="0"/>
                <a:cs typeface="Calibri" pitchFamily="34" charset="0"/>
              </a:rPr>
              <a:t>TRPV-1</a:t>
            </a:r>
            <a:r>
              <a:rPr lang="ru-RU" sz="1400" dirty="0">
                <a:latin typeface="Calibri" pitchFamily="34" charset="0"/>
                <a:cs typeface="Calibri" pitchFamily="34" charset="0"/>
              </a:rPr>
              <a:t>, высвобождавший медиаторы </a:t>
            </a:r>
            <a:r>
              <a:rPr lang="en-US" sz="1400" dirty="0">
                <a:latin typeface="Calibri" pitchFamily="34" charset="0"/>
              </a:rPr>
              <a:t>IL-1β, IL-8 </a:t>
            </a:r>
            <a:r>
              <a:rPr lang="ru-RU" sz="1400" dirty="0">
                <a:latin typeface="Calibri" pitchFamily="34" charset="0"/>
              </a:rPr>
              <a:t>и</a:t>
            </a:r>
            <a:r>
              <a:rPr lang="en-US" sz="1400" dirty="0">
                <a:latin typeface="Calibri" pitchFamily="34" charset="0"/>
              </a:rPr>
              <a:t> GCRP</a:t>
            </a:r>
            <a:endParaRPr lang="ru-RU" sz="1400" dirty="0">
              <a:latin typeface="Calibri" pitchFamily="34" charset="0"/>
            </a:endParaRPr>
          </a:p>
          <a:p>
            <a:pPr algn="l"/>
            <a:endParaRPr lang="ru-RU" sz="1400" dirty="0">
              <a:latin typeface="Calibri" pitchFamily="34" charset="0"/>
              <a:cs typeface="Calibri" pitchFamily="34" charset="0"/>
            </a:endParaRPr>
          </a:p>
          <a:p>
            <a:pPr algn="l"/>
            <a:r>
              <a:rPr lang="ru-RU" sz="1400" dirty="0">
                <a:latin typeface="Calibri" pitchFamily="34" charset="0"/>
                <a:cs typeface="Calibri" pitchFamily="34" charset="0"/>
              </a:rPr>
              <a:t>Сокращение высвобождения </a:t>
            </a:r>
            <a:r>
              <a:rPr lang="ru-RU" sz="1400" dirty="0" err="1">
                <a:latin typeface="Calibri" pitchFamily="34" charset="0"/>
                <a:cs typeface="Calibri" pitchFamily="34" charset="0"/>
              </a:rPr>
              <a:t>провоспалительных</a:t>
            </a:r>
            <a:r>
              <a:rPr lang="ru-RU" sz="1400" dirty="0">
                <a:latin typeface="Calibri" pitchFamily="34" charset="0"/>
                <a:cs typeface="Calibri" pitchFamily="34" charset="0"/>
              </a:rPr>
              <a:t> медиаторов с применением </a:t>
            </a:r>
            <a:r>
              <a:rPr lang="ru-RU" sz="1400" dirty="0" err="1">
                <a:latin typeface="Calibri" pitchFamily="34" charset="0"/>
                <a:cs typeface="Calibri" pitchFamily="34" charset="0"/>
              </a:rPr>
              <a:t>капсазепина</a:t>
            </a:r>
            <a:r>
              <a:rPr lang="ru-RU" sz="1400" dirty="0">
                <a:latin typeface="Calibri" pitchFamily="34" charset="0"/>
                <a:cs typeface="Calibri" pitchFamily="34" charset="0"/>
              </a:rPr>
              <a:t> (Позитивный контроль) взято за 100%</a:t>
            </a:r>
            <a:endParaRPr lang="de-DE" sz="1400" dirty="0">
              <a:latin typeface="Calibri" pitchFamily="34" charset="0"/>
              <a:cs typeface="Calibri" pitchFamily="34" charset="0"/>
            </a:endParaRPr>
          </a:p>
        </p:txBody>
      </p:sp>
      <p:sp>
        <p:nvSpPr>
          <p:cNvPr id="9" name="Rectangle 3"/>
          <p:cNvSpPr txBox="1">
            <a:spLocks noChangeArrowheads="1"/>
          </p:cNvSpPr>
          <p:nvPr/>
        </p:nvSpPr>
        <p:spPr bwMode="auto">
          <a:xfrm>
            <a:off x="684000" y="6094800"/>
            <a:ext cx="6911975"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defRPr/>
            </a:pPr>
            <a:r>
              <a:rPr lang="de-DE" sz="3600" dirty="0" err="1">
                <a:solidFill>
                  <a:schemeClr val="tx1">
                    <a:lumMod val="65000"/>
                    <a:lumOff val="35000"/>
                  </a:schemeClr>
                </a:solidFill>
                <a:latin typeface="Calibri" pitchFamily="34" charset="0"/>
              </a:rPr>
              <a:t>AnnonaSense</a:t>
            </a:r>
            <a:r>
              <a:rPr lang="de-DE" sz="3600" dirty="0">
                <a:solidFill>
                  <a:schemeClr val="tx1">
                    <a:lumMod val="65000"/>
                    <a:lumOff val="35000"/>
                  </a:schemeClr>
                </a:solidFill>
                <a:latin typeface="Calibri" pitchFamily="34" charset="0"/>
              </a:rPr>
              <a:t> CLR</a:t>
            </a:r>
          </a:p>
        </p:txBody>
      </p:sp>
      <p:sp>
        <p:nvSpPr>
          <p:cNvPr id="10" name="Rechteck 9">
            <a:hlinkClick r:id="rId3" action="ppaction://hlinksldjump"/>
          </p:cNvPr>
          <p:cNvSpPr/>
          <p:nvPr/>
        </p:nvSpPr>
        <p:spPr>
          <a:xfrm>
            <a:off x="704869" y="6216258"/>
            <a:ext cx="3867131" cy="457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11" name="Diagramm 10"/>
          <p:cNvGraphicFramePr>
            <a:graphicFrameLocks/>
          </p:cNvGraphicFramePr>
          <p:nvPr>
            <p:extLst>
              <p:ext uri="{D42A27DB-BD31-4B8C-83A1-F6EECF244321}">
                <p14:modId xmlns:p14="http://schemas.microsoft.com/office/powerpoint/2010/main" val="2033510022"/>
              </p:ext>
            </p:extLst>
          </p:nvPr>
        </p:nvGraphicFramePr>
        <p:xfrm>
          <a:off x="3149698" y="1372790"/>
          <a:ext cx="5994301" cy="4324461"/>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3"/>
          <p:cNvSpPr txBox="1">
            <a:spLocks noChangeArrowheads="1"/>
          </p:cNvSpPr>
          <p:nvPr/>
        </p:nvSpPr>
        <p:spPr bwMode="auto">
          <a:xfrm>
            <a:off x="5452628" y="5587553"/>
            <a:ext cx="3455988" cy="2897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defRPr/>
            </a:pPr>
            <a:r>
              <a:rPr lang="de-DE" sz="1600" dirty="0">
                <a:latin typeface="Calibri" pitchFamily="34" charset="0"/>
              </a:rPr>
              <a:t>0.1% </a:t>
            </a:r>
            <a:r>
              <a:rPr lang="de-DE" sz="1600" dirty="0" err="1">
                <a:latin typeface="Calibri" pitchFamily="34" charset="0"/>
              </a:rPr>
              <a:t>AnnonaSense</a:t>
            </a:r>
            <a:r>
              <a:rPr lang="de-DE" sz="1600" dirty="0">
                <a:latin typeface="Calibri" pitchFamily="34" charset="0"/>
              </a:rPr>
              <a:t> CLR</a:t>
            </a:r>
          </a:p>
        </p:txBody>
      </p:sp>
      <p:sp>
        <p:nvSpPr>
          <p:cNvPr id="13" name="Rectangle 2"/>
          <p:cNvSpPr>
            <a:spLocks noGrp="1" noChangeArrowheads="1"/>
          </p:cNvSpPr>
          <p:nvPr>
            <p:ph type="title"/>
          </p:nvPr>
        </p:nvSpPr>
        <p:spPr>
          <a:xfrm>
            <a:off x="179512" y="44624"/>
            <a:ext cx="8964488" cy="579438"/>
          </a:xfrm>
        </p:spPr>
        <p:txBody>
          <a:bodyPr/>
          <a:lstStyle/>
          <a:p>
            <a:r>
              <a:rPr lang="ru-RU" sz="2800" dirty="0">
                <a:latin typeface="Calibri" pitchFamily="34" charset="0"/>
              </a:rPr>
              <a:t>Влияние на высвобождение</a:t>
            </a:r>
            <a:r>
              <a:rPr lang="en-US" sz="2800" dirty="0">
                <a:latin typeface="Calibri" pitchFamily="34" charset="0"/>
              </a:rPr>
              <a:t> IL-1β, IL-8 </a:t>
            </a:r>
            <a:r>
              <a:rPr lang="ru-RU" sz="2800" dirty="0">
                <a:latin typeface="Calibri" pitchFamily="34" charset="0"/>
              </a:rPr>
              <a:t>и</a:t>
            </a:r>
            <a:r>
              <a:rPr lang="en-US" sz="2800" dirty="0">
                <a:latin typeface="Calibri" pitchFamily="34" charset="0"/>
              </a:rPr>
              <a:t> CGRP:</a:t>
            </a:r>
            <a:br>
              <a:rPr lang="en-US" sz="2800" dirty="0">
                <a:latin typeface="Calibri" pitchFamily="34" charset="0"/>
              </a:rPr>
            </a:br>
            <a:r>
              <a:rPr lang="ru-RU" sz="2800" dirty="0">
                <a:latin typeface="Calibri" pitchFamily="34" charset="0"/>
              </a:rPr>
              <a:t>культивирование</a:t>
            </a:r>
            <a:r>
              <a:rPr lang="en-US" sz="2800" dirty="0">
                <a:latin typeface="Calibri" pitchFamily="34" charset="0"/>
              </a:rPr>
              <a:t> </a:t>
            </a:r>
            <a:r>
              <a:rPr lang="ru-RU" sz="2800" dirty="0">
                <a:latin typeface="Calibri" pitchFamily="34" charset="0"/>
              </a:rPr>
              <a:t>сенсорных нейронов и </a:t>
            </a:r>
            <a:r>
              <a:rPr lang="ru-RU" sz="2800" dirty="0" err="1">
                <a:latin typeface="Calibri" pitchFamily="34" charset="0"/>
              </a:rPr>
              <a:t>кератиноцитов</a:t>
            </a:r>
            <a:endParaRPr lang="en-US" sz="2800" dirty="0">
              <a:latin typeface="Calibri" pitchFamily="34" charset="0"/>
            </a:endParaRPr>
          </a:p>
        </p:txBody>
      </p:sp>
      <p:sp>
        <p:nvSpPr>
          <p:cNvPr id="14" name="TextBox 13">
            <a:extLst>
              <a:ext uri="{FF2B5EF4-FFF2-40B4-BE49-F238E27FC236}">
                <a16:creationId xmlns:a16="http://schemas.microsoft.com/office/drawing/2014/main" id="{F03E07EE-C146-463F-B546-9D7AE0F7E871}"/>
              </a:ext>
            </a:extLst>
          </p:cNvPr>
          <p:cNvSpPr txBox="1"/>
          <p:nvPr/>
        </p:nvSpPr>
        <p:spPr>
          <a:xfrm>
            <a:off x="3463864" y="5394579"/>
            <a:ext cx="1764196" cy="523220"/>
          </a:xfrm>
          <a:prstGeom prst="rect">
            <a:avLst/>
          </a:prstGeom>
          <a:solidFill>
            <a:schemeClr val="bg1"/>
          </a:solidFill>
        </p:spPr>
        <p:txBody>
          <a:bodyPr wrap="square" rtlCol="0">
            <a:spAutoFit/>
          </a:bodyPr>
          <a:lstStyle/>
          <a:p>
            <a:r>
              <a:rPr lang="ru-RU" sz="1400" dirty="0">
                <a:latin typeface="Calibri" pitchFamily="34" charset="0"/>
                <a:cs typeface="Calibri" pitchFamily="34" charset="0"/>
              </a:rPr>
              <a:t>Положительный контроль</a:t>
            </a:r>
          </a:p>
        </p:txBody>
      </p:sp>
    </p:spTree>
    <p:extLst>
      <p:ext uri="{BB962C8B-B14F-4D97-AF65-F5344CB8AC3E}">
        <p14:creationId xmlns:p14="http://schemas.microsoft.com/office/powerpoint/2010/main" val="1850965976"/>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bs.twimg.com/profile_images/1057900446243831808/06cj_iFh_400x400.jpg">
            <a:extLst>
              <a:ext uri="{FF2B5EF4-FFF2-40B4-BE49-F238E27FC236}">
                <a16:creationId xmlns:a16="http://schemas.microsoft.com/office/drawing/2014/main" id="{6EF186E2-13E0-4AB8-9D4C-F36A72329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164" y="2410893"/>
            <a:ext cx="1878632" cy="18786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17CAAF5-1CD6-4B58-8BCA-10FD8491655D}"/>
              </a:ext>
            </a:extLst>
          </p:cNvPr>
          <p:cNvSpPr txBox="1"/>
          <p:nvPr/>
        </p:nvSpPr>
        <p:spPr>
          <a:xfrm>
            <a:off x="262299" y="1427572"/>
            <a:ext cx="3670824" cy="1446550"/>
          </a:xfrm>
          <a:prstGeom prst="rect">
            <a:avLst/>
          </a:prstGeom>
        </p:spPr>
        <p:txBody>
          <a:bodyPr wrap="square">
            <a:spAutoFit/>
          </a:bodyPr>
          <a:lstStyle>
            <a:defPPr>
              <a:defRPr lang="de-DE"/>
            </a:defPPr>
            <a:lvl1pPr algn="l">
              <a:defRPr sz="2200">
                <a:latin typeface="Calibri"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2200" b="0" i="0" u="none" strike="noStrike" kern="1200" cap="none" spc="0" normalizeH="0" baseline="0" noProof="0" dirty="0">
                <a:ln>
                  <a:noFill/>
                </a:ln>
                <a:solidFill>
                  <a:srgbClr val="00B050"/>
                </a:solidFill>
                <a:effectLst/>
                <a:uLnTx/>
                <a:uFillTx/>
                <a:latin typeface="Calibri" pitchFamily="34" charset="0"/>
                <a:ea typeface="+mn-ea"/>
                <a:cs typeface="+mn-cs"/>
              </a:rPr>
              <a:t>Клиенты: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2200" b="0" i="0" u="none" strike="noStrike" kern="1200" cap="none" spc="0" normalizeH="0" baseline="0" noProof="0" dirty="0">
                <a:ln>
                  <a:noFill/>
                </a:ln>
                <a:solidFill>
                  <a:srgbClr val="00B050"/>
                </a:solidFill>
                <a:effectLst/>
                <a:uLnTx/>
                <a:uFillTx/>
                <a:latin typeface="Calibri" pitchFamily="34" charset="0"/>
                <a:ea typeface="+mn-ea"/>
                <a:cs typeface="+mn-cs"/>
              </a:rPr>
              <a:t>Масс</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2200" b="0" i="0" u="none" strike="noStrike" kern="1200" cap="none" spc="0" normalizeH="0" baseline="0" noProof="0" dirty="0" err="1">
                <a:ln>
                  <a:noFill/>
                </a:ln>
                <a:solidFill>
                  <a:srgbClr val="00B050"/>
                </a:solidFill>
                <a:effectLst/>
                <a:uLnTx/>
                <a:uFillTx/>
                <a:latin typeface="Calibri" pitchFamily="34" charset="0"/>
                <a:ea typeface="+mn-ea"/>
                <a:cs typeface="+mn-cs"/>
              </a:rPr>
              <a:t>Миддл</a:t>
            </a:r>
            <a:endParaRPr kumimoji="0" lang="ru-RU" sz="2200" b="0" i="0" u="none" strike="noStrike" kern="1200" cap="none" spc="0" normalizeH="0" baseline="0" noProof="0" dirty="0">
              <a:ln>
                <a:noFill/>
              </a:ln>
              <a:solidFill>
                <a:srgbClr val="00B050"/>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2200" b="0" i="0" u="none" strike="noStrike" kern="1200" cap="none" spc="0" normalizeH="0" baseline="0" noProof="0" dirty="0">
                <a:ln>
                  <a:noFill/>
                </a:ln>
                <a:solidFill>
                  <a:srgbClr val="00B050"/>
                </a:solidFill>
                <a:effectLst/>
                <a:uLnTx/>
                <a:uFillTx/>
                <a:latin typeface="Calibri" pitchFamily="34" charset="0"/>
                <a:ea typeface="+mn-ea"/>
                <a:cs typeface="+mn-cs"/>
              </a:rPr>
              <a:t>Премиум</a:t>
            </a:r>
          </a:p>
        </p:txBody>
      </p:sp>
      <p:sp>
        <p:nvSpPr>
          <p:cNvPr id="9" name="TextBox 8">
            <a:extLst>
              <a:ext uri="{FF2B5EF4-FFF2-40B4-BE49-F238E27FC236}">
                <a16:creationId xmlns:a16="http://schemas.microsoft.com/office/drawing/2014/main" id="{FFC17975-C7BA-4E69-AB00-A240C114D2E5}"/>
              </a:ext>
            </a:extLst>
          </p:cNvPr>
          <p:cNvSpPr txBox="1"/>
          <p:nvPr/>
        </p:nvSpPr>
        <p:spPr>
          <a:xfrm>
            <a:off x="278026" y="5049180"/>
            <a:ext cx="3482180" cy="110799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2200" b="0" i="0" u="none" strike="noStrike" kern="1200" cap="none" spc="0" normalizeH="0" baseline="0" noProof="0" dirty="0">
                <a:ln>
                  <a:noFill/>
                </a:ln>
                <a:solidFill>
                  <a:srgbClr val="9933FF"/>
                </a:solidFill>
                <a:effectLst/>
                <a:uLnTx/>
                <a:uFillTx/>
                <a:latin typeface="Calibri" pitchFamily="34" charset="0"/>
                <a:ea typeface="+mn-ea"/>
                <a:cs typeface="+mn-cs"/>
              </a:rPr>
              <a:t>Доказательной база (</a:t>
            </a:r>
            <a:r>
              <a:rPr kumimoji="0" lang="en-US" sz="2200" b="0" i="0" u="none" strike="noStrike" kern="1200" cap="none" spc="0" normalizeH="0" baseline="0" noProof="0" dirty="0">
                <a:ln>
                  <a:noFill/>
                </a:ln>
                <a:solidFill>
                  <a:srgbClr val="9933FF"/>
                </a:solidFill>
                <a:effectLst/>
                <a:uLnTx/>
                <a:uFillTx/>
                <a:latin typeface="Calibri" pitchFamily="34" charset="0"/>
                <a:ea typeface="+mn-ea"/>
                <a:cs typeface="+mn-cs"/>
              </a:rPr>
              <a:t>in</a:t>
            </a:r>
            <a:r>
              <a:rPr kumimoji="0" lang="ru-RU" sz="2200" b="0" i="0" u="none" strike="noStrike" kern="1200" cap="none" spc="0" normalizeH="0" baseline="0" noProof="0" dirty="0">
                <a:ln>
                  <a:noFill/>
                </a:ln>
                <a:solidFill>
                  <a:srgbClr val="9933FF"/>
                </a:solidFill>
                <a:effectLst/>
                <a:uLnTx/>
                <a:uFillTx/>
                <a:latin typeface="Calibri" pitchFamily="34" charset="0"/>
                <a:ea typeface="+mn-ea"/>
                <a:cs typeface="+mn-cs"/>
              </a:rPr>
              <a:t>-</a:t>
            </a:r>
            <a:r>
              <a:rPr kumimoji="0" lang="en-US" sz="2200" b="0" i="0" u="none" strike="noStrike" kern="1200" cap="none" spc="0" normalizeH="0" baseline="0" noProof="0" dirty="0">
                <a:ln>
                  <a:noFill/>
                </a:ln>
                <a:solidFill>
                  <a:srgbClr val="9933FF"/>
                </a:solidFill>
                <a:effectLst/>
                <a:uLnTx/>
                <a:uFillTx/>
                <a:latin typeface="Calibri" pitchFamily="34" charset="0"/>
                <a:ea typeface="+mn-ea"/>
                <a:cs typeface="+mn-cs"/>
              </a:rPr>
              <a:t>vivo</a:t>
            </a:r>
            <a:r>
              <a:rPr kumimoji="0" lang="ru-RU" sz="2200" b="0" i="0" u="none" strike="noStrike" kern="1200" cap="none" spc="0" normalizeH="0" baseline="0" noProof="0" dirty="0">
                <a:ln>
                  <a:noFill/>
                </a:ln>
                <a:solidFill>
                  <a:srgbClr val="9933FF"/>
                </a:solidFill>
                <a:effectLst/>
                <a:uLnTx/>
                <a:uFillTx/>
                <a:latin typeface="Calibri" pitchFamily="34" charset="0"/>
                <a:ea typeface="+mn-ea"/>
                <a:cs typeface="+mn-cs"/>
              </a:rPr>
              <a:t>+</a:t>
            </a:r>
            <a:r>
              <a:rPr kumimoji="0" lang="en-US" sz="2200" b="0" i="0" u="none" strike="noStrike" kern="1200" cap="none" spc="0" normalizeH="0" baseline="0" noProof="0" dirty="0">
                <a:ln>
                  <a:noFill/>
                </a:ln>
                <a:solidFill>
                  <a:srgbClr val="9933FF"/>
                </a:solidFill>
                <a:effectLst/>
                <a:uLnTx/>
                <a:uFillTx/>
                <a:latin typeface="Calibri" pitchFamily="34" charset="0"/>
                <a:ea typeface="+mn-ea"/>
                <a:cs typeface="+mn-cs"/>
              </a:rPr>
              <a:t>in-vitro</a:t>
            </a:r>
            <a:r>
              <a:rPr kumimoji="0" lang="ru-RU" sz="2200" b="0" i="0" u="none" strike="noStrike" kern="1200" cap="none" spc="0" normalizeH="0" baseline="0" noProof="0" dirty="0">
                <a:ln>
                  <a:noFill/>
                </a:ln>
                <a:solidFill>
                  <a:srgbClr val="9933FF"/>
                </a:solidFill>
                <a:effectLst/>
                <a:uLnTx/>
                <a:uFillTx/>
                <a:latin typeface="Calibri" pitchFamily="34" charset="0"/>
                <a:ea typeface="+mn-ea"/>
                <a:cs typeface="+mn-cs"/>
              </a:rPr>
              <a:t>) на каждый актив </a:t>
            </a:r>
          </a:p>
        </p:txBody>
      </p:sp>
      <p:sp>
        <p:nvSpPr>
          <p:cNvPr id="10" name="TextBox 9">
            <a:extLst>
              <a:ext uri="{FF2B5EF4-FFF2-40B4-BE49-F238E27FC236}">
                <a16:creationId xmlns:a16="http://schemas.microsoft.com/office/drawing/2014/main" id="{8C5BD053-8A87-4687-9062-115321B93498}"/>
              </a:ext>
            </a:extLst>
          </p:cNvPr>
          <p:cNvSpPr txBox="1"/>
          <p:nvPr/>
        </p:nvSpPr>
        <p:spPr>
          <a:xfrm>
            <a:off x="5445034" y="364678"/>
            <a:ext cx="3130196" cy="430887"/>
          </a:xfrm>
          <a:prstGeom prst="rect">
            <a:avLst/>
          </a:prstGeom>
        </p:spPr>
        <p:txBody>
          <a:bodyPr wrap="square">
            <a:spAutoFit/>
          </a:bodyPr>
          <a:lstStyle>
            <a:defPPr>
              <a:defRPr lang="de-DE"/>
            </a:defPPr>
            <a:lvl1pPr algn="l">
              <a:defRPr sz="2200">
                <a:latin typeface="Calibri"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2200" b="0" i="0" u="none" strike="noStrike" kern="1200" cap="none" spc="0" normalizeH="0" baseline="0" noProof="0" dirty="0">
                <a:ln>
                  <a:noFill/>
                </a:ln>
                <a:solidFill>
                  <a:srgbClr val="FF9900"/>
                </a:solidFill>
                <a:effectLst/>
                <a:uLnTx/>
                <a:uFillTx/>
                <a:latin typeface="Calibri" pitchFamily="34" charset="0"/>
                <a:ea typeface="+mn-ea"/>
                <a:cs typeface="+mn-cs"/>
              </a:rPr>
              <a:t>В Украине с 2013 г.</a:t>
            </a:r>
          </a:p>
        </p:txBody>
      </p:sp>
      <p:sp>
        <p:nvSpPr>
          <p:cNvPr id="11" name="TextBox 10">
            <a:extLst>
              <a:ext uri="{FF2B5EF4-FFF2-40B4-BE49-F238E27FC236}">
                <a16:creationId xmlns:a16="http://schemas.microsoft.com/office/drawing/2014/main" id="{228A63F0-5993-4641-9F6E-C5555DB85AFB}"/>
              </a:ext>
            </a:extLst>
          </p:cNvPr>
          <p:cNvSpPr txBox="1"/>
          <p:nvPr/>
        </p:nvSpPr>
        <p:spPr>
          <a:xfrm>
            <a:off x="262299" y="3465097"/>
            <a:ext cx="3670824" cy="110799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2200" b="0" i="0" u="none" strike="noStrike" kern="1200" cap="none" spc="0" normalizeH="0" baseline="0" noProof="0" dirty="0">
                <a:ln>
                  <a:noFill/>
                </a:ln>
                <a:solidFill>
                  <a:srgbClr val="800000"/>
                </a:solidFill>
                <a:effectLst/>
                <a:uLnTx/>
                <a:uFillTx/>
                <a:latin typeface="Calibri" pitchFamily="34" charset="0"/>
                <a:ea typeface="+mn-ea"/>
                <a:cs typeface="+mn-cs"/>
              </a:rPr>
              <a:t>Научно-техническая и маркетинговая поддержка для клиентов</a:t>
            </a:r>
          </a:p>
        </p:txBody>
      </p:sp>
      <p:sp>
        <p:nvSpPr>
          <p:cNvPr id="12" name="TextBox 11">
            <a:extLst>
              <a:ext uri="{FF2B5EF4-FFF2-40B4-BE49-F238E27FC236}">
                <a16:creationId xmlns:a16="http://schemas.microsoft.com/office/drawing/2014/main" id="{F2EB246B-CC71-40B3-83FC-967CD6BEE08E}"/>
              </a:ext>
            </a:extLst>
          </p:cNvPr>
          <p:cNvSpPr txBox="1"/>
          <p:nvPr/>
        </p:nvSpPr>
        <p:spPr>
          <a:xfrm>
            <a:off x="5373474" y="5049180"/>
            <a:ext cx="3670825" cy="1107996"/>
          </a:xfrm>
          <a:prstGeom prst="rect">
            <a:avLst/>
          </a:prstGeom>
        </p:spPr>
        <p:txBody>
          <a:bodyPr wrap="square">
            <a:spAutoFit/>
          </a:bodyPr>
          <a:lstStyle>
            <a:defPPr>
              <a:defRPr lang="de-DE"/>
            </a:defPPr>
            <a:lvl1pPr algn="l">
              <a:defRPr sz="2200">
                <a:latin typeface="Calibri"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2200" b="0" i="0" u="none" strike="noStrike" kern="1200" cap="none" spc="0" normalizeH="0" baseline="0" noProof="0" dirty="0">
                <a:ln>
                  <a:noFill/>
                </a:ln>
                <a:solidFill>
                  <a:srgbClr val="9933FF"/>
                </a:solidFill>
                <a:effectLst/>
                <a:uLnTx/>
                <a:uFillTx/>
                <a:latin typeface="Calibri" pitchFamily="34" charset="0"/>
                <a:ea typeface="+mn-ea"/>
                <a:cs typeface="+mn-cs"/>
              </a:rPr>
              <a:t>Всегда «в ногу со временем» (напр., запуск </a:t>
            </a:r>
            <a:r>
              <a:rPr kumimoji="0" lang="en-US" sz="2200" b="0" i="0" u="none" strike="noStrike" kern="1200" cap="none" spc="0" normalizeH="0" baseline="0" noProof="0" dirty="0" err="1">
                <a:ln>
                  <a:noFill/>
                </a:ln>
                <a:solidFill>
                  <a:srgbClr val="9933FF"/>
                </a:solidFill>
                <a:effectLst/>
                <a:uLnTx/>
                <a:uFillTx/>
                <a:latin typeface="Calibri" pitchFamily="34" charset="0"/>
                <a:ea typeface="+mn-ea"/>
                <a:cs typeface="+mn-cs"/>
              </a:rPr>
              <a:t>Probiobalance</a:t>
            </a:r>
            <a:r>
              <a:rPr kumimoji="0" lang="en-US" sz="2200" b="0" i="0" u="none" strike="noStrike" kern="1200" cap="none" spc="0" normalizeH="0" baseline="0" noProof="0" dirty="0">
                <a:ln>
                  <a:noFill/>
                </a:ln>
                <a:solidFill>
                  <a:srgbClr val="9933FF"/>
                </a:solidFill>
                <a:effectLst/>
                <a:uLnTx/>
                <a:uFillTx/>
                <a:latin typeface="Calibri" pitchFamily="34" charset="0"/>
                <a:ea typeface="+mn-ea"/>
                <a:cs typeface="+mn-cs"/>
              </a:rPr>
              <a:t> </a:t>
            </a:r>
            <a:r>
              <a:rPr kumimoji="0" lang="ru-RU" sz="2200" b="0" i="0" u="none" strike="noStrike" kern="1200" cap="none" spc="0" normalizeH="0" baseline="0" noProof="0" dirty="0">
                <a:ln>
                  <a:noFill/>
                </a:ln>
                <a:solidFill>
                  <a:srgbClr val="9933FF"/>
                </a:solidFill>
                <a:effectLst/>
                <a:uLnTx/>
                <a:uFillTx/>
                <a:latin typeface="Calibri" pitchFamily="34" charset="0"/>
                <a:ea typeface="+mn-ea"/>
                <a:cs typeface="+mn-cs"/>
              </a:rPr>
              <a:t>в 2006г. – </a:t>
            </a:r>
            <a:r>
              <a:rPr kumimoji="0" lang="ru-RU" sz="2200" b="0" i="0" u="none" strike="noStrike" kern="1200" cap="none" spc="0" normalizeH="0" baseline="0" noProof="0" dirty="0" err="1">
                <a:ln>
                  <a:noFill/>
                </a:ln>
                <a:solidFill>
                  <a:srgbClr val="9933FF"/>
                </a:solidFill>
                <a:effectLst/>
                <a:uLnTx/>
                <a:uFillTx/>
                <a:latin typeface="Calibri" pitchFamily="34" charset="0"/>
                <a:ea typeface="+mn-ea"/>
                <a:cs typeface="+mn-cs"/>
              </a:rPr>
              <a:t>микробиом</a:t>
            </a:r>
            <a:r>
              <a:rPr kumimoji="0" lang="ru-RU" sz="2200" b="0" i="0" u="none" strike="noStrike" kern="1200" cap="none" spc="0" normalizeH="0" baseline="0" noProof="0" dirty="0">
                <a:ln>
                  <a:noFill/>
                </a:ln>
                <a:solidFill>
                  <a:srgbClr val="9933FF"/>
                </a:solidFill>
                <a:effectLst/>
                <a:uLnTx/>
                <a:uFillTx/>
                <a:latin typeface="Calibri" pitchFamily="34" charset="0"/>
                <a:ea typeface="+mn-ea"/>
                <a:cs typeface="+mn-cs"/>
              </a:rPr>
              <a:t> кожи)</a:t>
            </a:r>
          </a:p>
        </p:txBody>
      </p:sp>
      <p:sp>
        <p:nvSpPr>
          <p:cNvPr id="13" name="TextBox 12">
            <a:extLst>
              <a:ext uri="{FF2B5EF4-FFF2-40B4-BE49-F238E27FC236}">
                <a16:creationId xmlns:a16="http://schemas.microsoft.com/office/drawing/2014/main" id="{7824AFEE-FC6F-42E9-97C7-E061BF9D9DA9}"/>
              </a:ext>
            </a:extLst>
          </p:cNvPr>
          <p:cNvSpPr txBox="1"/>
          <p:nvPr/>
        </p:nvSpPr>
        <p:spPr>
          <a:xfrm>
            <a:off x="5400092" y="3465097"/>
            <a:ext cx="3920159" cy="110799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2200" b="0" i="0" u="none" strike="noStrike" kern="1200" cap="none" spc="0" normalizeH="0" baseline="0" noProof="0" dirty="0">
                <a:ln>
                  <a:noFill/>
                </a:ln>
                <a:solidFill>
                  <a:srgbClr val="800000"/>
                </a:solidFill>
                <a:effectLst/>
                <a:uLnTx/>
                <a:uFillTx/>
                <a:latin typeface="Calibri" pitchFamily="34" charset="0"/>
                <a:ea typeface="+mn-ea"/>
                <a:cs typeface="+mn-cs"/>
              </a:rPr>
              <a:t>Всесторонняя гибкость для клиентов (напр., фасовки от 100 грамм) </a:t>
            </a:r>
          </a:p>
        </p:txBody>
      </p:sp>
      <p:sp>
        <p:nvSpPr>
          <p:cNvPr id="3" name="Прямоугольник 2">
            <a:extLst>
              <a:ext uri="{FF2B5EF4-FFF2-40B4-BE49-F238E27FC236}">
                <a16:creationId xmlns:a16="http://schemas.microsoft.com/office/drawing/2014/main" id="{E1E15F0D-F7A4-47BB-9293-48643FCF0E31}"/>
              </a:ext>
            </a:extLst>
          </p:cNvPr>
          <p:cNvSpPr/>
          <p:nvPr/>
        </p:nvSpPr>
        <p:spPr>
          <a:xfrm>
            <a:off x="5445034" y="1391813"/>
            <a:ext cx="4068334" cy="144655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2200" b="0" i="0" u="none" strike="noStrike" kern="1200" cap="none" spc="0" normalizeH="0" baseline="0" noProof="0" dirty="0">
                <a:ln>
                  <a:noFill/>
                </a:ln>
                <a:solidFill>
                  <a:srgbClr val="00B050"/>
                </a:solidFill>
                <a:effectLst/>
                <a:uLnTx/>
                <a:uFillTx/>
                <a:latin typeface="Calibri" pitchFamily="34" charset="0"/>
                <a:ea typeface="+mn-ea"/>
                <a:cs typeface="+mn-cs"/>
              </a:rPr>
              <a:t>Клиенты: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2200" b="0" i="0" u="none" strike="noStrike" kern="1200" cap="none" spc="0" normalizeH="0" baseline="0" noProof="0" dirty="0">
                <a:ln>
                  <a:noFill/>
                </a:ln>
                <a:solidFill>
                  <a:srgbClr val="00B050"/>
                </a:solidFill>
                <a:effectLst/>
                <a:uLnTx/>
                <a:uFillTx/>
                <a:latin typeface="Calibri" pitchFamily="34" charset="0"/>
                <a:ea typeface="+mn-ea"/>
                <a:cs typeface="+mn-cs"/>
              </a:rPr>
              <a:t>Профессиональная</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2200" b="0" i="0" u="none" strike="noStrike" kern="1200" cap="none" spc="0" normalizeH="0" baseline="0" noProof="0" dirty="0" err="1">
                <a:ln>
                  <a:noFill/>
                </a:ln>
                <a:solidFill>
                  <a:srgbClr val="00B050"/>
                </a:solidFill>
                <a:effectLst/>
                <a:uLnTx/>
                <a:uFillTx/>
                <a:latin typeface="Calibri" pitchFamily="34" charset="0"/>
                <a:ea typeface="+mn-ea"/>
                <a:cs typeface="+mn-cs"/>
              </a:rPr>
              <a:t>Космецевтика</a:t>
            </a:r>
            <a:endParaRPr kumimoji="0" lang="ru-RU" sz="2200" b="0" i="0" u="none" strike="noStrike" kern="1200" cap="none" spc="0" normalizeH="0" baseline="0" noProof="0" dirty="0">
              <a:ln>
                <a:noFill/>
              </a:ln>
              <a:solidFill>
                <a:srgbClr val="00B050"/>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2200" b="0" i="0" u="none" strike="noStrike" kern="1200" cap="none" spc="0" normalizeH="0" baseline="0" noProof="0" dirty="0">
                <a:ln>
                  <a:noFill/>
                </a:ln>
                <a:solidFill>
                  <a:srgbClr val="00B050"/>
                </a:solidFill>
                <a:effectLst/>
                <a:uLnTx/>
                <a:uFillTx/>
                <a:latin typeface="Calibri" pitchFamily="34" charset="0"/>
                <a:ea typeface="+mn-ea"/>
                <a:cs typeface="+mn-cs"/>
              </a:rPr>
              <a:t>Орг./натур. и др. </a:t>
            </a:r>
            <a:endParaRPr kumimoji="0" lang="ru-RU" sz="2200" b="0" i="0" u="none" strike="noStrike" kern="1200" cap="none" spc="0" normalizeH="0" baseline="0" noProof="0" dirty="0">
              <a:ln>
                <a:noFill/>
              </a:ln>
              <a:solidFill>
                <a:srgbClr val="00B050"/>
              </a:solidFill>
              <a:effectLst/>
              <a:uLnTx/>
              <a:uFillTx/>
              <a:latin typeface="Times" pitchFamily="18" charset="0"/>
              <a:ea typeface="+mn-ea"/>
              <a:cs typeface="+mn-cs"/>
            </a:endParaRPr>
          </a:p>
        </p:txBody>
      </p:sp>
      <p:sp>
        <p:nvSpPr>
          <p:cNvPr id="14" name="TextBox 13">
            <a:extLst>
              <a:ext uri="{FF2B5EF4-FFF2-40B4-BE49-F238E27FC236}">
                <a16:creationId xmlns:a16="http://schemas.microsoft.com/office/drawing/2014/main" id="{228A284E-B4AE-4663-8ED5-FC5850465724}"/>
              </a:ext>
            </a:extLst>
          </p:cNvPr>
          <p:cNvSpPr txBox="1"/>
          <p:nvPr/>
        </p:nvSpPr>
        <p:spPr>
          <a:xfrm>
            <a:off x="255463" y="362643"/>
            <a:ext cx="5004048"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2200" b="0" i="0" u="none" strike="noStrike" kern="1200" cap="none" spc="0" normalizeH="0" baseline="0" noProof="0" dirty="0">
                <a:ln>
                  <a:noFill/>
                </a:ln>
                <a:solidFill>
                  <a:srgbClr val="FF9900"/>
                </a:solidFill>
                <a:effectLst/>
                <a:uLnTx/>
                <a:uFillTx/>
                <a:latin typeface="Calibri" pitchFamily="34" charset="0"/>
                <a:ea typeface="+mn-ea"/>
                <a:cs typeface="+mn-cs"/>
              </a:rPr>
              <a:t>Производитель косметических ингредиентов с 1926 (Германия)</a:t>
            </a:r>
          </a:p>
        </p:txBody>
      </p:sp>
      <p:pic>
        <p:nvPicPr>
          <p:cNvPr id="1030" name="Picture 6" descr="ÐÐÐ &quot;ÐÐ½Ð´ÐµÐ»&quot;">
            <a:extLst>
              <a:ext uri="{FF2B5EF4-FFF2-40B4-BE49-F238E27FC236}">
                <a16:creationId xmlns:a16="http://schemas.microsoft.com/office/drawing/2014/main" id="{B4D59AB9-4352-4D02-9003-38C4CBCFAE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5697" y="362643"/>
            <a:ext cx="1080120" cy="404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91640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0"/>
                            </p:stCondLst>
                            <p:childTnLst>
                              <p:par>
                                <p:cTn id="14" presetID="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1" presetClass="entr" presetSubtype="0" fill="hold" nodeType="afterEffect">
                                  <p:stCondLst>
                                    <p:cond delay="0"/>
                                  </p:stCondLst>
                                  <p:childTnLst>
                                    <p:set>
                                      <p:cBhvr>
                                        <p:cTn id="25" dur="1" fill="hold">
                                          <p:stCondLst>
                                            <p:cond delay="0"/>
                                          </p:stCondLst>
                                        </p:cTn>
                                        <p:tgtEl>
                                          <p:spTgt spid="1030"/>
                                        </p:tgtEl>
                                        <p:attrNameLst>
                                          <p:attrName>style.visibility</p:attrName>
                                        </p:attrNameLst>
                                      </p:cBhvr>
                                      <p:to>
                                        <p:strVal val="visible"/>
                                      </p:to>
                                    </p:set>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79512" y="1376772"/>
            <a:ext cx="2879832" cy="4536504"/>
          </a:xfrm>
          <a:prstGeom prst="rect">
            <a:avLst/>
          </a:prstGeom>
          <a:noFill/>
          <a:ln/>
        </p:spPr>
        <p:txBody>
          <a:bodyPr/>
          <a:lstStyle/>
          <a:p>
            <a:pPr marR="0" lvl="0" algn="l" defTabSz="914400" rtl="0" eaLnBrk="1" fontAlgn="base" latinLnBrk="0" hangingPunct="1">
              <a:lnSpc>
                <a:spcPct val="100000"/>
              </a:lnSpc>
              <a:spcBef>
                <a:spcPts val="600"/>
              </a:spcBef>
              <a:spcAft>
                <a:spcPct val="0"/>
              </a:spcAft>
              <a:buClrTx/>
              <a:buSzTx/>
              <a:tabLst/>
              <a:defRPr/>
            </a:pPr>
            <a:r>
              <a:rPr lang="ru-RU" sz="1400" b="1" kern="0" dirty="0">
                <a:latin typeface="Calibri" pitchFamily="34" charset="0"/>
                <a:cs typeface="Calibri" pitchFamily="34" charset="0"/>
              </a:rPr>
              <a:t>Экспрессия </a:t>
            </a:r>
            <a:r>
              <a:rPr lang="en-US" sz="1400" b="1" kern="0" dirty="0">
                <a:latin typeface="Calibri" pitchFamily="34" charset="0"/>
                <a:cs typeface="Calibri" pitchFamily="34" charset="0"/>
              </a:rPr>
              <a:t>IL-8</a:t>
            </a:r>
            <a:r>
              <a:rPr lang="de-DE" sz="1400" b="1" kern="0" dirty="0">
                <a:latin typeface="Calibri" pitchFamily="34" charset="0"/>
                <a:cs typeface="Calibri" pitchFamily="34" charset="0"/>
              </a:rPr>
              <a:t> </a:t>
            </a:r>
            <a:r>
              <a:rPr lang="en-US" sz="1400" b="1" kern="0" dirty="0">
                <a:latin typeface="Calibri" pitchFamily="34" charset="0"/>
                <a:cs typeface="Calibri" pitchFamily="34" charset="0"/>
              </a:rPr>
              <a:t>(%)</a:t>
            </a:r>
          </a:p>
          <a:p>
            <a:pPr algn="l"/>
            <a:endParaRPr lang="en-US" sz="1400" dirty="0">
              <a:latin typeface="Calibri" pitchFamily="34" charset="0"/>
              <a:cs typeface="Calibri" pitchFamily="34" charset="0"/>
            </a:endParaRPr>
          </a:p>
          <a:p>
            <a:pPr algn="l"/>
            <a:r>
              <a:rPr lang="ru-RU" sz="1400" dirty="0">
                <a:latin typeface="Calibri" pitchFamily="34" charset="0"/>
                <a:cs typeface="Calibri" pitchFamily="34" charset="0"/>
              </a:rPr>
              <a:t>Нормальные человеческие эпидермальные </a:t>
            </a:r>
            <a:r>
              <a:rPr lang="ru-RU" sz="1400" dirty="0" err="1">
                <a:latin typeface="Calibri" pitchFamily="34" charset="0"/>
                <a:cs typeface="Calibri" pitchFamily="34" charset="0"/>
              </a:rPr>
              <a:t>кератиноциты</a:t>
            </a:r>
            <a:r>
              <a:rPr lang="en-US" sz="1400" dirty="0">
                <a:latin typeface="Calibri" pitchFamily="34" charset="0"/>
                <a:cs typeface="Calibri" pitchFamily="34" charset="0"/>
              </a:rPr>
              <a:t>. </a:t>
            </a:r>
          </a:p>
          <a:p>
            <a:pPr algn="l"/>
            <a:endParaRPr lang="en-US" sz="1400" dirty="0">
              <a:latin typeface="Calibri" pitchFamily="34" charset="0"/>
              <a:cs typeface="Calibri" pitchFamily="34" charset="0"/>
            </a:endParaRPr>
          </a:p>
          <a:p>
            <a:pPr algn="l"/>
            <a:r>
              <a:rPr lang="ru-RU" sz="1400" dirty="0">
                <a:latin typeface="Calibri" pitchFamily="34" charset="0"/>
                <a:cs typeface="Calibri" pitchFamily="34" charset="0"/>
              </a:rPr>
              <a:t>Определено влияние на высвобождение </a:t>
            </a:r>
            <a:r>
              <a:rPr lang="en-US" sz="1400" dirty="0">
                <a:latin typeface="Calibri" pitchFamily="34" charset="0"/>
                <a:cs typeface="Calibri" pitchFamily="34" charset="0"/>
              </a:rPr>
              <a:t>IL-8 </a:t>
            </a:r>
            <a:r>
              <a:rPr lang="ru-RU" sz="1400" dirty="0">
                <a:latin typeface="Calibri" pitchFamily="34" charset="0"/>
                <a:cs typeface="Calibri" pitchFamily="34" charset="0"/>
              </a:rPr>
              <a:t>в процессе культивирования с исследуемыми веществами (в течение 24 часов) с дальнейшим использованием </a:t>
            </a:r>
            <a:r>
              <a:rPr lang="ru-RU" sz="1400" dirty="0" err="1">
                <a:latin typeface="Calibri" pitchFamily="34" charset="0"/>
                <a:cs typeface="Calibri" pitchFamily="34" charset="0"/>
              </a:rPr>
              <a:t>капсаицина</a:t>
            </a:r>
            <a:r>
              <a:rPr lang="ru-RU" sz="1400" dirty="0">
                <a:latin typeface="Calibri" pitchFamily="34" charset="0"/>
                <a:cs typeface="Calibri" pitchFamily="34" charset="0"/>
              </a:rPr>
              <a:t> </a:t>
            </a:r>
          </a:p>
          <a:p>
            <a:pPr algn="l"/>
            <a:r>
              <a:rPr lang="en-US" sz="1400" dirty="0">
                <a:latin typeface="Calibri" pitchFamily="34" charset="0"/>
                <a:cs typeface="Calibri" pitchFamily="34" charset="0"/>
              </a:rPr>
              <a:t> </a:t>
            </a:r>
          </a:p>
          <a:p>
            <a:pPr algn="l"/>
            <a:r>
              <a:rPr lang="ru-RU" sz="1400" dirty="0">
                <a:latin typeface="Calibri" pitchFamily="34" charset="0"/>
                <a:cs typeface="Calibri" pitchFamily="34" charset="0"/>
              </a:rPr>
              <a:t>Необработанный контроль принят за </a:t>
            </a:r>
            <a:r>
              <a:rPr lang="en-US" sz="1400" dirty="0">
                <a:latin typeface="Calibri" pitchFamily="34" charset="0"/>
                <a:cs typeface="Calibri" pitchFamily="34" charset="0"/>
              </a:rPr>
              <a:t>100%.</a:t>
            </a:r>
            <a:endParaRPr lang="de-DE" sz="1400" dirty="0">
              <a:latin typeface="Calibri" pitchFamily="34" charset="0"/>
              <a:cs typeface="Calibri" pitchFamily="34" charset="0"/>
            </a:endParaRPr>
          </a:p>
          <a:p>
            <a:pPr lvl="0" algn="l" eaLnBrk="1" hangingPunct="1">
              <a:spcBef>
                <a:spcPts val="600"/>
              </a:spcBef>
              <a:defRPr/>
            </a:pPr>
            <a:endParaRPr kumimoji="0" lang="en-US" sz="1400" b="0" i="0" u="none" strike="noStrike" kern="0" cap="none" spc="0" normalizeH="0" baseline="0" noProof="0" dirty="0">
              <a:ln>
                <a:noFill/>
              </a:ln>
              <a:solidFill>
                <a:schemeClr val="tx1"/>
              </a:solidFill>
              <a:effectLst/>
              <a:uLnTx/>
              <a:uFillTx/>
              <a:latin typeface="Calibri" pitchFamily="34" charset="0"/>
              <a:cs typeface="Calibri" pitchFamily="34" charset="0"/>
            </a:endParaRPr>
          </a:p>
        </p:txBody>
      </p:sp>
      <p:sp>
        <p:nvSpPr>
          <p:cNvPr id="9" name="Rectangle 2"/>
          <p:cNvSpPr>
            <a:spLocks noGrp="1" noChangeArrowheads="1"/>
          </p:cNvSpPr>
          <p:nvPr>
            <p:ph type="title"/>
          </p:nvPr>
        </p:nvSpPr>
        <p:spPr>
          <a:xfrm>
            <a:off x="684000" y="44624"/>
            <a:ext cx="8348896" cy="579438"/>
          </a:xfrm>
        </p:spPr>
        <p:txBody>
          <a:bodyPr/>
          <a:lstStyle/>
          <a:p>
            <a:r>
              <a:rPr lang="ru-RU" sz="3200" dirty="0">
                <a:latin typeface="Calibri" pitchFamily="34" charset="0"/>
              </a:rPr>
              <a:t>Влияние на высвобождение </a:t>
            </a:r>
            <a:r>
              <a:rPr lang="en-US" sz="3200" dirty="0">
                <a:latin typeface="Calibri" pitchFamily="34" charset="0"/>
              </a:rPr>
              <a:t>IL-8: </a:t>
            </a:r>
            <a:br>
              <a:rPr lang="en-US" sz="3200" dirty="0">
                <a:latin typeface="Calibri" pitchFamily="34" charset="0"/>
              </a:rPr>
            </a:br>
            <a:r>
              <a:rPr lang="ru-RU" sz="3200" dirty="0" err="1">
                <a:latin typeface="Calibri" pitchFamily="34" charset="0"/>
              </a:rPr>
              <a:t>Кератиноциты</a:t>
            </a:r>
            <a:endParaRPr lang="en-US" sz="3200" dirty="0">
              <a:latin typeface="Calibri" pitchFamily="34" charset="0"/>
            </a:endParaRPr>
          </a:p>
        </p:txBody>
      </p:sp>
      <p:graphicFrame>
        <p:nvGraphicFramePr>
          <p:cNvPr id="7" name="Diagramm 6"/>
          <p:cNvGraphicFramePr>
            <a:graphicFrameLocks/>
          </p:cNvGraphicFramePr>
          <p:nvPr>
            <p:extLst>
              <p:ext uri="{D42A27DB-BD31-4B8C-83A1-F6EECF244321}">
                <p14:modId xmlns:p14="http://schemas.microsoft.com/office/powerpoint/2010/main" val="1869354415"/>
              </p:ext>
            </p:extLst>
          </p:nvPr>
        </p:nvGraphicFramePr>
        <p:xfrm>
          <a:off x="2987824" y="1371650"/>
          <a:ext cx="6156176" cy="472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3"/>
          <p:cNvSpPr txBox="1">
            <a:spLocks noChangeArrowheads="1"/>
          </p:cNvSpPr>
          <p:nvPr/>
        </p:nvSpPr>
        <p:spPr bwMode="auto">
          <a:xfrm>
            <a:off x="684000" y="6094800"/>
            <a:ext cx="6911975"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defRPr/>
            </a:pPr>
            <a:r>
              <a:rPr lang="de-DE" sz="3600" dirty="0" err="1">
                <a:solidFill>
                  <a:schemeClr val="tx1">
                    <a:lumMod val="65000"/>
                    <a:lumOff val="35000"/>
                  </a:schemeClr>
                </a:solidFill>
                <a:latin typeface="Calibri" pitchFamily="34" charset="0"/>
              </a:rPr>
              <a:t>AnnonaSense</a:t>
            </a:r>
            <a:r>
              <a:rPr lang="de-DE" sz="3600" dirty="0">
                <a:solidFill>
                  <a:schemeClr val="tx1">
                    <a:lumMod val="65000"/>
                    <a:lumOff val="35000"/>
                  </a:schemeClr>
                </a:solidFill>
                <a:latin typeface="Calibri" pitchFamily="34" charset="0"/>
              </a:rPr>
              <a:t> CLR</a:t>
            </a:r>
          </a:p>
        </p:txBody>
      </p:sp>
      <p:sp>
        <p:nvSpPr>
          <p:cNvPr id="12" name="Rechteck 11">
            <a:hlinkClick r:id="rId4" action="ppaction://hlinksldjump"/>
          </p:cNvPr>
          <p:cNvSpPr/>
          <p:nvPr/>
        </p:nvSpPr>
        <p:spPr>
          <a:xfrm>
            <a:off x="704869" y="6216258"/>
            <a:ext cx="3867131" cy="457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Box 12">
            <a:extLst>
              <a:ext uri="{FF2B5EF4-FFF2-40B4-BE49-F238E27FC236}">
                <a16:creationId xmlns:a16="http://schemas.microsoft.com/office/drawing/2014/main" id="{02F4A63A-ADFD-413C-B1E9-C83DD438F638}"/>
              </a:ext>
            </a:extLst>
          </p:cNvPr>
          <p:cNvSpPr txBox="1"/>
          <p:nvPr/>
        </p:nvSpPr>
        <p:spPr>
          <a:xfrm>
            <a:off x="3257889" y="5480818"/>
            <a:ext cx="1764196" cy="523220"/>
          </a:xfrm>
          <a:prstGeom prst="rect">
            <a:avLst/>
          </a:prstGeom>
          <a:solidFill>
            <a:schemeClr val="bg1"/>
          </a:solidFill>
        </p:spPr>
        <p:txBody>
          <a:bodyPr wrap="square" rtlCol="0">
            <a:spAutoFit/>
          </a:bodyPr>
          <a:lstStyle/>
          <a:p>
            <a:r>
              <a:rPr lang="ru-RU" sz="1400" dirty="0">
                <a:latin typeface="Calibri" pitchFamily="34" charset="0"/>
                <a:cs typeface="Calibri" pitchFamily="34" charset="0"/>
              </a:rPr>
              <a:t>Необработанный контроль</a:t>
            </a:r>
          </a:p>
        </p:txBody>
      </p:sp>
      <p:sp>
        <p:nvSpPr>
          <p:cNvPr id="14" name="TextBox 13">
            <a:extLst>
              <a:ext uri="{FF2B5EF4-FFF2-40B4-BE49-F238E27FC236}">
                <a16:creationId xmlns:a16="http://schemas.microsoft.com/office/drawing/2014/main" id="{EA761F27-737F-4EB1-BB2B-3BCACB522F4A}"/>
              </a:ext>
            </a:extLst>
          </p:cNvPr>
          <p:cNvSpPr txBox="1"/>
          <p:nvPr/>
        </p:nvSpPr>
        <p:spPr>
          <a:xfrm>
            <a:off x="5010620" y="5499755"/>
            <a:ext cx="1416016" cy="738664"/>
          </a:xfrm>
          <a:prstGeom prst="rect">
            <a:avLst/>
          </a:prstGeom>
          <a:solidFill>
            <a:schemeClr val="bg1"/>
          </a:solidFill>
        </p:spPr>
        <p:txBody>
          <a:bodyPr wrap="square" rtlCol="0">
            <a:spAutoFit/>
          </a:bodyPr>
          <a:lstStyle/>
          <a:p>
            <a:r>
              <a:rPr lang="ru-RU" sz="1400" dirty="0" err="1">
                <a:latin typeface="Calibri" pitchFamily="34" charset="0"/>
                <a:cs typeface="Calibri" pitchFamily="34" charset="0"/>
              </a:rPr>
              <a:t>Капсаицин</a:t>
            </a:r>
            <a:r>
              <a:rPr lang="ru-RU" sz="1400" dirty="0">
                <a:latin typeface="Calibri" pitchFamily="34" charset="0"/>
                <a:cs typeface="Calibri" pitchFamily="34" charset="0"/>
              </a:rPr>
              <a:t> </a:t>
            </a:r>
            <a:endParaRPr lang="en-US" sz="1400" dirty="0">
              <a:latin typeface="Calibri" pitchFamily="34" charset="0"/>
              <a:cs typeface="Calibri" pitchFamily="34" charset="0"/>
            </a:endParaRPr>
          </a:p>
          <a:p>
            <a:r>
              <a:rPr lang="ru-RU" sz="1400" dirty="0">
                <a:latin typeface="Calibri" pitchFamily="34" charset="0"/>
                <a:cs typeface="Calibri" pitchFamily="34" charset="0"/>
              </a:rPr>
              <a:t>0.1 µ</a:t>
            </a:r>
            <a:r>
              <a:rPr lang="en-US" sz="1400" dirty="0">
                <a:latin typeface="Calibri" pitchFamily="34" charset="0"/>
                <a:cs typeface="Calibri" pitchFamily="34" charset="0"/>
              </a:rPr>
              <a:t>M</a:t>
            </a:r>
            <a:endParaRPr lang="ru-RU" sz="1400" dirty="0">
              <a:latin typeface="Calibri" pitchFamily="34" charset="0"/>
              <a:cs typeface="Calibri" pitchFamily="34" charset="0"/>
            </a:endParaRPr>
          </a:p>
          <a:p>
            <a:endParaRPr lang="ru-RU" sz="1400" dirty="0">
              <a:latin typeface="Calibri" pitchFamily="34" charset="0"/>
              <a:cs typeface="Calibri" pitchFamily="34" charset="0"/>
            </a:endParaRPr>
          </a:p>
        </p:txBody>
      </p:sp>
      <p:sp>
        <p:nvSpPr>
          <p:cNvPr id="15" name="TextBox 14">
            <a:extLst>
              <a:ext uri="{FF2B5EF4-FFF2-40B4-BE49-F238E27FC236}">
                <a16:creationId xmlns:a16="http://schemas.microsoft.com/office/drawing/2014/main" id="{A7A4A731-DE29-4CAA-91EA-2EEA7BE34223}"/>
              </a:ext>
            </a:extLst>
          </p:cNvPr>
          <p:cNvSpPr txBox="1"/>
          <p:nvPr/>
        </p:nvSpPr>
        <p:spPr>
          <a:xfrm>
            <a:off x="6387746" y="5742428"/>
            <a:ext cx="2375833" cy="738664"/>
          </a:xfrm>
          <a:prstGeom prst="rect">
            <a:avLst/>
          </a:prstGeom>
          <a:noFill/>
        </p:spPr>
        <p:txBody>
          <a:bodyPr wrap="square" rtlCol="0">
            <a:spAutoFit/>
          </a:bodyPr>
          <a:lstStyle/>
          <a:p>
            <a:r>
              <a:rPr lang="en-US" sz="1400" dirty="0" err="1">
                <a:latin typeface="Calibri" pitchFamily="34" charset="0"/>
                <a:cs typeface="Calibri" pitchFamily="34" charset="0"/>
              </a:rPr>
              <a:t>AnnonaSense</a:t>
            </a:r>
            <a:r>
              <a:rPr lang="en-US" sz="1400" dirty="0">
                <a:latin typeface="Calibri" pitchFamily="34" charset="0"/>
                <a:cs typeface="Calibri" pitchFamily="34" charset="0"/>
              </a:rPr>
              <a:t> CLR + </a:t>
            </a:r>
            <a:r>
              <a:rPr lang="ru-RU" sz="1400" dirty="0" err="1">
                <a:latin typeface="Calibri" pitchFamily="34" charset="0"/>
                <a:cs typeface="Calibri" pitchFamily="34" charset="0"/>
              </a:rPr>
              <a:t>Капсаицин</a:t>
            </a:r>
            <a:r>
              <a:rPr lang="ru-RU" sz="1400" dirty="0">
                <a:latin typeface="Calibri" pitchFamily="34" charset="0"/>
                <a:cs typeface="Calibri" pitchFamily="34" charset="0"/>
              </a:rPr>
              <a:t> 0.1 µ</a:t>
            </a:r>
            <a:r>
              <a:rPr lang="en-US" sz="1400" dirty="0">
                <a:latin typeface="Calibri" pitchFamily="34" charset="0"/>
                <a:cs typeface="Calibri" pitchFamily="34" charset="0"/>
              </a:rPr>
              <a:t>M</a:t>
            </a:r>
            <a:endParaRPr lang="ru-RU" sz="1400" dirty="0">
              <a:latin typeface="Calibri" pitchFamily="34" charset="0"/>
              <a:cs typeface="Calibri" pitchFamily="34" charset="0"/>
            </a:endParaRPr>
          </a:p>
          <a:p>
            <a:endParaRPr lang="ru-RU" sz="1400" dirty="0">
              <a:latin typeface="Calibri" pitchFamily="34" charset="0"/>
              <a:cs typeface="Calibri" pitchFamily="34" charset="0"/>
            </a:endParaRPr>
          </a:p>
        </p:txBody>
      </p:sp>
    </p:spTree>
    <p:extLst>
      <p:ext uri="{BB962C8B-B14F-4D97-AF65-F5344CB8AC3E}">
        <p14:creationId xmlns:p14="http://schemas.microsoft.com/office/powerpoint/2010/main" val="3885561985"/>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4000" y="44624"/>
            <a:ext cx="8460000" cy="579438"/>
          </a:xfrm>
        </p:spPr>
        <p:txBody>
          <a:bodyPr/>
          <a:lstStyle/>
          <a:p>
            <a:r>
              <a:rPr lang="ru-RU" sz="3200" dirty="0">
                <a:latin typeface="Calibri" pitchFamily="34" charset="0"/>
              </a:rPr>
              <a:t>Влияние на экспрессию </a:t>
            </a:r>
            <a:r>
              <a:rPr lang="de-DE" sz="3200" dirty="0">
                <a:latin typeface="Calibri" pitchFamily="34" charset="0"/>
              </a:rPr>
              <a:t>CGRP: </a:t>
            </a:r>
            <a:br>
              <a:rPr lang="de-DE" sz="3200" dirty="0">
                <a:latin typeface="Calibri" pitchFamily="34" charset="0"/>
              </a:rPr>
            </a:br>
            <a:r>
              <a:rPr lang="ru-RU" sz="3200" dirty="0" err="1">
                <a:latin typeface="Calibri" pitchFamily="34" charset="0"/>
              </a:rPr>
              <a:t>кератиноциты</a:t>
            </a:r>
            <a:endParaRPr lang="de-DE" sz="3200" dirty="0">
              <a:latin typeface="Calibri" pitchFamily="34" charset="0"/>
            </a:endParaRPr>
          </a:p>
        </p:txBody>
      </p:sp>
      <p:sp>
        <p:nvSpPr>
          <p:cNvPr id="8" name="Rectangle 3"/>
          <p:cNvSpPr txBox="1">
            <a:spLocks noChangeArrowheads="1"/>
          </p:cNvSpPr>
          <p:nvPr/>
        </p:nvSpPr>
        <p:spPr>
          <a:xfrm>
            <a:off x="179512" y="1376772"/>
            <a:ext cx="2879832" cy="4536504"/>
          </a:xfrm>
          <a:prstGeom prst="rect">
            <a:avLst/>
          </a:prstGeom>
          <a:noFill/>
          <a:ln/>
        </p:spPr>
        <p:txBody>
          <a:bodyPr/>
          <a:lstStyle/>
          <a:p>
            <a:pPr marR="0" lvl="0" algn="l" defTabSz="914400" rtl="0" eaLnBrk="1" fontAlgn="base" latinLnBrk="0" hangingPunct="1">
              <a:lnSpc>
                <a:spcPct val="100000"/>
              </a:lnSpc>
              <a:spcBef>
                <a:spcPts val="600"/>
              </a:spcBef>
              <a:spcAft>
                <a:spcPct val="0"/>
              </a:spcAft>
              <a:buClrTx/>
              <a:buSzTx/>
              <a:tabLst/>
              <a:defRPr/>
            </a:pPr>
            <a:r>
              <a:rPr lang="ru-RU" sz="1400" b="1" kern="0" dirty="0">
                <a:latin typeface="Calibri" pitchFamily="34" charset="0"/>
                <a:cs typeface="Calibri" pitchFamily="34" charset="0"/>
              </a:rPr>
              <a:t>Высвобождение </a:t>
            </a:r>
            <a:r>
              <a:rPr lang="en-US" sz="1400" b="1" kern="0" dirty="0">
                <a:latin typeface="Calibri" pitchFamily="34" charset="0"/>
                <a:cs typeface="Calibri" pitchFamily="34" charset="0"/>
              </a:rPr>
              <a:t>CGRP (%)</a:t>
            </a:r>
          </a:p>
          <a:p>
            <a:pPr algn="l"/>
            <a:endParaRPr lang="en-US" sz="1400" dirty="0">
              <a:latin typeface="Calibri" pitchFamily="34" charset="0"/>
              <a:cs typeface="Calibri" pitchFamily="34" charset="0"/>
            </a:endParaRPr>
          </a:p>
          <a:p>
            <a:pPr algn="l"/>
            <a:r>
              <a:rPr lang="ru-RU" sz="1400" dirty="0">
                <a:latin typeface="Calibri" pitchFamily="34" charset="0"/>
                <a:cs typeface="Calibri" pitchFamily="34" charset="0"/>
              </a:rPr>
              <a:t>Нормальные человеческие эпидермальные </a:t>
            </a:r>
            <a:r>
              <a:rPr lang="ru-RU" sz="1400" dirty="0" err="1">
                <a:latin typeface="Calibri" pitchFamily="34" charset="0"/>
                <a:cs typeface="Calibri" pitchFamily="34" charset="0"/>
              </a:rPr>
              <a:t>кератиноциты</a:t>
            </a:r>
            <a:r>
              <a:rPr lang="en-US" sz="1400" dirty="0">
                <a:latin typeface="Calibri" pitchFamily="34" charset="0"/>
                <a:cs typeface="Calibri" pitchFamily="34" charset="0"/>
              </a:rPr>
              <a:t>. </a:t>
            </a:r>
          </a:p>
          <a:p>
            <a:pPr algn="l"/>
            <a:endParaRPr lang="ru-RU" sz="1400" dirty="0">
              <a:latin typeface="Calibri" pitchFamily="34" charset="0"/>
              <a:cs typeface="Calibri" pitchFamily="34" charset="0"/>
            </a:endParaRPr>
          </a:p>
          <a:p>
            <a:pPr algn="l"/>
            <a:r>
              <a:rPr lang="ru-RU" sz="1400" dirty="0">
                <a:latin typeface="Calibri" pitchFamily="34" charset="0"/>
                <a:cs typeface="Calibri" pitchFamily="34" charset="0"/>
              </a:rPr>
              <a:t>Определено влияние на высвобождение </a:t>
            </a:r>
            <a:r>
              <a:rPr lang="en-US" sz="1400" dirty="0">
                <a:latin typeface="Calibri" pitchFamily="34" charset="0"/>
                <a:cs typeface="Calibri" pitchFamily="34" charset="0"/>
              </a:rPr>
              <a:t>CGRP</a:t>
            </a:r>
            <a:r>
              <a:rPr lang="ru-RU" sz="1400" dirty="0">
                <a:latin typeface="Calibri" pitchFamily="34" charset="0"/>
                <a:cs typeface="Calibri" pitchFamily="34" charset="0"/>
              </a:rPr>
              <a:t> посредством культивации с </a:t>
            </a:r>
            <a:r>
              <a:rPr lang="en-US" sz="1400" dirty="0" err="1">
                <a:latin typeface="Calibri" pitchFamily="34" charset="0"/>
                <a:cs typeface="Calibri" pitchFamily="34" charset="0"/>
              </a:rPr>
              <a:t>AnnonaSense</a:t>
            </a:r>
            <a:r>
              <a:rPr lang="en-US" sz="1400" dirty="0">
                <a:latin typeface="Calibri" pitchFamily="34" charset="0"/>
                <a:cs typeface="Calibri" pitchFamily="34" charset="0"/>
              </a:rPr>
              <a:t> (</a:t>
            </a:r>
            <a:r>
              <a:rPr lang="ru-RU" sz="1400" dirty="0">
                <a:latin typeface="Calibri" pitchFamily="34" charset="0"/>
                <a:cs typeface="Calibri" pitchFamily="34" charset="0"/>
              </a:rPr>
              <a:t>в течение 24 ч.</a:t>
            </a:r>
            <a:r>
              <a:rPr lang="en-US" sz="1400" dirty="0">
                <a:latin typeface="Calibri" pitchFamily="34" charset="0"/>
                <a:cs typeface="Calibri" pitchFamily="34" charset="0"/>
              </a:rPr>
              <a:t>)</a:t>
            </a:r>
            <a:r>
              <a:rPr lang="ru-RU" sz="1400" dirty="0">
                <a:latin typeface="Calibri" pitchFamily="34" charset="0"/>
                <a:cs typeface="Calibri" pitchFamily="34" charset="0"/>
              </a:rPr>
              <a:t>, после чего использовали </a:t>
            </a:r>
            <a:r>
              <a:rPr lang="ru-RU" sz="1400" b="1" u="sng" dirty="0">
                <a:solidFill>
                  <a:srgbClr val="FF0000"/>
                </a:solidFill>
                <a:latin typeface="Calibri" pitchFamily="34" charset="0"/>
                <a:cs typeface="Calibri" pitchFamily="34" charset="0"/>
              </a:rPr>
              <a:t>гистамин</a:t>
            </a:r>
            <a:r>
              <a:rPr lang="ru-RU" sz="1400" dirty="0">
                <a:latin typeface="Calibri" pitchFamily="34" charset="0"/>
                <a:cs typeface="Calibri" pitchFamily="34" charset="0"/>
              </a:rPr>
              <a:t>.</a:t>
            </a:r>
          </a:p>
          <a:p>
            <a:pPr algn="l"/>
            <a:endParaRPr lang="en-US" sz="1400" dirty="0">
              <a:latin typeface="Calibri" pitchFamily="34" charset="0"/>
              <a:cs typeface="Calibri" pitchFamily="34" charset="0"/>
            </a:endParaRPr>
          </a:p>
          <a:p>
            <a:pPr algn="l"/>
            <a:r>
              <a:rPr lang="ru-RU" sz="1400" dirty="0">
                <a:latin typeface="Calibri" pitchFamily="34" charset="0"/>
                <a:cs typeface="Calibri" pitchFamily="34" charset="0"/>
              </a:rPr>
              <a:t>Образец «Необработанный контроль» принят за </a:t>
            </a:r>
            <a:r>
              <a:rPr lang="en-US" sz="1400" dirty="0">
                <a:latin typeface="Calibri" pitchFamily="34" charset="0"/>
                <a:cs typeface="Calibri" pitchFamily="34" charset="0"/>
              </a:rPr>
              <a:t>100%.</a:t>
            </a:r>
            <a:endParaRPr lang="de-DE" sz="1400" dirty="0">
              <a:latin typeface="Calibri" pitchFamily="34" charset="0"/>
              <a:cs typeface="Calibri" pitchFamily="34" charset="0"/>
            </a:endParaRPr>
          </a:p>
          <a:p>
            <a:pPr lvl="0" algn="l" eaLnBrk="1" hangingPunct="1">
              <a:spcBef>
                <a:spcPts val="600"/>
              </a:spcBef>
              <a:defRPr/>
            </a:pPr>
            <a:endParaRPr kumimoji="0" lang="en-US" sz="1400" b="0" i="0" u="none" strike="noStrike" kern="0" cap="none" spc="0" normalizeH="0" baseline="0" noProof="0" dirty="0">
              <a:ln>
                <a:noFill/>
              </a:ln>
              <a:solidFill>
                <a:schemeClr val="tx1"/>
              </a:solidFill>
              <a:effectLst/>
              <a:uLnTx/>
              <a:uFillTx/>
              <a:latin typeface="Calibri" pitchFamily="34" charset="0"/>
              <a:cs typeface="Calibri" pitchFamily="34" charset="0"/>
            </a:endParaRPr>
          </a:p>
        </p:txBody>
      </p:sp>
      <p:graphicFrame>
        <p:nvGraphicFramePr>
          <p:cNvPr id="6" name="Diagramm 5"/>
          <p:cNvGraphicFramePr>
            <a:graphicFrameLocks/>
          </p:cNvGraphicFramePr>
          <p:nvPr>
            <p:extLst>
              <p:ext uri="{D42A27DB-BD31-4B8C-83A1-F6EECF244321}">
                <p14:modId xmlns:p14="http://schemas.microsoft.com/office/powerpoint/2010/main" val="4189526538"/>
              </p:ext>
            </p:extLst>
          </p:nvPr>
        </p:nvGraphicFramePr>
        <p:xfrm>
          <a:off x="2987824" y="1556792"/>
          <a:ext cx="6156176" cy="453800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3"/>
          <p:cNvSpPr txBox="1">
            <a:spLocks noChangeArrowheads="1"/>
          </p:cNvSpPr>
          <p:nvPr/>
        </p:nvSpPr>
        <p:spPr bwMode="auto">
          <a:xfrm>
            <a:off x="6372993" y="5731761"/>
            <a:ext cx="2591495" cy="2897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defRPr/>
            </a:pPr>
            <a:r>
              <a:rPr lang="de-DE" sz="1600" dirty="0" err="1">
                <a:latin typeface="Calibri" pitchFamily="34" charset="0"/>
              </a:rPr>
              <a:t>AnnonaSense</a:t>
            </a:r>
            <a:r>
              <a:rPr lang="de-DE" sz="1600" dirty="0">
                <a:latin typeface="Calibri" pitchFamily="34" charset="0"/>
              </a:rPr>
              <a:t> CLR + </a:t>
            </a:r>
            <a:r>
              <a:rPr lang="ru-RU" sz="1600" dirty="0">
                <a:latin typeface="Calibri" pitchFamily="34" charset="0"/>
              </a:rPr>
              <a:t>Гистамин</a:t>
            </a:r>
            <a:r>
              <a:rPr lang="de-DE" sz="1600" dirty="0">
                <a:latin typeface="Calibri" pitchFamily="34" charset="0"/>
              </a:rPr>
              <a:t> 100µM</a:t>
            </a:r>
          </a:p>
        </p:txBody>
      </p:sp>
      <p:sp>
        <p:nvSpPr>
          <p:cNvPr id="7" name="Rectangle 3"/>
          <p:cNvSpPr txBox="1">
            <a:spLocks noChangeArrowheads="1"/>
          </p:cNvSpPr>
          <p:nvPr/>
        </p:nvSpPr>
        <p:spPr bwMode="auto">
          <a:xfrm>
            <a:off x="684000" y="6094800"/>
            <a:ext cx="6911975"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defRPr/>
            </a:pPr>
            <a:r>
              <a:rPr lang="de-DE" sz="3600" dirty="0" err="1">
                <a:solidFill>
                  <a:schemeClr val="tx1">
                    <a:lumMod val="65000"/>
                    <a:lumOff val="35000"/>
                  </a:schemeClr>
                </a:solidFill>
                <a:latin typeface="Calibri" pitchFamily="34" charset="0"/>
              </a:rPr>
              <a:t>AnnonaSense</a:t>
            </a:r>
            <a:r>
              <a:rPr lang="de-DE" sz="3600" dirty="0">
                <a:solidFill>
                  <a:schemeClr val="tx1">
                    <a:lumMod val="65000"/>
                    <a:lumOff val="35000"/>
                  </a:schemeClr>
                </a:solidFill>
                <a:latin typeface="Calibri" pitchFamily="34" charset="0"/>
              </a:rPr>
              <a:t> CLR</a:t>
            </a:r>
          </a:p>
        </p:txBody>
      </p:sp>
      <p:sp>
        <p:nvSpPr>
          <p:cNvPr id="10" name="Rechteck 9">
            <a:hlinkClick r:id="rId4" action="ppaction://hlinksldjump"/>
          </p:cNvPr>
          <p:cNvSpPr/>
          <p:nvPr/>
        </p:nvSpPr>
        <p:spPr>
          <a:xfrm>
            <a:off x="704869" y="6216258"/>
            <a:ext cx="3867131" cy="457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Box 12">
            <a:extLst>
              <a:ext uri="{FF2B5EF4-FFF2-40B4-BE49-F238E27FC236}">
                <a16:creationId xmlns:a16="http://schemas.microsoft.com/office/drawing/2014/main" id="{E67B4912-A897-4B59-B02D-37DC13FD7A5E}"/>
              </a:ext>
            </a:extLst>
          </p:cNvPr>
          <p:cNvSpPr txBox="1"/>
          <p:nvPr/>
        </p:nvSpPr>
        <p:spPr>
          <a:xfrm>
            <a:off x="4788024" y="5571580"/>
            <a:ext cx="1764196" cy="523220"/>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a:latin typeface="Calibri" pitchFamily="34" charset="0"/>
                <a:cs typeface="Calibri" pitchFamily="34" charset="0"/>
              </a:rPr>
              <a:t>Гистамин </a:t>
            </a:r>
            <a:endParaRPr lang="en-US" sz="1400" dirty="0">
              <a:latin typeface="Calibri" pitchFamily="34" charset="0"/>
              <a:cs typeface="Calibri" pitchFamily="34" charset="0"/>
            </a:endParaRPr>
          </a:p>
          <a:p>
            <a:r>
              <a:rPr lang="ru-RU" sz="1400" dirty="0">
                <a:latin typeface="Calibri" pitchFamily="34" charset="0"/>
                <a:cs typeface="Calibri" pitchFamily="34" charset="0"/>
              </a:rPr>
              <a:t>100µ</a:t>
            </a:r>
            <a:r>
              <a:rPr lang="en-US" sz="1400" dirty="0">
                <a:latin typeface="Calibri" pitchFamily="34" charset="0"/>
                <a:cs typeface="Calibri" pitchFamily="34" charset="0"/>
              </a:rPr>
              <a:t>M</a:t>
            </a:r>
            <a:endParaRPr lang="ru-RU" sz="1400" dirty="0">
              <a:latin typeface="Calibri" pitchFamily="34" charset="0"/>
              <a:cs typeface="Calibri" pitchFamily="34" charset="0"/>
            </a:endParaRPr>
          </a:p>
        </p:txBody>
      </p:sp>
      <p:sp>
        <p:nvSpPr>
          <p:cNvPr id="12" name="TextBox 12">
            <a:extLst>
              <a:ext uri="{FF2B5EF4-FFF2-40B4-BE49-F238E27FC236}">
                <a16:creationId xmlns:a16="http://schemas.microsoft.com/office/drawing/2014/main" id="{E369FA16-85FF-460A-A582-B84D04E3D19C}"/>
              </a:ext>
            </a:extLst>
          </p:cNvPr>
          <p:cNvSpPr txBox="1"/>
          <p:nvPr/>
        </p:nvSpPr>
        <p:spPr>
          <a:xfrm>
            <a:off x="4793363" y="5658441"/>
            <a:ext cx="1764196" cy="523220"/>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a:latin typeface="Calibri" pitchFamily="34" charset="0"/>
                <a:cs typeface="Calibri" pitchFamily="34" charset="0"/>
              </a:rPr>
              <a:t>Гистамин </a:t>
            </a:r>
            <a:endParaRPr lang="en-US" sz="1400" dirty="0">
              <a:latin typeface="Calibri" pitchFamily="34" charset="0"/>
              <a:cs typeface="Calibri" pitchFamily="34" charset="0"/>
            </a:endParaRPr>
          </a:p>
          <a:p>
            <a:r>
              <a:rPr lang="ru-RU" sz="1400" dirty="0">
                <a:latin typeface="Calibri" pitchFamily="34" charset="0"/>
                <a:cs typeface="Calibri" pitchFamily="34" charset="0"/>
              </a:rPr>
              <a:t>100µ</a:t>
            </a:r>
            <a:r>
              <a:rPr lang="en-US" sz="1400" dirty="0">
                <a:latin typeface="Calibri" pitchFamily="34" charset="0"/>
                <a:cs typeface="Calibri" pitchFamily="34" charset="0"/>
              </a:rPr>
              <a:t>M</a:t>
            </a:r>
            <a:endParaRPr lang="ru-RU" sz="1400" dirty="0">
              <a:latin typeface="Calibri" pitchFamily="34" charset="0"/>
              <a:cs typeface="Calibri" pitchFamily="34" charset="0"/>
            </a:endParaRPr>
          </a:p>
        </p:txBody>
      </p:sp>
    </p:spTree>
    <p:extLst>
      <p:ext uri="{BB962C8B-B14F-4D97-AF65-F5344CB8AC3E}">
        <p14:creationId xmlns:p14="http://schemas.microsoft.com/office/powerpoint/2010/main" val="1212018509"/>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79512" y="1376772"/>
            <a:ext cx="2879832" cy="4536504"/>
          </a:xfrm>
          <a:prstGeom prst="rect">
            <a:avLst/>
          </a:prstGeom>
          <a:noFill/>
          <a:ln/>
        </p:spPr>
        <p:txBody>
          <a:bodyPr/>
          <a:lstStyle/>
          <a:p>
            <a:pPr marR="0" lvl="0" algn="l" defTabSz="914400" rtl="0" eaLnBrk="1" fontAlgn="base" latinLnBrk="0" hangingPunct="1">
              <a:lnSpc>
                <a:spcPct val="100000"/>
              </a:lnSpc>
              <a:spcBef>
                <a:spcPts val="600"/>
              </a:spcBef>
              <a:spcAft>
                <a:spcPct val="0"/>
              </a:spcAft>
              <a:buClrTx/>
              <a:buSzTx/>
              <a:tabLst/>
              <a:defRPr/>
            </a:pPr>
            <a:r>
              <a:rPr lang="ru-RU" sz="1400" b="1" kern="0" dirty="0">
                <a:latin typeface="Calibri" pitchFamily="34" charset="0"/>
                <a:cs typeface="Calibri" pitchFamily="34" charset="0"/>
              </a:rPr>
              <a:t>Экспрессия </a:t>
            </a:r>
            <a:r>
              <a:rPr lang="en-US" sz="1400" b="1" kern="0" dirty="0">
                <a:latin typeface="Calibri" pitchFamily="34" charset="0"/>
                <a:cs typeface="Calibri" pitchFamily="34" charset="0"/>
              </a:rPr>
              <a:t>IL-6</a:t>
            </a:r>
            <a:r>
              <a:rPr lang="de-DE" sz="1400" b="1" kern="0" dirty="0">
                <a:latin typeface="Calibri" pitchFamily="34" charset="0"/>
                <a:cs typeface="Calibri" pitchFamily="34" charset="0"/>
              </a:rPr>
              <a:t> </a:t>
            </a:r>
            <a:r>
              <a:rPr lang="en-US" sz="1400" b="1" kern="0" dirty="0">
                <a:latin typeface="Calibri" pitchFamily="34" charset="0"/>
                <a:cs typeface="Calibri" pitchFamily="34" charset="0"/>
              </a:rPr>
              <a:t>(%)</a:t>
            </a:r>
          </a:p>
          <a:p>
            <a:pPr algn="l"/>
            <a:endParaRPr lang="en-US" sz="1400" dirty="0">
              <a:latin typeface="Calibri" pitchFamily="34" charset="0"/>
              <a:cs typeface="Calibri" pitchFamily="34" charset="0"/>
            </a:endParaRPr>
          </a:p>
          <a:p>
            <a:pPr algn="l"/>
            <a:r>
              <a:rPr lang="ru-RU" sz="1400" dirty="0">
                <a:latin typeface="Calibri" pitchFamily="34" charset="0"/>
                <a:cs typeface="Calibri" pitchFamily="34" charset="0"/>
              </a:rPr>
              <a:t>Нормальные человеческие эпидермальные </a:t>
            </a:r>
            <a:r>
              <a:rPr lang="ru-RU" sz="1400" dirty="0" err="1">
                <a:latin typeface="Calibri" pitchFamily="34" charset="0"/>
                <a:cs typeface="Calibri" pitchFamily="34" charset="0"/>
              </a:rPr>
              <a:t>кератиноциты</a:t>
            </a:r>
            <a:endParaRPr lang="ru-RU" sz="1400" dirty="0">
              <a:latin typeface="Calibri" pitchFamily="34" charset="0"/>
              <a:cs typeface="Calibri" pitchFamily="34" charset="0"/>
            </a:endParaRPr>
          </a:p>
          <a:p>
            <a:pPr algn="l"/>
            <a:endParaRPr lang="ru-RU" sz="1400" dirty="0">
              <a:latin typeface="Calibri" pitchFamily="34" charset="0"/>
              <a:cs typeface="Calibri" pitchFamily="34" charset="0"/>
            </a:endParaRPr>
          </a:p>
          <a:p>
            <a:pPr algn="l"/>
            <a:endParaRPr lang="ru-RU" sz="1400" dirty="0">
              <a:latin typeface="Calibri" pitchFamily="34" charset="0"/>
              <a:cs typeface="Calibri" pitchFamily="34" charset="0"/>
            </a:endParaRPr>
          </a:p>
          <a:p>
            <a:pPr algn="l"/>
            <a:r>
              <a:rPr lang="ru-RU" sz="1400" dirty="0">
                <a:latin typeface="Calibri" pitchFamily="34" charset="0"/>
                <a:cs typeface="Calibri" pitchFamily="34" charset="0"/>
              </a:rPr>
              <a:t>Определено влияние на высвобождение </a:t>
            </a:r>
            <a:r>
              <a:rPr lang="en-US" sz="1400" dirty="0">
                <a:latin typeface="Calibri" pitchFamily="34" charset="0"/>
                <a:cs typeface="Calibri" pitchFamily="34" charset="0"/>
              </a:rPr>
              <a:t>IL-6</a:t>
            </a:r>
            <a:r>
              <a:rPr lang="ru-RU" sz="1400" dirty="0">
                <a:latin typeface="Calibri" pitchFamily="34" charset="0"/>
                <a:cs typeface="Calibri" pitchFamily="34" charset="0"/>
              </a:rPr>
              <a:t>  посредством культивации с </a:t>
            </a:r>
            <a:r>
              <a:rPr lang="en-US" sz="1400" dirty="0" err="1">
                <a:latin typeface="Calibri" pitchFamily="34" charset="0"/>
                <a:cs typeface="Calibri" pitchFamily="34" charset="0"/>
              </a:rPr>
              <a:t>AnnonaSense</a:t>
            </a:r>
            <a:r>
              <a:rPr lang="ru-RU" sz="1400" dirty="0">
                <a:latin typeface="Calibri" pitchFamily="34" charset="0"/>
                <a:cs typeface="Calibri" pitchFamily="34" charset="0"/>
              </a:rPr>
              <a:t> и разрушительными агентами</a:t>
            </a:r>
            <a:r>
              <a:rPr lang="en-US" sz="1400" dirty="0">
                <a:latin typeface="Calibri" pitchFamily="34" charset="0"/>
                <a:cs typeface="Calibri" pitchFamily="34" charset="0"/>
              </a:rPr>
              <a:t> (</a:t>
            </a:r>
            <a:r>
              <a:rPr lang="ru-RU" sz="1400" dirty="0">
                <a:latin typeface="Calibri" pitchFamily="34" charset="0"/>
                <a:cs typeface="Calibri" pitchFamily="34" charset="0"/>
              </a:rPr>
              <a:t>в течение 24 ч.</a:t>
            </a:r>
            <a:r>
              <a:rPr lang="en-US" sz="1400" dirty="0">
                <a:latin typeface="Calibri" pitchFamily="34" charset="0"/>
                <a:cs typeface="Calibri" pitchFamily="34" charset="0"/>
              </a:rPr>
              <a:t>)</a:t>
            </a:r>
            <a:endParaRPr lang="ru-RU" sz="1400" dirty="0">
              <a:latin typeface="Calibri" pitchFamily="34" charset="0"/>
              <a:cs typeface="Calibri" pitchFamily="34" charset="0"/>
            </a:endParaRPr>
          </a:p>
          <a:p>
            <a:pPr algn="l"/>
            <a:endParaRPr lang="ru-RU" sz="1400" dirty="0">
              <a:latin typeface="Calibri" pitchFamily="34" charset="0"/>
              <a:cs typeface="Calibri" pitchFamily="34" charset="0"/>
            </a:endParaRPr>
          </a:p>
          <a:p>
            <a:pPr algn="l"/>
            <a:r>
              <a:rPr lang="ru-RU" sz="1400" dirty="0">
                <a:latin typeface="Calibri" pitchFamily="34" charset="0"/>
                <a:cs typeface="Calibri" pitchFamily="34" charset="0"/>
              </a:rPr>
              <a:t>Контрольный образец обработан</a:t>
            </a:r>
            <a:endParaRPr lang="en-US" sz="1400" dirty="0">
              <a:latin typeface="Calibri" pitchFamily="34" charset="0"/>
              <a:cs typeface="Calibri" pitchFamily="34" charset="0"/>
            </a:endParaRPr>
          </a:p>
          <a:p>
            <a:pPr algn="l"/>
            <a:r>
              <a:rPr lang="en-US" sz="1400" dirty="0">
                <a:latin typeface="Calibri" pitchFamily="34" charset="0"/>
                <a:cs typeface="Calibri" pitchFamily="34" charset="0"/>
              </a:rPr>
              <a:t>TNF</a:t>
            </a:r>
            <a:r>
              <a:rPr lang="el-GR" sz="1400" dirty="0">
                <a:latin typeface="Calibri" pitchFamily="34" charset="0"/>
                <a:cs typeface="Calibri" pitchFamily="34" charset="0"/>
              </a:rPr>
              <a:t>α</a:t>
            </a:r>
            <a:r>
              <a:rPr lang="de-DE" sz="1400" dirty="0">
                <a:latin typeface="Calibri" pitchFamily="34" charset="0"/>
                <a:cs typeface="Calibri" pitchFamily="34" charset="0"/>
              </a:rPr>
              <a:t> (0.1 µg/ml) </a:t>
            </a:r>
            <a:r>
              <a:rPr lang="ru-RU" sz="1400" dirty="0">
                <a:latin typeface="Calibri" pitchFamily="34" charset="0"/>
                <a:cs typeface="Calibri" pitchFamily="34" charset="0"/>
              </a:rPr>
              <a:t>и </a:t>
            </a:r>
            <a:r>
              <a:rPr lang="de-DE" sz="1400" dirty="0">
                <a:latin typeface="Calibri" pitchFamily="34" charset="0"/>
                <a:cs typeface="Calibri" pitchFamily="34" charset="0"/>
              </a:rPr>
              <a:t>GR 73632 (</a:t>
            </a:r>
            <a:r>
              <a:rPr lang="ru-RU" sz="1400" dirty="0">
                <a:latin typeface="Calibri" pitchFamily="34" charset="0"/>
                <a:cs typeface="Calibri" pitchFamily="34" charset="0"/>
              </a:rPr>
              <a:t>синтетическое вещество</a:t>
            </a:r>
            <a:r>
              <a:rPr lang="de-DE" sz="1400" dirty="0">
                <a:latin typeface="Calibri" pitchFamily="34" charset="0"/>
                <a:cs typeface="Calibri" pitchFamily="34" charset="0"/>
              </a:rPr>
              <a:t> P, 0.01 µM) </a:t>
            </a:r>
            <a:r>
              <a:rPr lang="ru-RU" sz="1400" dirty="0">
                <a:latin typeface="Calibri" pitchFamily="34" charset="0"/>
                <a:cs typeface="Calibri" pitchFamily="34" charset="0"/>
              </a:rPr>
              <a:t> и принят за 100%</a:t>
            </a:r>
            <a:r>
              <a:rPr lang="en-US" sz="1400" dirty="0">
                <a:latin typeface="Calibri" pitchFamily="34" charset="0"/>
                <a:cs typeface="Calibri" pitchFamily="34" charset="0"/>
              </a:rPr>
              <a:t>.</a:t>
            </a:r>
            <a:endParaRPr lang="de-DE" sz="1400" dirty="0">
              <a:latin typeface="Calibri" pitchFamily="34" charset="0"/>
              <a:cs typeface="Calibri" pitchFamily="34" charset="0"/>
            </a:endParaRPr>
          </a:p>
          <a:p>
            <a:pPr lvl="0" algn="l" eaLnBrk="1" hangingPunct="1">
              <a:spcBef>
                <a:spcPts val="600"/>
              </a:spcBef>
              <a:defRPr/>
            </a:pPr>
            <a:endParaRPr kumimoji="0" lang="en-US" sz="1400" b="0" i="0" u="none" strike="noStrike" kern="0" cap="none" spc="0" normalizeH="0" baseline="0" noProof="0" dirty="0">
              <a:ln>
                <a:noFill/>
              </a:ln>
              <a:solidFill>
                <a:schemeClr val="tx1"/>
              </a:solidFill>
              <a:effectLst/>
              <a:uLnTx/>
              <a:uFillTx/>
              <a:latin typeface="Calibri" pitchFamily="34" charset="0"/>
              <a:cs typeface="Calibri" pitchFamily="34" charset="0"/>
            </a:endParaRPr>
          </a:p>
        </p:txBody>
      </p:sp>
      <p:sp>
        <p:nvSpPr>
          <p:cNvPr id="9" name="Rectangle 2"/>
          <p:cNvSpPr>
            <a:spLocks noGrp="1" noChangeArrowheads="1"/>
          </p:cNvSpPr>
          <p:nvPr>
            <p:ph type="title"/>
          </p:nvPr>
        </p:nvSpPr>
        <p:spPr>
          <a:xfrm>
            <a:off x="684000" y="44624"/>
            <a:ext cx="8348896" cy="579438"/>
          </a:xfrm>
        </p:spPr>
        <p:txBody>
          <a:bodyPr/>
          <a:lstStyle/>
          <a:p>
            <a:r>
              <a:rPr lang="ru-RU" sz="3200" dirty="0">
                <a:latin typeface="Calibri" pitchFamily="34" charset="0"/>
              </a:rPr>
              <a:t>Влияние на экспрессию </a:t>
            </a:r>
            <a:r>
              <a:rPr lang="en-US" sz="3200" dirty="0">
                <a:latin typeface="Calibri" pitchFamily="34" charset="0"/>
              </a:rPr>
              <a:t>IL-6: </a:t>
            </a:r>
            <a:br>
              <a:rPr lang="en-US" sz="3200" dirty="0">
                <a:latin typeface="Calibri" pitchFamily="34" charset="0"/>
              </a:rPr>
            </a:br>
            <a:r>
              <a:rPr lang="ru-RU" sz="3200" dirty="0" err="1">
                <a:latin typeface="Calibri" pitchFamily="34" charset="0"/>
              </a:rPr>
              <a:t>кератиноциты</a:t>
            </a:r>
            <a:endParaRPr lang="en-US" sz="3200" dirty="0">
              <a:latin typeface="Calibri" pitchFamily="34" charset="0"/>
            </a:endParaRPr>
          </a:p>
        </p:txBody>
      </p:sp>
      <p:sp>
        <p:nvSpPr>
          <p:cNvPr id="10" name="Rectangle 3"/>
          <p:cNvSpPr txBox="1">
            <a:spLocks noChangeArrowheads="1"/>
          </p:cNvSpPr>
          <p:nvPr/>
        </p:nvSpPr>
        <p:spPr bwMode="auto">
          <a:xfrm>
            <a:off x="6012160" y="5661248"/>
            <a:ext cx="2591495" cy="2897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defRPr/>
            </a:pPr>
            <a:r>
              <a:rPr lang="de-DE" sz="1600" dirty="0" err="1">
                <a:latin typeface="Calibri" pitchFamily="34" charset="0"/>
              </a:rPr>
              <a:t>AnnonaSense</a:t>
            </a:r>
            <a:r>
              <a:rPr lang="de-DE" sz="1600" dirty="0">
                <a:latin typeface="Calibri" pitchFamily="34" charset="0"/>
              </a:rPr>
              <a:t> CLR + TNF</a:t>
            </a:r>
            <a:r>
              <a:rPr lang="el-GR" sz="1600" dirty="0">
                <a:latin typeface="Calibri" pitchFamily="34" charset="0"/>
              </a:rPr>
              <a:t>α + </a:t>
            </a:r>
            <a:r>
              <a:rPr lang="de-DE" sz="1600" dirty="0" err="1">
                <a:latin typeface="Calibri" pitchFamily="34" charset="0"/>
              </a:rPr>
              <a:t>Substance</a:t>
            </a:r>
            <a:r>
              <a:rPr lang="de-DE" sz="1600" dirty="0">
                <a:latin typeface="Calibri" pitchFamily="34" charset="0"/>
              </a:rPr>
              <a:t> P </a:t>
            </a:r>
            <a:r>
              <a:rPr lang="de-DE" sz="1600" dirty="0" err="1">
                <a:latin typeface="Calibri" pitchFamily="34" charset="0"/>
              </a:rPr>
              <a:t>analogue</a:t>
            </a:r>
            <a:endParaRPr lang="de-DE" sz="1600" dirty="0">
              <a:latin typeface="Calibri" pitchFamily="34" charset="0"/>
            </a:endParaRPr>
          </a:p>
        </p:txBody>
      </p:sp>
      <p:sp>
        <p:nvSpPr>
          <p:cNvPr id="11" name="Rectangle 3"/>
          <p:cNvSpPr txBox="1">
            <a:spLocks noChangeArrowheads="1"/>
          </p:cNvSpPr>
          <p:nvPr/>
        </p:nvSpPr>
        <p:spPr bwMode="auto">
          <a:xfrm>
            <a:off x="684000" y="6094800"/>
            <a:ext cx="6911975"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defRPr/>
            </a:pPr>
            <a:r>
              <a:rPr lang="de-DE" sz="3600" dirty="0" err="1">
                <a:solidFill>
                  <a:schemeClr val="tx1">
                    <a:lumMod val="65000"/>
                    <a:lumOff val="35000"/>
                  </a:schemeClr>
                </a:solidFill>
                <a:latin typeface="Calibri" pitchFamily="34" charset="0"/>
              </a:rPr>
              <a:t>AnnonaSense</a:t>
            </a:r>
            <a:r>
              <a:rPr lang="de-DE" sz="3600" dirty="0">
                <a:solidFill>
                  <a:schemeClr val="tx1">
                    <a:lumMod val="65000"/>
                    <a:lumOff val="35000"/>
                  </a:schemeClr>
                </a:solidFill>
                <a:latin typeface="Calibri" pitchFamily="34" charset="0"/>
              </a:rPr>
              <a:t> CLR</a:t>
            </a:r>
          </a:p>
        </p:txBody>
      </p:sp>
      <p:sp>
        <p:nvSpPr>
          <p:cNvPr id="12" name="Rechteck 11">
            <a:hlinkClick r:id="rId3" action="ppaction://hlinksldjump"/>
          </p:cNvPr>
          <p:cNvSpPr/>
          <p:nvPr/>
        </p:nvSpPr>
        <p:spPr>
          <a:xfrm>
            <a:off x="704869" y="6216258"/>
            <a:ext cx="3867131" cy="457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13" name="Diagramm 12"/>
          <p:cNvGraphicFramePr>
            <a:graphicFrameLocks/>
          </p:cNvGraphicFramePr>
          <p:nvPr>
            <p:extLst>
              <p:ext uri="{D42A27DB-BD31-4B8C-83A1-F6EECF244321}">
                <p14:modId xmlns:p14="http://schemas.microsoft.com/office/powerpoint/2010/main" val="3461853405"/>
              </p:ext>
            </p:extLst>
          </p:nvPr>
        </p:nvGraphicFramePr>
        <p:xfrm>
          <a:off x="2915816" y="1188876"/>
          <a:ext cx="6228184" cy="4724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03665552"/>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79512" y="1376772"/>
            <a:ext cx="2879832" cy="4536504"/>
          </a:xfrm>
          <a:prstGeom prst="rect">
            <a:avLst/>
          </a:prstGeom>
          <a:noFill/>
          <a:ln/>
        </p:spPr>
        <p:txBody>
          <a:bodyPr/>
          <a:lstStyle/>
          <a:p>
            <a:pPr marR="0" lvl="0" algn="l" defTabSz="914400" rtl="0" eaLnBrk="1" fontAlgn="base" latinLnBrk="0" hangingPunct="1">
              <a:lnSpc>
                <a:spcPct val="100000"/>
              </a:lnSpc>
              <a:spcBef>
                <a:spcPts val="600"/>
              </a:spcBef>
              <a:spcAft>
                <a:spcPct val="0"/>
              </a:spcAft>
              <a:buClrTx/>
              <a:buSzTx/>
              <a:tabLst/>
              <a:defRPr/>
            </a:pPr>
            <a:r>
              <a:rPr lang="ru-RU" sz="1400" b="1" kern="0" dirty="0">
                <a:latin typeface="Calibri" pitchFamily="34" charset="0"/>
                <a:cs typeface="Calibri" pitchFamily="34" charset="0"/>
              </a:rPr>
              <a:t>Экспрессия </a:t>
            </a:r>
            <a:r>
              <a:rPr lang="en-US" sz="1400" b="1" kern="0" dirty="0">
                <a:latin typeface="Calibri" pitchFamily="34" charset="0"/>
                <a:cs typeface="Calibri" pitchFamily="34" charset="0"/>
              </a:rPr>
              <a:t>IL-31RA</a:t>
            </a:r>
            <a:r>
              <a:rPr lang="de-DE" sz="1400" b="1" kern="0" dirty="0">
                <a:latin typeface="Calibri" pitchFamily="34" charset="0"/>
                <a:cs typeface="Calibri" pitchFamily="34" charset="0"/>
              </a:rPr>
              <a:t> </a:t>
            </a:r>
            <a:r>
              <a:rPr lang="en-US" sz="1400" b="1" kern="0" dirty="0">
                <a:latin typeface="Calibri" pitchFamily="34" charset="0"/>
                <a:cs typeface="Calibri" pitchFamily="34" charset="0"/>
              </a:rPr>
              <a:t>(%)</a:t>
            </a:r>
          </a:p>
          <a:p>
            <a:pPr algn="l"/>
            <a:endParaRPr lang="en-US" sz="1400" dirty="0">
              <a:latin typeface="Calibri" pitchFamily="34" charset="0"/>
              <a:cs typeface="Calibri" pitchFamily="34" charset="0"/>
            </a:endParaRPr>
          </a:p>
          <a:p>
            <a:pPr algn="l"/>
            <a:r>
              <a:rPr lang="ru-RU" sz="1400" dirty="0">
                <a:latin typeface="Calibri" pitchFamily="34" charset="0"/>
                <a:cs typeface="Calibri" pitchFamily="34" charset="0"/>
              </a:rPr>
              <a:t>Нормальные человеческие эпидермальные </a:t>
            </a:r>
            <a:r>
              <a:rPr lang="ru-RU" sz="1400" dirty="0" err="1">
                <a:latin typeface="Calibri" pitchFamily="34" charset="0"/>
                <a:cs typeface="Calibri" pitchFamily="34" charset="0"/>
              </a:rPr>
              <a:t>кератиноциты</a:t>
            </a:r>
            <a:endParaRPr lang="ru-RU" sz="1400" dirty="0">
              <a:latin typeface="Calibri" pitchFamily="34" charset="0"/>
              <a:cs typeface="Calibri" pitchFamily="34" charset="0"/>
            </a:endParaRPr>
          </a:p>
          <a:p>
            <a:pPr algn="l"/>
            <a:endParaRPr lang="ru-RU" sz="1400" dirty="0">
              <a:latin typeface="Calibri" pitchFamily="34" charset="0"/>
              <a:cs typeface="Calibri" pitchFamily="34" charset="0"/>
            </a:endParaRPr>
          </a:p>
          <a:p>
            <a:pPr algn="l"/>
            <a:r>
              <a:rPr lang="ru-RU" sz="1400" dirty="0">
                <a:latin typeface="Calibri" pitchFamily="34" charset="0"/>
                <a:cs typeface="Calibri" pitchFamily="34" charset="0"/>
              </a:rPr>
              <a:t>Определено влияние на высвобождение </a:t>
            </a:r>
            <a:r>
              <a:rPr lang="en-US" sz="1400" dirty="0">
                <a:latin typeface="Calibri" pitchFamily="34" charset="0"/>
                <a:cs typeface="Calibri" pitchFamily="34" charset="0"/>
              </a:rPr>
              <a:t>IL-31RA</a:t>
            </a:r>
            <a:r>
              <a:rPr lang="ru-RU" sz="1400" dirty="0">
                <a:latin typeface="Calibri" pitchFamily="34" charset="0"/>
                <a:cs typeface="Calibri" pitchFamily="34" charset="0"/>
              </a:rPr>
              <a:t>  посредством культивации с </a:t>
            </a:r>
            <a:r>
              <a:rPr lang="en-US" sz="1400" dirty="0" err="1">
                <a:latin typeface="Calibri" pitchFamily="34" charset="0"/>
                <a:cs typeface="Calibri" pitchFamily="34" charset="0"/>
              </a:rPr>
              <a:t>AnnonaSense</a:t>
            </a:r>
            <a:r>
              <a:rPr lang="ru-RU" sz="1400" dirty="0">
                <a:latin typeface="Calibri" pitchFamily="34" charset="0"/>
                <a:cs typeface="Calibri" pitchFamily="34" charset="0"/>
              </a:rPr>
              <a:t> и разрушительными агентами</a:t>
            </a:r>
            <a:r>
              <a:rPr lang="en-US" sz="1400" dirty="0">
                <a:latin typeface="Calibri" pitchFamily="34" charset="0"/>
                <a:cs typeface="Calibri" pitchFamily="34" charset="0"/>
              </a:rPr>
              <a:t> (</a:t>
            </a:r>
            <a:r>
              <a:rPr lang="ru-RU" sz="1400" dirty="0">
                <a:latin typeface="Calibri" pitchFamily="34" charset="0"/>
                <a:cs typeface="Calibri" pitchFamily="34" charset="0"/>
              </a:rPr>
              <a:t>в течение 24 ч.</a:t>
            </a:r>
            <a:r>
              <a:rPr lang="en-US" sz="1400" dirty="0">
                <a:latin typeface="Calibri" pitchFamily="34" charset="0"/>
                <a:cs typeface="Calibri" pitchFamily="34" charset="0"/>
              </a:rPr>
              <a:t>)</a:t>
            </a:r>
            <a:endParaRPr lang="ru-RU" sz="1400" dirty="0">
              <a:latin typeface="Calibri" pitchFamily="34" charset="0"/>
              <a:cs typeface="Calibri" pitchFamily="34" charset="0"/>
            </a:endParaRPr>
          </a:p>
          <a:p>
            <a:pPr algn="l"/>
            <a:endParaRPr lang="ru-RU" sz="1400" dirty="0">
              <a:latin typeface="Calibri" pitchFamily="34" charset="0"/>
              <a:cs typeface="Calibri" pitchFamily="34" charset="0"/>
            </a:endParaRPr>
          </a:p>
          <a:p>
            <a:pPr algn="l"/>
            <a:r>
              <a:rPr lang="ru-RU" sz="1400" dirty="0">
                <a:latin typeface="Calibri" pitchFamily="34" charset="0"/>
                <a:cs typeface="Calibri" pitchFamily="34" charset="0"/>
              </a:rPr>
              <a:t>Контрольный образец обработан</a:t>
            </a:r>
            <a:endParaRPr lang="en-US" sz="1400" dirty="0">
              <a:latin typeface="Calibri" pitchFamily="34" charset="0"/>
              <a:cs typeface="Calibri" pitchFamily="34" charset="0"/>
            </a:endParaRPr>
          </a:p>
          <a:p>
            <a:pPr algn="l"/>
            <a:r>
              <a:rPr lang="en-US" sz="1400" dirty="0">
                <a:latin typeface="Calibri" pitchFamily="34" charset="0"/>
                <a:cs typeface="Calibri" pitchFamily="34" charset="0"/>
              </a:rPr>
              <a:t>TNF</a:t>
            </a:r>
            <a:r>
              <a:rPr lang="el-GR" sz="1400" dirty="0">
                <a:latin typeface="Calibri" pitchFamily="34" charset="0"/>
                <a:cs typeface="Calibri" pitchFamily="34" charset="0"/>
              </a:rPr>
              <a:t>α</a:t>
            </a:r>
            <a:r>
              <a:rPr lang="de-DE" sz="1400" dirty="0">
                <a:latin typeface="Calibri" pitchFamily="34" charset="0"/>
                <a:cs typeface="Calibri" pitchFamily="34" charset="0"/>
              </a:rPr>
              <a:t> (0.1 µg/ml) </a:t>
            </a:r>
            <a:r>
              <a:rPr lang="ru-RU" sz="1400" dirty="0">
                <a:latin typeface="Calibri" pitchFamily="34" charset="0"/>
                <a:cs typeface="Calibri" pitchFamily="34" charset="0"/>
              </a:rPr>
              <a:t>и </a:t>
            </a:r>
            <a:r>
              <a:rPr lang="de-DE" sz="1400" dirty="0">
                <a:latin typeface="Calibri" pitchFamily="34" charset="0"/>
                <a:cs typeface="Calibri" pitchFamily="34" charset="0"/>
              </a:rPr>
              <a:t>GR 73632 (</a:t>
            </a:r>
            <a:r>
              <a:rPr lang="ru-RU" sz="1400" dirty="0">
                <a:latin typeface="Calibri" pitchFamily="34" charset="0"/>
                <a:cs typeface="Calibri" pitchFamily="34" charset="0"/>
              </a:rPr>
              <a:t>синтетическое вещество</a:t>
            </a:r>
            <a:r>
              <a:rPr lang="de-DE" sz="1400" dirty="0">
                <a:latin typeface="Calibri" pitchFamily="34" charset="0"/>
                <a:cs typeface="Calibri" pitchFamily="34" charset="0"/>
              </a:rPr>
              <a:t> P, 0.01 µM) </a:t>
            </a:r>
            <a:r>
              <a:rPr lang="ru-RU" sz="1400" dirty="0">
                <a:latin typeface="Calibri" pitchFamily="34" charset="0"/>
                <a:cs typeface="Calibri" pitchFamily="34" charset="0"/>
              </a:rPr>
              <a:t> и принят за 100%</a:t>
            </a:r>
            <a:r>
              <a:rPr lang="en-US" sz="1400" dirty="0">
                <a:latin typeface="Calibri" pitchFamily="34" charset="0"/>
                <a:cs typeface="Calibri" pitchFamily="34" charset="0"/>
              </a:rPr>
              <a:t>.</a:t>
            </a:r>
            <a:endParaRPr lang="de-DE" sz="1400" dirty="0">
              <a:latin typeface="Calibri" pitchFamily="34" charset="0"/>
              <a:cs typeface="Calibri" pitchFamily="34" charset="0"/>
            </a:endParaRPr>
          </a:p>
          <a:p>
            <a:pPr algn="l"/>
            <a:endParaRPr lang="ru-RU" sz="1400" dirty="0">
              <a:latin typeface="Calibri" pitchFamily="34" charset="0"/>
              <a:cs typeface="Calibri" pitchFamily="34" charset="0"/>
            </a:endParaRPr>
          </a:p>
          <a:p>
            <a:pPr lvl="0" algn="l" eaLnBrk="1" hangingPunct="1">
              <a:spcBef>
                <a:spcPts val="600"/>
              </a:spcBef>
              <a:defRPr/>
            </a:pPr>
            <a:endParaRPr kumimoji="0" lang="en-US" sz="1400" b="0" i="0" u="none" strike="noStrike" kern="0" cap="none" spc="0" normalizeH="0" baseline="0" noProof="0" dirty="0">
              <a:ln>
                <a:noFill/>
              </a:ln>
              <a:solidFill>
                <a:schemeClr val="tx1"/>
              </a:solidFill>
              <a:effectLst/>
              <a:uLnTx/>
              <a:uFillTx/>
              <a:latin typeface="Calibri" pitchFamily="34" charset="0"/>
              <a:cs typeface="Calibri" pitchFamily="34" charset="0"/>
            </a:endParaRPr>
          </a:p>
        </p:txBody>
      </p:sp>
      <p:sp>
        <p:nvSpPr>
          <p:cNvPr id="9" name="Rectangle 2"/>
          <p:cNvSpPr>
            <a:spLocks noGrp="1" noChangeArrowheads="1"/>
          </p:cNvSpPr>
          <p:nvPr>
            <p:ph type="title"/>
          </p:nvPr>
        </p:nvSpPr>
        <p:spPr>
          <a:xfrm>
            <a:off x="684000" y="44624"/>
            <a:ext cx="8348896" cy="579438"/>
          </a:xfrm>
        </p:spPr>
        <p:txBody>
          <a:bodyPr/>
          <a:lstStyle/>
          <a:p>
            <a:r>
              <a:rPr lang="ru-RU" sz="3200" dirty="0">
                <a:latin typeface="Calibri" pitchFamily="34" charset="0"/>
              </a:rPr>
              <a:t>Влияние на экспрессию </a:t>
            </a:r>
            <a:r>
              <a:rPr lang="en-US" sz="3200" dirty="0">
                <a:latin typeface="Calibri" pitchFamily="34" charset="0"/>
              </a:rPr>
              <a:t>IL-31RA: </a:t>
            </a:r>
            <a:br>
              <a:rPr lang="en-US" sz="3200" dirty="0">
                <a:latin typeface="Calibri" pitchFamily="34" charset="0"/>
              </a:rPr>
            </a:br>
            <a:r>
              <a:rPr lang="ru-RU" sz="3200" dirty="0" err="1">
                <a:latin typeface="Calibri" pitchFamily="34" charset="0"/>
              </a:rPr>
              <a:t>кератиноциты</a:t>
            </a:r>
            <a:endParaRPr lang="en-US" sz="3200" dirty="0">
              <a:latin typeface="Calibri" pitchFamily="34" charset="0"/>
            </a:endParaRPr>
          </a:p>
        </p:txBody>
      </p:sp>
      <p:sp>
        <p:nvSpPr>
          <p:cNvPr id="10" name="Rectangle 3"/>
          <p:cNvSpPr txBox="1">
            <a:spLocks noChangeArrowheads="1"/>
          </p:cNvSpPr>
          <p:nvPr/>
        </p:nvSpPr>
        <p:spPr bwMode="auto">
          <a:xfrm>
            <a:off x="6012160" y="5661248"/>
            <a:ext cx="2591495" cy="2897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defRPr/>
            </a:pPr>
            <a:r>
              <a:rPr lang="de-DE" sz="1600" dirty="0" err="1">
                <a:latin typeface="Calibri" pitchFamily="34" charset="0"/>
              </a:rPr>
              <a:t>AnnonaSense</a:t>
            </a:r>
            <a:r>
              <a:rPr lang="de-DE" sz="1600" dirty="0">
                <a:latin typeface="Calibri" pitchFamily="34" charset="0"/>
              </a:rPr>
              <a:t> CLR + TNF</a:t>
            </a:r>
            <a:r>
              <a:rPr lang="el-GR" sz="1600" dirty="0">
                <a:latin typeface="Calibri" pitchFamily="34" charset="0"/>
              </a:rPr>
              <a:t>α + </a:t>
            </a:r>
            <a:r>
              <a:rPr lang="de-DE" sz="1600" dirty="0" err="1">
                <a:latin typeface="Calibri" pitchFamily="34" charset="0"/>
              </a:rPr>
              <a:t>Substance</a:t>
            </a:r>
            <a:r>
              <a:rPr lang="de-DE" sz="1600" dirty="0">
                <a:latin typeface="Calibri" pitchFamily="34" charset="0"/>
              </a:rPr>
              <a:t> P </a:t>
            </a:r>
            <a:r>
              <a:rPr lang="de-DE" sz="1600" dirty="0" err="1">
                <a:latin typeface="Calibri" pitchFamily="34" charset="0"/>
              </a:rPr>
              <a:t>analogue</a:t>
            </a:r>
            <a:endParaRPr lang="de-DE" sz="1600" dirty="0">
              <a:latin typeface="Calibri" pitchFamily="34" charset="0"/>
            </a:endParaRPr>
          </a:p>
        </p:txBody>
      </p:sp>
      <p:sp>
        <p:nvSpPr>
          <p:cNvPr id="11" name="Rectangle 3"/>
          <p:cNvSpPr txBox="1">
            <a:spLocks noChangeArrowheads="1"/>
          </p:cNvSpPr>
          <p:nvPr/>
        </p:nvSpPr>
        <p:spPr bwMode="auto">
          <a:xfrm>
            <a:off x="684000" y="6094800"/>
            <a:ext cx="6911975"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defRPr/>
            </a:pPr>
            <a:r>
              <a:rPr lang="de-DE" sz="3600" dirty="0" err="1">
                <a:solidFill>
                  <a:schemeClr val="tx1">
                    <a:lumMod val="65000"/>
                    <a:lumOff val="35000"/>
                  </a:schemeClr>
                </a:solidFill>
                <a:latin typeface="Calibri" pitchFamily="34" charset="0"/>
              </a:rPr>
              <a:t>AnnonaSense</a:t>
            </a:r>
            <a:r>
              <a:rPr lang="de-DE" sz="3600" dirty="0">
                <a:solidFill>
                  <a:schemeClr val="tx1">
                    <a:lumMod val="65000"/>
                    <a:lumOff val="35000"/>
                  </a:schemeClr>
                </a:solidFill>
                <a:latin typeface="Calibri" pitchFamily="34" charset="0"/>
              </a:rPr>
              <a:t> CLR</a:t>
            </a:r>
          </a:p>
        </p:txBody>
      </p:sp>
      <p:sp>
        <p:nvSpPr>
          <p:cNvPr id="12" name="Rechteck 11">
            <a:hlinkClick r:id="rId3" action="ppaction://hlinksldjump"/>
          </p:cNvPr>
          <p:cNvSpPr/>
          <p:nvPr/>
        </p:nvSpPr>
        <p:spPr>
          <a:xfrm>
            <a:off x="704869" y="6216258"/>
            <a:ext cx="3867131" cy="457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13" name="Diagramm 12"/>
          <p:cNvGraphicFramePr>
            <a:graphicFrameLocks/>
          </p:cNvGraphicFramePr>
          <p:nvPr>
            <p:extLst>
              <p:ext uri="{D42A27DB-BD31-4B8C-83A1-F6EECF244321}">
                <p14:modId xmlns:p14="http://schemas.microsoft.com/office/powerpoint/2010/main" val="3223065308"/>
              </p:ext>
            </p:extLst>
          </p:nvPr>
        </p:nvGraphicFramePr>
        <p:xfrm>
          <a:off x="2915816" y="1196752"/>
          <a:ext cx="6211540" cy="47542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75635420"/>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1079612" y="2816932"/>
            <a:ext cx="6911975" cy="2772308"/>
          </a:xfrm>
        </p:spPr>
        <p:txBody>
          <a:bodyPr/>
          <a:lstStyle/>
          <a:p>
            <a:pPr algn="ctr"/>
            <a:r>
              <a:rPr lang="ru-RU" sz="4000" i="1" dirty="0">
                <a:solidFill>
                  <a:srgbClr val="00B050"/>
                </a:solidFill>
                <a:latin typeface="Calibri" pitchFamily="34" charset="0"/>
              </a:rPr>
              <a:t>Результаты </a:t>
            </a:r>
            <a:r>
              <a:rPr lang="en-US" sz="4000" i="1" dirty="0">
                <a:solidFill>
                  <a:srgbClr val="00B050"/>
                </a:solidFill>
                <a:latin typeface="Calibri" pitchFamily="34" charset="0"/>
              </a:rPr>
              <a:t>in vivo</a:t>
            </a:r>
            <a:br>
              <a:rPr lang="en-US" sz="4000" dirty="0">
                <a:solidFill>
                  <a:schemeClr val="tx1"/>
                </a:solidFill>
                <a:latin typeface="Calibri" pitchFamily="34" charset="0"/>
              </a:rPr>
            </a:br>
            <a:br>
              <a:rPr lang="en-US" sz="4000" dirty="0">
                <a:solidFill>
                  <a:schemeClr val="tx1"/>
                </a:solidFill>
                <a:latin typeface="Calibri" pitchFamily="34" charset="0"/>
              </a:rPr>
            </a:br>
            <a:r>
              <a:rPr lang="ru-RU" sz="4000" dirty="0">
                <a:solidFill>
                  <a:schemeClr val="tx1"/>
                </a:solidFill>
                <a:latin typeface="Calibri" pitchFamily="34" charset="0"/>
              </a:rPr>
              <a:t>Влияние на чувствительность и раздражение кожи, а также на общее самочувствие</a:t>
            </a:r>
            <a:br>
              <a:rPr lang="en-US" sz="4000" dirty="0">
                <a:solidFill>
                  <a:schemeClr val="tx1"/>
                </a:solidFill>
                <a:latin typeface="Calibri" pitchFamily="34" charset="0"/>
              </a:rPr>
            </a:br>
            <a:endParaRPr lang="en-US" sz="4000" dirty="0">
              <a:solidFill>
                <a:schemeClr val="tx1"/>
              </a:solidFill>
              <a:latin typeface="Calibri" pitchFamily="34" charset="0"/>
            </a:endParaRPr>
          </a:p>
        </p:txBody>
      </p:sp>
      <p:sp>
        <p:nvSpPr>
          <p:cNvPr id="4" name="Rectangle 2"/>
          <p:cNvSpPr txBox="1">
            <a:spLocks noChangeArrowheads="1"/>
          </p:cNvSpPr>
          <p:nvPr/>
        </p:nvSpPr>
        <p:spPr>
          <a:xfrm>
            <a:off x="684000" y="368660"/>
            <a:ext cx="6911975" cy="579437"/>
          </a:xfrm>
          <a:prstGeom prst="rect">
            <a:avLst/>
          </a:prstGeom>
        </p:spPr>
        <p:txBody>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z="4000" dirty="0" err="1">
                <a:latin typeface="Calibri" pitchFamily="34" charset="0"/>
              </a:rPr>
              <a:t>AnnonaSense</a:t>
            </a:r>
            <a:r>
              <a:rPr lang="en-US" sz="4000" dirty="0">
                <a:latin typeface="Calibri" pitchFamily="34" charset="0"/>
              </a:rPr>
              <a:t> CLR</a:t>
            </a:r>
            <a:endParaRPr lang="en-US" sz="4000" baseline="30000" dirty="0">
              <a:latin typeface="Calibri" pitchFamily="34" charset="0"/>
            </a:endParaRPr>
          </a:p>
        </p:txBody>
      </p:sp>
    </p:spTree>
    <p:extLst>
      <p:ext uri="{BB962C8B-B14F-4D97-AF65-F5344CB8AC3E}">
        <p14:creationId xmlns:p14="http://schemas.microsoft.com/office/powerpoint/2010/main" val="2416445686"/>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4000" y="368660"/>
            <a:ext cx="8136472" cy="579437"/>
          </a:xfrm>
        </p:spPr>
        <p:txBody>
          <a:bodyPr/>
          <a:lstStyle/>
          <a:p>
            <a:r>
              <a:rPr lang="ru-RU" dirty="0"/>
              <a:t>Вопросы</a:t>
            </a:r>
            <a:endParaRPr lang="en-US" baseline="30000" dirty="0"/>
          </a:p>
        </p:txBody>
      </p:sp>
      <p:sp>
        <p:nvSpPr>
          <p:cNvPr id="4" name="Rectangle 3"/>
          <p:cNvSpPr txBox="1">
            <a:spLocks noChangeArrowheads="1"/>
          </p:cNvSpPr>
          <p:nvPr/>
        </p:nvSpPr>
        <p:spPr bwMode="auto">
          <a:xfrm>
            <a:off x="684000" y="6094800"/>
            <a:ext cx="6911975"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defRPr/>
            </a:pPr>
            <a:r>
              <a:rPr lang="de-DE" sz="3600" dirty="0" err="1">
                <a:solidFill>
                  <a:schemeClr val="tx1">
                    <a:lumMod val="65000"/>
                    <a:lumOff val="35000"/>
                  </a:schemeClr>
                </a:solidFill>
                <a:latin typeface="Calibri" pitchFamily="34" charset="0"/>
              </a:rPr>
              <a:t>AnnonaSense</a:t>
            </a:r>
            <a:r>
              <a:rPr lang="de-DE" sz="3600" dirty="0">
                <a:solidFill>
                  <a:schemeClr val="tx1">
                    <a:lumMod val="65000"/>
                    <a:lumOff val="35000"/>
                  </a:schemeClr>
                </a:solidFill>
                <a:latin typeface="Calibri" pitchFamily="34" charset="0"/>
              </a:rPr>
              <a:t> CLR</a:t>
            </a:r>
          </a:p>
        </p:txBody>
      </p:sp>
      <p:sp>
        <p:nvSpPr>
          <p:cNvPr id="7" name="Text Box 2"/>
          <p:cNvSpPr txBox="1">
            <a:spLocks noChangeArrowheads="1"/>
          </p:cNvSpPr>
          <p:nvPr/>
        </p:nvSpPr>
        <p:spPr bwMode="auto">
          <a:xfrm>
            <a:off x="357685" y="1121540"/>
            <a:ext cx="8771656" cy="5262979"/>
          </a:xfrm>
          <a:prstGeom prst="rect">
            <a:avLst/>
          </a:prstGeom>
          <a:noFill/>
          <a:ln w="9525">
            <a:noFill/>
            <a:miter lim="800000"/>
            <a:headEnd/>
            <a:tailEnd/>
          </a:ln>
        </p:spPr>
        <p:txBody>
          <a:bodyPr wrap="square">
            <a:spAutoFit/>
          </a:bodyPr>
          <a:lstStyle/>
          <a:p>
            <a:pPr algn="l" eaLnBrk="1" hangingPunct="1">
              <a:spcBef>
                <a:spcPct val="20000"/>
              </a:spcBef>
            </a:pPr>
            <a:r>
              <a:rPr lang="ru-RU" dirty="0">
                <a:solidFill>
                  <a:schemeClr val="tx2"/>
                </a:solidFill>
                <a:latin typeface="+mn-lt"/>
              </a:rPr>
              <a:t>В виду всевозрастающих ожиданий и заботы потребителей о своем здоровье</a:t>
            </a:r>
            <a:endParaRPr lang="en-US" dirty="0">
              <a:solidFill>
                <a:schemeClr val="tx2"/>
              </a:solidFill>
              <a:latin typeface="+mn-lt"/>
            </a:endParaRPr>
          </a:p>
          <a:p>
            <a:pPr marL="457200" indent="-457200" algn="l" eaLnBrk="1" hangingPunct="1">
              <a:spcBef>
                <a:spcPct val="20000"/>
              </a:spcBef>
              <a:buFont typeface="+mj-lt"/>
              <a:buAutoNum type="arabicPeriod"/>
            </a:pPr>
            <a:r>
              <a:rPr lang="ru-RU" dirty="0">
                <a:latin typeface="+mn-lt"/>
              </a:rPr>
              <a:t>Может ли активный ингредиент способствовать заметному уменьшению чувствительности кожи</a:t>
            </a:r>
            <a:r>
              <a:rPr lang="en-US" dirty="0">
                <a:latin typeface="+mn-lt"/>
              </a:rPr>
              <a:t>?</a:t>
            </a:r>
          </a:p>
          <a:p>
            <a:pPr marL="457200" indent="-457200" algn="l" eaLnBrk="1" hangingPunct="1">
              <a:spcBef>
                <a:spcPct val="20000"/>
              </a:spcBef>
              <a:buFont typeface="+mj-lt"/>
              <a:buAutoNum type="arabicPeriod"/>
            </a:pPr>
            <a:r>
              <a:rPr lang="ru-RU" dirty="0">
                <a:latin typeface="+mn-lt"/>
              </a:rPr>
              <a:t>Можно ли уменьшить ощущение зуда</a:t>
            </a:r>
            <a:r>
              <a:rPr lang="en-US" dirty="0">
                <a:latin typeface="+mn-lt"/>
              </a:rPr>
              <a:t>? </a:t>
            </a:r>
            <a:r>
              <a:rPr lang="ru-RU" dirty="0">
                <a:latin typeface="+mn-lt"/>
              </a:rPr>
              <a:t>Лучше, чем плацебо</a:t>
            </a:r>
            <a:r>
              <a:rPr lang="en-US" dirty="0">
                <a:latin typeface="+mn-lt"/>
              </a:rPr>
              <a:t>? </a:t>
            </a:r>
            <a:r>
              <a:rPr lang="ru-RU" dirty="0">
                <a:latin typeface="+mn-lt"/>
              </a:rPr>
              <a:t>Примечание</a:t>
            </a:r>
            <a:r>
              <a:rPr lang="en-US" dirty="0">
                <a:latin typeface="+mn-lt"/>
              </a:rPr>
              <a:t>: </a:t>
            </a:r>
            <a:r>
              <a:rPr lang="ru-RU" dirty="0">
                <a:latin typeface="+mn-lt"/>
              </a:rPr>
              <a:t>эффекты плацебо могут приводить к уменьшению зуда на 40%</a:t>
            </a:r>
            <a:endParaRPr lang="en-US" dirty="0">
              <a:latin typeface="+mn-lt"/>
            </a:endParaRPr>
          </a:p>
          <a:p>
            <a:pPr marL="457200" indent="-457200" algn="l" eaLnBrk="1" hangingPunct="1">
              <a:spcBef>
                <a:spcPct val="20000"/>
              </a:spcBef>
              <a:buFont typeface="+mj-lt"/>
              <a:buAutoNum type="arabicPeriod"/>
            </a:pPr>
            <a:r>
              <a:rPr lang="ru-RU" dirty="0">
                <a:latin typeface="+mn-lt"/>
              </a:rPr>
              <a:t>Может ли активный ингредиент поддерживать здоровый вид кожи</a:t>
            </a:r>
            <a:r>
              <a:rPr lang="en-US" dirty="0">
                <a:latin typeface="+mn-lt"/>
              </a:rPr>
              <a:t>?</a:t>
            </a:r>
          </a:p>
          <a:p>
            <a:pPr marL="457200" indent="-457200" algn="l" eaLnBrk="1" hangingPunct="1">
              <a:spcBef>
                <a:spcPct val="20000"/>
              </a:spcBef>
              <a:buFont typeface="+mj-lt"/>
              <a:buAutoNum type="arabicPeriod"/>
            </a:pPr>
            <a:r>
              <a:rPr lang="ru-RU" dirty="0">
                <a:latin typeface="+mn-lt"/>
              </a:rPr>
              <a:t>Каково долгосрочное влияние на здоровье кожи и качество жизни при использовании простого водорастворимого геля с активным ингредиентом</a:t>
            </a:r>
            <a:r>
              <a:rPr lang="en-US" dirty="0">
                <a:latin typeface="+mn-lt"/>
              </a:rPr>
              <a:t>?</a:t>
            </a:r>
          </a:p>
          <a:p>
            <a:pPr marL="457200" indent="-457200" algn="l" eaLnBrk="1" hangingPunct="1">
              <a:spcBef>
                <a:spcPct val="20000"/>
              </a:spcBef>
              <a:buFont typeface="+mj-lt"/>
              <a:buAutoNum type="arabicPeriod"/>
            </a:pPr>
            <a:r>
              <a:rPr lang="ru-RU" dirty="0">
                <a:latin typeface="+mn-lt"/>
              </a:rPr>
              <a:t>Какой должна быть выборка испытуемых в исследовании</a:t>
            </a:r>
            <a:r>
              <a:rPr lang="en-US" dirty="0">
                <a:latin typeface="+mn-lt"/>
              </a:rPr>
              <a:t>?</a:t>
            </a:r>
          </a:p>
        </p:txBody>
      </p:sp>
    </p:spTree>
    <p:extLst>
      <p:ext uri="{BB962C8B-B14F-4D97-AF65-F5344CB8AC3E}">
        <p14:creationId xmlns:p14="http://schemas.microsoft.com/office/powerpoint/2010/main" val="3383676874"/>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4000" y="368660"/>
            <a:ext cx="8136472" cy="579437"/>
          </a:xfrm>
        </p:spPr>
        <p:txBody>
          <a:bodyPr/>
          <a:lstStyle/>
          <a:p>
            <a:r>
              <a:rPr lang="ru-RU" dirty="0"/>
              <a:t>Испытуемые</a:t>
            </a:r>
            <a:endParaRPr lang="en-US" baseline="30000" dirty="0"/>
          </a:p>
        </p:txBody>
      </p:sp>
      <p:sp>
        <p:nvSpPr>
          <p:cNvPr id="4" name="Rectangle 3"/>
          <p:cNvSpPr txBox="1">
            <a:spLocks noChangeArrowheads="1"/>
          </p:cNvSpPr>
          <p:nvPr/>
        </p:nvSpPr>
        <p:spPr bwMode="auto">
          <a:xfrm>
            <a:off x="684000" y="6094800"/>
            <a:ext cx="6911975"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defRPr/>
            </a:pPr>
            <a:r>
              <a:rPr lang="de-DE" sz="3600" dirty="0" err="1">
                <a:solidFill>
                  <a:schemeClr val="tx1">
                    <a:lumMod val="65000"/>
                    <a:lumOff val="35000"/>
                  </a:schemeClr>
                </a:solidFill>
                <a:latin typeface="Calibri" pitchFamily="34" charset="0"/>
              </a:rPr>
              <a:t>AnnonaSense</a:t>
            </a:r>
            <a:r>
              <a:rPr lang="de-DE" sz="3600" dirty="0">
                <a:solidFill>
                  <a:schemeClr val="tx1">
                    <a:lumMod val="65000"/>
                    <a:lumOff val="35000"/>
                  </a:schemeClr>
                </a:solidFill>
                <a:latin typeface="Calibri" pitchFamily="34" charset="0"/>
              </a:rPr>
              <a:t> CLR</a:t>
            </a:r>
          </a:p>
        </p:txBody>
      </p:sp>
      <p:sp>
        <p:nvSpPr>
          <p:cNvPr id="7" name="Text Box 2"/>
          <p:cNvSpPr txBox="1">
            <a:spLocks noChangeArrowheads="1"/>
          </p:cNvSpPr>
          <p:nvPr/>
        </p:nvSpPr>
        <p:spPr bwMode="auto">
          <a:xfrm>
            <a:off x="372344" y="1268760"/>
            <a:ext cx="8771656" cy="4228850"/>
          </a:xfrm>
          <a:prstGeom prst="rect">
            <a:avLst/>
          </a:prstGeom>
          <a:noFill/>
          <a:ln w="9525">
            <a:noFill/>
            <a:miter lim="800000"/>
            <a:headEnd/>
            <a:tailEnd/>
          </a:ln>
        </p:spPr>
        <p:txBody>
          <a:bodyPr wrap="square">
            <a:spAutoFit/>
          </a:bodyPr>
          <a:lstStyle/>
          <a:p>
            <a:pPr algn="l" eaLnBrk="1" hangingPunct="1">
              <a:spcBef>
                <a:spcPct val="20000"/>
              </a:spcBef>
            </a:pPr>
            <a:r>
              <a:rPr lang="ru-RU" dirty="0">
                <a:solidFill>
                  <a:schemeClr val="tx2"/>
                </a:solidFill>
                <a:latin typeface="+mn-lt"/>
              </a:rPr>
              <a:t>Репрезентативна для средних потребителей косметики</a:t>
            </a:r>
            <a:endParaRPr lang="en-US" dirty="0">
              <a:latin typeface="+mn-lt"/>
            </a:endParaRPr>
          </a:p>
          <a:p>
            <a:pPr marL="800100" lvl="1" indent="-342900" algn="l" eaLnBrk="1" hangingPunct="1">
              <a:spcBef>
                <a:spcPct val="20000"/>
              </a:spcBef>
              <a:buFont typeface="Arial" pitchFamily="34" charset="0"/>
              <a:buChar char="•"/>
            </a:pPr>
            <a:r>
              <a:rPr lang="ru-RU" dirty="0">
                <a:solidFill>
                  <a:schemeClr val="tx2"/>
                </a:solidFill>
                <a:latin typeface="+mn-lt"/>
              </a:rPr>
              <a:t>Включение людей без тех заболеваний кожи, которые вызывают гиперчувствительность и сухость кожи</a:t>
            </a:r>
            <a:endParaRPr lang="en-US" dirty="0">
              <a:solidFill>
                <a:schemeClr val="tx2"/>
              </a:solidFill>
              <a:latin typeface="+mn-lt"/>
            </a:endParaRPr>
          </a:p>
          <a:p>
            <a:pPr marL="800100" lvl="1" indent="-342900" algn="l" eaLnBrk="1" hangingPunct="1">
              <a:spcBef>
                <a:spcPct val="20000"/>
              </a:spcBef>
              <a:buFont typeface="Arial" pitchFamily="34" charset="0"/>
              <a:buChar char="•"/>
            </a:pPr>
            <a:r>
              <a:rPr lang="ru-RU" dirty="0">
                <a:solidFill>
                  <a:schemeClr val="tx2"/>
                </a:solidFill>
                <a:latin typeface="+mn-lt"/>
              </a:rPr>
              <a:t>Включение людей с обычными недугами характерными для кожи</a:t>
            </a:r>
            <a:endParaRPr lang="en-US" dirty="0">
              <a:solidFill>
                <a:schemeClr val="tx2"/>
              </a:solidFill>
              <a:latin typeface="+mn-lt"/>
            </a:endParaRPr>
          </a:p>
          <a:p>
            <a:pPr marL="809625" lvl="1" algn="l" eaLnBrk="1" hangingPunct="1">
              <a:spcBef>
                <a:spcPct val="20000"/>
              </a:spcBef>
            </a:pPr>
            <a:r>
              <a:rPr lang="ru-RU" dirty="0">
                <a:solidFill>
                  <a:schemeClr val="tx2"/>
                </a:solidFill>
                <a:latin typeface="+mn-lt"/>
              </a:rPr>
              <a:t>Включены</a:t>
            </a:r>
            <a:r>
              <a:rPr lang="en-US" dirty="0">
                <a:solidFill>
                  <a:schemeClr val="tx2"/>
                </a:solidFill>
                <a:latin typeface="+mn-lt"/>
              </a:rPr>
              <a:t>: </a:t>
            </a:r>
            <a:r>
              <a:rPr lang="ru-RU" dirty="0" err="1">
                <a:solidFill>
                  <a:schemeClr val="tx2"/>
                </a:solidFill>
                <a:latin typeface="+mn-lt"/>
              </a:rPr>
              <a:t>атопики</a:t>
            </a:r>
            <a:r>
              <a:rPr lang="ru-RU" dirty="0">
                <a:solidFill>
                  <a:schemeClr val="tx2"/>
                </a:solidFill>
                <a:latin typeface="+mn-lt"/>
              </a:rPr>
              <a:t>, с аллергией </a:t>
            </a:r>
            <a:r>
              <a:rPr lang="en-US" dirty="0">
                <a:solidFill>
                  <a:schemeClr val="tx2"/>
                </a:solidFill>
                <a:latin typeface="+mn-lt"/>
              </a:rPr>
              <a:t>IV </a:t>
            </a:r>
            <a:r>
              <a:rPr lang="ru-RU" dirty="0">
                <a:solidFill>
                  <a:schemeClr val="tx2"/>
                </a:solidFill>
                <a:latin typeface="+mn-lt"/>
              </a:rPr>
              <a:t>типа, с псориазом, 1 с диабетом </a:t>
            </a:r>
            <a:r>
              <a:rPr lang="en-US" dirty="0">
                <a:solidFill>
                  <a:schemeClr val="tx2"/>
                </a:solidFill>
                <a:latin typeface="+mn-lt"/>
              </a:rPr>
              <a:t>II </a:t>
            </a:r>
            <a:r>
              <a:rPr lang="ru-RU" dirty="0">
                <a:solidFill>
                  <a:schemeClr val="tx2"/>
                </a:solidFill>
                <a:latin typeface="+mn-lt"/>
              </a:rPr>
              <a:t>типа </a:t>
            </a:r>
          </a:p>
          <a:p>
            <a:pPr marL="809625" lvl="1" algn="l" eaLnBrk="1" hangingPunct="1">
              <a:spcBef>
                <a:spcPct val="20000"/>
              </a:spcBef>
            </a:pPr>
            <a:r>
              <a:rPr lang="ru-RU" dirty="0">
                <a:solidFill>
                  <a:schemeClr val="tx2"/>
                </a:solidFill>
                <a:latin typeface="+mn-lt"/>
              </a:rPr>
              <a:t>Регулярное ощущение дискомфорта кожи </a:t>
            </a:r>
            <a:r>
              <a:rPr lang="en-US" dirty="0">
                <a:solidFill>
                  <a:schemeClr val="tx2"/>
                </a:solidFill>
                <a:latin typeface="+mn-lt"/>
              </a:rPr>
              <a:t>(</a:t>
            </a:r>
            <a:r>
              <a:rPr lang="ru-RU" dirty="0">
                <a:solidFill>
                  <a:schemeClr val="tx2"/>
                </a:solidFill>
                <a:latin typeface="+mn-lt"/>
              </a:rPr>
              <a:t>например, зуд</a:t>
            </a:r>
            <a:r>
              <a:rPr lang="en-US" dirty="0">
                <a:solidFill>
                  <a:schemeClr val="tx2"/>
                </a:solidFill>
                <a:latin typeface="+mn-lt"/>
              </a:rPr>
              <a:t>)</a:t>
            </a:r>
          </a:p>
          <a:p>
            <a:pPr marL="800100" lvl="1" indent="-342900" algn="l" eaLnBrk="1" hangingPunct="1">
              <a:spcBef>
                <a:spcPct val="20000"/>
              </a:spcBef>
              <a:buFont typeface="Arial" pitchFamily="34" charset="0"/>
              <a:buChar char="•"/>
            </a:pPr>
            <a:r>
              <a:rPr lang="ru-RU" dirty="0">
                <a:solidFill>
                  <a:schemeClr val="tx2"/>
                </a:solidFill>
                <a:latin typeface="+mn-lt"/>
              </a:rPr>
              <a:t>Мужчины и женщины</a:t>
            </a:r>
            <a:endParaRPr lang="en-US" dirty="0">
              <a:solidFill>
                <a:schemeClr val="tx2"/>
              </a:solidFill>
              <a:latin typeface="+mn-lt"/>
            </a:endParaRPr>
          </a:p>
          <a:p>
            <a:pPr marL="800100" lvl="1" indent="-342900" algn="l" eaLnBrk="1" hangingPunct="1">
              <a:spcBef>
                <a:spcPct val="20000"/>
              </a:spcBef>
              <a:buFont typeface="Arial" pitchFamily="34" charset="0"/>
              <a:buChar char="•"/>
            </a:pPr>
            <a:r>
              <a:rPr lang="en-US" dirty="0">
                <a:solidFill>
                  <a:schemeClr val="tx2"/>
                </a:solidFill>
                <a:latin typeface="+mn-lt"/>
              </a:rPr>
              <a:t>18 – 70 </a:t>
            </a:r>
            <a:r>
              <a:rPr lang="ru-RU" dirty="0">
                <a:solidFill>
                  <a:schemeClr val="tx2"/>
                </a:solidFill>
                <a:latin typeface="+mn-lt"/>
              </a:rPr>
              <a:t>лет</a:t>
            </a:r>
            <a:endParaRPr lang="en-US" dirty="0">
              <a:solidFill>
                <a:schemeClr val="tx2"/>
              </a:solidFill>
              <a:latin typeface="+mn-lt"/>
            </a:endParaRPr>
          </a:p>
        </p:txBody>
      </p:sp>
    </p:spTree>
    <p:extLst>
      <p:ext uri="{BB962C8B-B14F-4D97-AF65-F5344CB8AC3E}">
        <p14:creationId xmlns:p14="http://schemas.microsoft.com/office/powerpoint/2010/main" val="351422566"/>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p:cNvSpPr>
          <p:nvPr/>
        </p:nvSpPr>
        <p:spPr bwMode="auto">
          <a:xfrm>
            <a:off x="181786" y="942370"/>
            <a:ext cx="2952328" cy="6001643"/>
          </a:xfrm>
          <a:prstGeom prst="rect">
            <a:avLst/>
          </a:prstGeom>
          <a:noFill/>
          <a:ln w="12700">
            <a:noFill/>
            <a:miter lim="800000"/>
            <a:headEnd/>
            <a:tailEnd/>
          </a:ln>
          <a:effectLst/>
        </p:spPr>
        <p:txBody>
          <a:bodyPr wrap="square">
            <a:spAutoFit/>
          </a:bodyPr>
          <a:lstStyle/>
          <a:p>
            <a:pPr algn="l"/>
            <a:r>
              <a:rPr lang="ru-RU" sz="1600" b="1" dirty="0">
                <a:latin typeface="+mn-lt"/>
              </a:rPr>
              <a:t>Быстрое снижение чувствительности кожи</a:t>
            </a:r>
            <a:r>
              <a:rPr lang="en-US" sz="1600" b="1" dirty="0">
                <a:latin typeface="+mn-lt"/>
              </a:rPr>
              <a:t> (%)</a:t>
            </a:r>
          </a:p>
          <a:p>
            <a:pPr algn="l"/>
            <a:endParaRPr lang="en-US" sz="1600" dirty="0">
              <a:latin typeface="+mn-lt"/>
            </a:endParaRPr>
          </a:p>
          <a:p>
            <a:pPr algn="l"/>
            <a:r>
              <a:rPr lang="ru-RU" sz="1600" dirty="0">
                <a:latin typeface="+mn-lt"/>
              </a:rPr>
              <a:t>Одно нанесение тестируемого продукта</a:t>
            </a:r>
            <a:r>
              <a:rPr lang="en-US" sz="1600" dirty="0">
                <a:latin typeface="+mn-lt"/>
              </a:rPr>
              <a:t>. 17 (250 Hz) </a:t>
            </a:r>
            <a:r>
              <a:rPr lang="ru-RU" sz="1600" dirty="0">
                <a:latin typeface="+mn-lt"/>
              </a:rPr>
              <a:t>и </a:t>
            </a:r>
            <a:r>
              <a:rPr lang="en-US" sz="1600" dirty="0">
                <a:latin typeface="+mn-lt"/>
              </a:rPr>
              <a:t>18 (5 Hz) </a:t>
            </a:r>
            <a:r>
              <a:rPr lang="ru-RU" sz="1600" dirty="0">
                <a:latin typeface="+mn-lt"/>
              </a:rPr>
              <a:t>испытуемых (включая5 </a:t>
            </a:r>
            <a:r>
              <a:rPr lang="ru-RU" sz="1600" dirty="0" err="1">
                <a:latin typeface="+mn-lt"/>
              </a:rPr>
              <a:t>атопиков</a:t>
            </a:r>
            <a:r>
              <a:rPr lang="ru-RU" sz="1600" dirty="0">
                <a:latin typeface="+mn-lt"/>
              </a:rPr>
              <a:t>, 3 – с аллергией </a:t>
            </a:r>
            <a:r>
              <a:rPr lang="en-US" sz="1600" dirty="0">
                <a:latin typeface="+mn-lt"/>
              </a:rPr>
              <a:t>IV </a:t>
            </a:r>
            <a:r>
              <a:rPr lang="ru-RU" sz="1600" dirty="0">
                <a:latin typeface="+mn-lt"/>
              </a:rPr>
              <a:t>типа, 6 – с чувствительной кожей, 1- с диабетом </a:t>
            </a:r>
            <a:r>
              <a:rPr lang="en-US" sz="1600" dirty="0">
                <a:latin typeface="+mn-lt"/>
              </a:rPr>
              <a:t>II </a:t>
            </a:r>
            <a:r>
              <a:rPr lang="ru-RU" sz="1600" dirty="0">
                <a:latin typeface="+mn-lt"/>
              </a:rPr>
              <a:t>типа).</a:t>
            </a:r>
          </a:p>
          <a:p>
            <a:pPr algn="l"/>
            <a:endParaRPr lang="en-US" sz="1600" dirty="0">
              <a:latin typeface="+mn-lt"/>
            </a:endParaRPr>
          </a:p>
          <a:p>
            <a:pPr algn="l"/>
            <a:r>
              <a:rPr lang="ru-RU" sz="1600" dirty="0">
                <a:latin typeface="+mn-lt"/>
              </a:rPr>
              <a:t>Чувствительность кожи определена путем измерения текущего порога восприятия </a:t>
            </a:r>
            <a:r>
              <a:rPr lang="en-US" sz="1600" dirty="0">
                <a:latin typeface="+mn-lt"/>
              </a:rPr>
              <a:t>(CPT) </a:t>
            </a:r>
            <a:r>
              <a:rPr lang="ru-RU" sz="1600" dirty="0">
                <a:latin typeface="+mn-lt"/>
              </a:rPr>
              <a:t>с помощью </a:t>
            </a:r>
            <a:r>
              <a:rPr lang="en-US" sz="1600" dirty="0" err="1">
                <a:latin typeface="+mn-lt"/>
              </a:rPr>
              <a:t>Neurometer</a:t>
            </a:r>
            <a:r>
              <a:rPr lang="en-US" sz="1600" dirty="0">
                <a:latin typeface="+mn-lt"/>
              </a:rPr>
              <a:t>® CPT/C (</a:t>
            </a:r>
            <a:r>
              <a:rPr lang="en-US" sz="1600" dirty="0" err="1">
                <a:latin typeface="+mn-lt"/>
              </a:rPr>
              <a:t>Neurotron</a:t>
            </a:r>
            <a:r>
              <a:rPr lang="en-US" sz="1600" dirty="0">
                <a:latin typeface="+mn-lt"/>
              </a:rPr>
              <a:t> Inc., Baltimore, USA) </a:t>
            </a:r>
            <a:r>
              <a:rPr lang="ru-RU" sz="1600" dirty="0">
                <a:latin typeface="+mn-lt"/>
              </a:rPr>
              <a:t>при </a:t>
            </a:r>
            <a:r>
              <a:rPr lang="en-US" sz="1600" dirty="0">
                <a:latin typeface="+mn-lt"/>
              </a:rPr>
              <a:t>250 Hz </a:t>
            </a:r>
            <a:r>
              <a:rPr lang="ru-RU" sz="1600" dirty="0">
                <a:latin typeface="+mn-lt"/>
              </a:rPr>
              <a:t>и при </a:t>
            </a:r>
            <a:r>
              <a:rPr lang="en-US" sz="1600" dirty="0">
                <a:latin typeface="+mn-lt"/>
              </a:rPr>
              <a:t>5 Hz </a:t>
            </a:r>
            <a:r>
              <a:rPr lang="ru-RU" sz="1600" dirty="0">
                <a:latin typeface="+mn-lt"/>
              </a:rPr>
              <a:t>перед и после нанесения тестируемых продуктов</a:t>
            </a:r>
            <a:r>
              <a:rPr lang="en-US" sz="1600" dirty="0">
                <a:latin typeface="+mn-lt"/>
              </a:rPr>
              <a:t>. </a:t>
            </a:r>
          </a:p>
          <a:p>
            <a:pPr algn="l"/>
            <a:endParaRPr lang="en-US" sz="1600" dirty="0">
              <a:latin typeface="+mn-lt"/>
            </a:endParaRPr>
          </a:p>
          <a:p>
            <a:pPr algn="l"/>
            <a:r>
              <a:rPr lang="ru-RU" sz="1600" dirty="0">
                <a:latin typeface="+mn-lt"/>
              </a:rPr>
              <a:t>Базисная линия при </a:t>
            </a:r>
            <a:r>
              <a:rPr lang="en-US" sz="1600" dirty="0">
                <a:latin typeface="+mn-lt"/>
              </a:rPr>
              <a:t>t=0 </a:t>
            </a:r>
            <a:r>
              <a:rPr lang="ru-RU" sz="1600" dirty="0">
                <a:latin typeface="+mn-lt"/>
              </a:rPr>
              <a:t>принята за </a:t>
            </a:r>
            <a:r>
              <a:rPr lang="en-US" sz="1600" dirty="0">
                <a:latin typeface="+mn-lt"/>
              </a:rPr>
              <a:t>0%. </a:t>
            </a:r>
            <a:r>
              <a:rPr lang="ru-RU" sz="1600" dirty="0">
                <a:latin typeface="+mn-lt"/>
              </a:rPr>
              <a:t>Данные  основываются на усредненных показателях индивидуальных результатов всех испытуемых</a:t>
            </a:r>
            <a:endParaRPr lang="en-US" sz="1600" dirty="0">
              <a:latin typeface="+mn-lt"/>
            </a:endParaRPr>
          </a:p>
        </p:txBody>
      </p:sp>
      <p:sp>
        <p:nvSpPr>
          <p:cNvPr id="10" name="Rectangle 2"/>
          <p:cNvSpPr>
            <a:spLocks noGrp="1" noChangeArrowheads="1"/>
          </p:cNvSpPr>
          <p:nvPr>
            <p:ph type="title"/>
          </p:nvPr>
        </p:nvSpPr>
        <p:spPr>
          <a:xfrm>
            <a:off x="179512" y="142200"/>
            <a:ext cx="8643010" cy="800170"/>
          </a:xfrm>
        </p:spPr>
        <p:txBody>
          <a:bodyPr/>
          <a:lstStyle/>
          <a:p>
            <a:pPr lvl="0">
              <a:defRPr/>
            </a:pPr>
            <a:r>
              <a:rPr lang="ru-RU" sz="3200" dirty="0"/>
              <a:t>Объективная оценка чувствительности кожи</a:t>
            </a:r>
            <a:endParaRPr lang="en-US" sz="3200" kern="0" dirty="0"/>
          </a:p>
        </p:txBody>
      </p:sp>
      <p:sp>
        <p:nvSpPr>
          <p:cNvPr id="5" name="Rectangle 3"/>
          <p:cNvSpPr txBox="1">
            <a:spLocks noChangeArrowheads="1"/>
          </p:cNvSpPr>
          <p:nvPr/>
        </p:nvSpPr>
        <p:spPr bwMode="auto">
          <a:xfrm>
            <a:off x="3455876" y="6267388"/>
            <a:ext cx="6911975"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defRPr/>
            </a:pPr>
            <a:r>
              <a:rPr lang="de-DE" sz="3600" dirty="0" err="1">
                <a:solidFill>
                  <a:schemeClr val="tx1">
                    <a:lumMod val="65000"/>
                    <a:lumOff val="35000"/>
                  </a:schemeClr>
                </a:solidFill>
                <a:latin typeface="Calibri" pitchFamily="34" charset="0"/>
              </a:rPr>
              <a:t>AnnonaSense</a:t>
            </a:r>
            <a:r>
              <a:rPr lang="de-DE" sz="3600" dirty="0">
                <a:solidFill>
                  <a:schemeClr val="tx1">
                    <a:lumMod val="65000"/>
                    <a:lumOff val="35000"/>
                  </a:schemeClr>
                </a:solidFill>
                <a:latin typeface="Calibri" pitchFamily="34" charset="0"/>
              </a:rPr>
              <a:t> CLR</a:t>
            </a:r>
          </a:p>
        </p:txBody>
      </p:sp>
      <p:graphicFrame>
        <p:nvGraphicFramePr>
          <p:cNvPr id="7" name="Diagramm 6"/>
          <p:cNvGraphicFramePr>
            <a:graphicFrameLocks/>
          </p:cNvGraphicFramePr>
          <p:nvPr>
            <p:extLst>
              <p:ext uri="{D42A27DB-BD31-4B8C-83A1-F6EECF244321}">
                <p14:modId xmlns:p14="http://schemas.microsoft.com/office/powerpoint/2010/main" val="2792515852"/>
              </p:ext>
            </p:extLst>
          </p:nvPr>
        </p:nvGraphicFramePr>
        <p:xfrm>
          <a:off x="3023974" y="1124744"/>
          <a:ext cx="6048525" cy="49700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5863950"/>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p:cNvSpPr>
          <p:nvPr/>
        </p:nvSpPr>
        <p:spPr bwMode="auto">
          <a:xfrm>
            <a:off x="179512" y="1412776"/>
            <a:ext cx="2484276" cy="4031873"/>
          </a:xfrm>
          <a:prstGeom prst="rect">
            <a:avLst/>
          </a:prstGeom>
          <a:noFill/>
          <a:ln w="12700">
            <a:noFill/>
            <a:miter lim="800000"/>
            <a:headEnd/>
            <a:tailEnd/>
          </a:ln>
          <a:effectLst/>
        </p:spPr>
        <p:txBody>
          <a:bodyPr wrap="square">
            <a:spAutoFit/>
          </a:bodyPr>
          <a:lstStyle/>
          <a:p>
            <a:pPr algn="l"/>
            <a:r>
              <a:rPr lang="ru-RU" sz="1600" b="1" dirty="0">
                <a:latin typeface="+mn-lt"/>
              </a:rPr>
              <a:t>Уменьшение зуда</a:t>
            </a:r>
            <a:r>
              <a:rPr lang="en-US" sz="1600" b="1" dirty="0">
                <a:latin typeface="+mn-lt"/>
              </a:rPr>
              <a:t>(%)</a:t>
            </a:r>
          </a:p>
          <a:p>
            <a:pPr algn="l"/>
            <a:endParaRPr lang="en-US" sz="1600" dirty="0">
              <a:latin typeface="+mn-lt"/>
            </a:endParaRPr>
          </a:p>
          <a:p>
            <a:pPr algn="l"/>
            <a:r>
              <a:rPr lang="ru-RU" sz="1600" dirty="0">
                <a:latin typeface="+mn-lt"/>
              </a:rPr>
              <a:t>Одно </a:t>
            </a:r>
            <a:r>
              <a:rPr lang="ru-RU" sz="1600" dirty="0" err="1">
                <a:latin typeface="+mn-lt"/>
              </a:rPr>
              <a:t>наненсение</a:t>
            </a:r>
            <a:r>
              <a:rPr lang="ru-RU" sz="1600" dirty="0">
                <a:latin typeface="+mn-lt"/>
              </a:rPr>
              <a:t> исследуемого продукта после обнаружения зуда</a:t>
            </a:r>
            <a:r>
              <a:rPr lang="en-US" sz="1600" dirty="0">
                <a:latin typeface="+mn-lt"/>
              </a:rPr>
              <a:t>. 42 </a:t>
            </a:r>
            <a:r>
              <a:rPr lang="ru-RU" sz="1600" dirty="0">
                <a:latin typeface="+mn-lt"/>
              </a:rPr>
              <a:t>испытуемых</a:t>
            </a:r>
            <a:r>
              <a:rPr lang="en-US" sz="1600" dirty="0">
                <a:latin typeface="+mn-lt"/>
              </a:rPr>
              <a:t> (</a:t>
            </a:r>
            <a:r>
              <a:rPr lang="ru-RU" sz="1600" dirty="0">
                <a:latin typeface="+mn-lt"/>
              </a:rPr>
              <a:t>на 22 тестировали рецептуру с </a:t>
            </a:r>
            <a:r>
              <a:rPr lang="de-DE" sz="1600" dirty="0" err="1">
                <a:latin typeface="+mn-lt"/>
              </a:rPr>
              <a:t>AnnonaSense</a:t>
            </a:r>
            <a:r>
              <a:rPr lang="de-DE" sz="1600" dirty="0">
                <a:latin typeface="+mn-lt"/>
              </a:rPr>
              <a:t> CLR</a:t>
            </a:r>
            <a:r>
              <a:rPr lang="en-US" sz="1600" dirty="0">
                <a:latin typeface="+mn-lt"/>
              </a:rPr>
              <a:t>, </a:t>
            </a:r>
            <a:r>
              <a:rPr lang="ru-RU" sz="1600" dirty="0">
                <a:latin typeface="+mn-lt"/>
              </a:rPr>
              <a:t>на </a:t>
            </a:r>
            <a:r>
              <a:rPr lang="en-US" sz="1600" dirty="0">
                <a:latin typeface="+mn-lt"/>
              </a:rPr>
              <a:t>20</a:t>
            </a:r>
            <a:r>
              <a:rPr lang="ru-RU" sz="1600" dirty="0">
                <a:latin typeface="+mn-lt"/>
              </a:rPr>
              <a:t> тестировали рецептуру плацебо</a:t>
            </a:r>
            <a:r>
              <a:rPr lang="en-US" sz="1600" dirty="0">
                <a:latin typeface="+mn-lt"/>
              </a:rPr>
              <a:t>. </a:t>
            </a:r>
            <a:r>
              <a:rPr lang="ru-RU" sz="1600" dirty="0">
                <a:latin typeface="+mn-lt"/>
              </a:rPr>
              <a:t>Зуд рассчитывали по бальной системе на </a:t>
            </a:r>
            <a:r>
              <a:rPr lang="en-US" sz="1600" dirty="0">
                <a:latin typeface="+mn-lt"/>
              </a:rPr>
              <a:t>t=0, 1 </a:t>
            </a:r>
            <a:r>
              <a:rPr lang="ru-RU" sz="1600" dirty="0">
                <a:latin typeface="+mn-lt"/>
              </a:rPr>
              <a:t>мин</a:t>
            </a:r>
            <a:r>
              <a:rPr lang="en-US" sz="1600" dirty="0">
                <a:latin typeface="+mn-lt"/>
              </a:rPr>
              <a:t>, 5 </a:t>
            </a:r>
            <a:r>
              <a:rPr lang="ru-RU" sz="1600" dirty="0">
                <a:latin typeface="+mn-lt"/>
              </a:rPr>
              <a:t>мин и через 24 часа</a:t>
            </a:r>
            <a:r>
              <a:rPr lang="en-US" sz="1600" dirty="0">
                <a:latin typeface="+mn-lt"/>
              </a:rPr>
              <a:t>. </a:t>
            </a:r>
          </a:p>
          <a:p>
            <a:pPr algn="l"/>
            <a:endParaRPr lang="en-US" sz="1600" dirty="0">
              <a:latin typeface="+mn-lt"/>
            </a:endParaRPr>
          </a:p>
          <a:p>
            <a:pPr algn="l"/>
            <a:r>
              <a:rPr lang="ru-RU" sz="1600" dirty="0" err="1">
                <a:latin typeface="+mn-lt"/>
              </a:rPr>
              <a:t>Бизисная</a:t>
            </a:r>
            <a:r>
              <a:rPr lang="ru-RU" sz="1600" dirty="0">
                <a:latin typeface="+mn-lt"/>
              </a:rPr>
              <a:t> линия при </a:t>
            </a:r>
            <a:r>
              <a:rPr lang="en-US" sz="1600" dirty="0">
                <a:latin typeface="+mn-lt"/>
              </a:rPr>
              <a:t>t=0 </a:t>
            </a:r>
            <a:r>
              <a:rPr lang="ru-RU" sz="1600" dirty="0">
                <a:latin typeface="+mn-lt"/>
              </a:rPr>
              <a:t>принята за </a:t>
            </a:r>
            <a:r>
              <a:rPr lang="en-US" sz="1600" dirty="0">
                <a:latin typeface="+mn-lt"/>
              </a:rPr>
              <a:t>0%. </a:t>
            </a:r>
          </a:p>
        </p:txBody>
      </p:sp>
      <p:sp>
        <p:nvSpPr>
          <p:cNvPr id="10" name="Rectangle 2"/>
          <p:cNvSpPr>
            <a:spLocks noGrp="1" noChangeArrowheads="1"/>
          </p:cNvSpPr>
          <p:nvPr>
            <p:ph type="title"/>
          </p:nvPr>
        </p:nvSpPr>
        <p:spPr>
          <a:xfrm>
            <a:off x="684000" y="368660"/>
            <a:ext cx="8568520" cy="579437"/>
          </a:xfrm>
        </p:spPr>
        <p:txBody>
          <a:bodyPr/>
          <a:lstStyle/>
          <a:p>
            <a:pPr lvl="0">
              <a:defRPr/>
            </a:pPr>
            <a:r>
              <a:rPr lang="ru-RU" sz="4000" dirty="0"/>
              <a:t>Дискомфорт кожи</a:t>
            </a:r>
            <a:endParaRPr lang="en-US" sz="4000" kern="0" dirty="0">
              <a:solidFill>
                <a:srgbClr val="FF0000"/>
              </a:solidFill>
            </a:endParaRPr>
          </a:p>
        </p:txBody>
      </p:sp>
      <p:sp>
        <p:nvSpPr>
          <p:cNvPr id="5" name="Rectangle 3"/>
          <p:cNvSpPr txBox="1">
            <a:spLocks noChangeArrowheads="1"/>
          </p:cNvSpPr>
          <p:nvPr/>
        </p:nvSpPr>
        <p:spPr bwMode="auto">
          <a:xfrm>
            <a:off x="684000" y="6094800"/>
            <a:ext cx="6911975"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defRPr/>
            </a:pPr>
            <a:r>
              <a:rPr lang="de-DE" sz="3600" dirty="0" err="1">
                <a:solidFill>
                  <a:schemeClr val="tx1">
                    <a:lumMod val="65000"/>
                    <a:lumOff val="35000"/>
                  </a:schemeClr>
                </a:solidFill>
                <a:latin typeface="Calibri" pitchFamily="34" charset="0"/>
              </a:rPr>
              <a:t>AnnonaSense</a:t>
            </a:r>
            <a:r>
              <a:rPr lang="de-DE" sz="3600" dirty="0">
                <a:solidFill>
                  <a:schemeClr val="tx1">
                    <a:lumMod val="65000"/>
                    <a:lumOff val="35000"/>
                  </a:schemeClr>
                </a:solidFill>
                <a:latin typeface="Calibri" pitchFamily="34" charset="0"/>
              </a:rPr>
              <a:t> CLR</a:t>
            </a:r>
          </a:p>
        </p:txBody>
      </p:sp>
      <p:graphicFrame>
        <p:nvGraphicFramePr>
          <p:cNvPr id="6" name="Diagramm 5"/>
          <p:cNvGraphicFramePr>
            <a:graphicFrameLocks/>
          </p:cNvGraphicFramePr>
          <p:nvPr>
            <p:extLst>
              <p:ext uri="{D42A27DB-BD31-4B8C-83A1-F6EECF244321}">
                <p14:modId xmlns:p14="http://schemas.microsoft.com/office/powerpoint/2010/main" val="2287198142"/>
              </p:ext>
            </p:extLst>
          </p:nvPr>
        </p:nvGraphicFramePr>
        <p:xfrm>
          <a:off x="2592388" y="1160463"/>
          <a:ext cx="6551612" cy="4788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3941642"/>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684000" y="368660"/>
            <a:ext cx="8568520" cy="579437"/>
          </a:xfrm>
        </p:spPr>
        <p:txBody>
          <a:bodyPr/>
          <a:lstStyle/>
          <a:p>
            <a:pPr lvl="0">
              <a:defRPr/>
            </a:pPr>
            <a:r>
              <a:rPr lang="ru-RU" sz="4000" dirty="0"/>
              <a:t>Внешний вид кожи</a:t>
            </a:r>
            <a:endParaRPr lang="en-US" sz="4000" kern="0" dirty="0"/>
          </a:p>
        </p:txBody>
      </p:sp>
      <p:sp>
        <p:nvSpPr>
          <p:cNvPr id="5" name="Rectangle 3"/>
          <p:cNvSpPr txBox="1">
            <a:spLocks noChangeArrowheads="1"/>
          </p:cNvSpPr>
          <p:nvPr/>
        </p:nvSpPr>
        <p:spPr bwMode="auto">
          <a:xfrm>
            <a:off x="684000" y="6094800"/>
            <a:ext cx="6911975"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defRPr/>
            </a:pPr>
            <a:r>
              <a:rPr lang="de-DE" sz="3600" dirty="0" err="1">
                <a:solidFill>
                  <a:schemeClr val="tx1">
                    <a:lumMod val="65000"/>
                    <a:lumOff val="35000"/>
                  </a:schemeClr>
                </a:solidFill>
                <a:latin typeface="Calibri" pitchFamily="34" charset="0"/>
              </a:rPr>
              <a:t>AnnonaSense</a:t>
            </a:r>
            <a:r>
              <a:rPr lang="de-DE" sz="3600" dirty="0">
                <a:solidFill>
                  <a:schemeClr val="tx1">
                    <a:lumMod val="65000"/>
                    <a:lumOff val="35000"/>
                  </a:schemeClr>
                </a:solidFill>
                <a:latin typeface="Calibri" pitchFamily="34" charset="0"/>
              </a:rPr>
              <a:t> CLR</a:t>
            </a:r>
          </a:p>
        </p:txBody>
      </p:sp>
      <p:sp>
        <p:nvSpPr>
          <p:cNvPr id="7" name="Text Box 4"/>
          <p:cNvSpPr txBox="1">
            <a:spLocks noChangeArrowheads="1"/>
          </p:cNvSpPr>
          <p:nvPr/>
        </p:nvSpPr>
        <p:spPr bwMode="auto">
          <a:xfrm>
            <a:off x="179512" y="1412776"/>
            <a:ext cx="2484276" cy="4278094"/>
          </a:xfrm>
          <a:prstGeom prst="rect">
            <a:avLst/>
          </a:prstGeom>
          <a:noFill/>
          <a:ln w="12700">
            <a:noFill/>
            <a:miter lim="800000"/>
            <a:headEnd/>
            <a:tailEnd/>
          </a:ln>
          <a:effectLst/>
        </p:spPr>
        <p:txBody>
          <a:bodyPr wrap="square">
            <a:spAutoFit/>
          </a:bodyPr>
          <a:lstStyle/>
          <a:p>
            <a:pPr algn="l"/>
            <a:r>
              <a:rPr lang="ru-RU" sz="1600" b="1" dirty="0">
                <a:latin typeface="+mn-lt"/>
              </a:rPr>
              <a:t>Уменьшение покраснения </a:t>
            </a:r>
            <a:r>
              <a:rPr lang="en-US" sz="1600" b="1" dirty="0">
                <a:latin typeface="+mn-lt"/>
              </a:rPr>
              <a:t>(%)</a:t>
            </a:r>
          </a:p>
          <a:p>
            <a:pPr algn="l"/>
            <a:endParaRPr lang="en-US" sz="1600" dirty="0">
              <a:latin typeface="+mn-lt"/>
            </a:endParaRPr>
          </a:p>
          <a:p>
            <a:pPr algn="l"/>
            <a:r>
              <a:rPr lang="en-US" sz="1600" dirty="0">
                <a:latin typeface="+mn-lt"/>
              </a:rPr>
              <a:t>42 </a:t>
            </a:r>
            <a:r>
              <a:rPr lang="ru-RU" sz="1600" dirty="0">
                <a:latin typeface="+mn-lt"/>
              </a:rPr>
              <a:t>испытуемых: </a:t>
            </a:r>
            <a:r>
              <a:rPr lang="en-US" sz="1600" dirty="0">
                <a:latin typeface="+mn-lt"/>
              </a:rPr>
              <a:t>22 </a:t>
            </a:r>
            <a:r>
              <a:rPr lang="ru-RU" sz="1600" dirty="0">
                <a:latin typeface="+mn-lt"/>
              </a:rPr>
              <a:t>тестировали рецептуры с </a:t>
            </a:r>
            <a:r>
              <a:rPr lang="de-DE" sz="1600" dirty="0" err="1">
                <a:latin typeface="+mn-lt"/>
              </a:rPr>
              <a:t>AnnonaSense</a:t>
            </a:r>
            <a:r>
              <a:rPr lang="de-DE" sz="1600" dirty="0">
                <a:latin typeface="+mn-lt"/>
              </a:rPr>
              <a:t> CLR,</a:t>
            </a:r>
            <a:r>
              <a:rPr lang="en-US" sz="1600" dirty="0">
                <a:latin typeface="+mn-lt"/>
              </a:rPr>
              <a:t> 20</a:t>
            </a:r>
            <a:r>
              <a:rPr lang="ru-RU" sz="1600" dirty="0">
                <a:latin typeface="+mn-lt"/>
              </a:rPr>
              <a:t> тестировали плацебо рецептуры</a:t>
            </a:r>
            <a:r>
              <a:rPr lang="en-US" sz="1600" dirty="0">
                <a:latin typeface="+mn-lt"/>
              </a:rPr>
              <a:t>. </a:t>
            </a:r>
            <a:r>
              <a:rPr lang="ru-RU" sz="1600" dirty="0">
                <a:latin typeface="+mn-lt"/>
              </a:rPr>
              <a:t>Покраснение подсчитывали по бальной при </a:t>
            </a:r>
            <a:r>
              <a:rPr lang="en-US" sz="1600" dirty="0">
                <a:latin typeface="+mn-lt"/>
              </a:rPr>
              <a:t>t=0 </a:t>
            </a:r>
            <a:r>
              <a:rPr lang="ru-RU" sz="1600" dirty="0">
                <a:latin typeface="+mn-lt"/>
              </a:rPr>
              <a:t>и через </a:t>
            </a:r>
            <a:r>
              <a:rPr lang="en-US" sz="1600" dirty="0">
                <a:latin typeface="+mn-lt"/>
              </a:rPr>
              <a:t>17 </a:t>
            </a:r>
            <a:r>
              <a:rPr lang="ru-RU" sz="1600" dirty="0">
                <a:latin typeface="+mn-lt"/>
              </a:rPr>
              <a:t>дней после применения исследуемых продуктов, ежедневно, 2 р/день</a:t>
            </a:r>
            <a:r>
              <a:rPr lang="en-US" sz="1600" dirty="0">
                <a:latin typeface="+mn-lt"/>
              </a:rPr>
              <a:t>. </a:t>
            </a:r>
          </a:p>
          <a:p>
            <a:pPr algn="l"/>
            <a:endParaRPr lang="en-US" sz="1600" dirty="0">
              <a:latin typeface="+mn-lt"/>
            </a:endParaRPr>
          </a:p>
          <a:p>
            <a:pPr algn="l"/>
            <a:r>
              <a:rPr lang="ru-RU" sz="1600" dirty="0">
                <a:latin typeface="+mn-lt"/>
              </a:rPr>
              <a:t>Экспертная оценка</a:t>
            </a:r>
            <a:r>
              <a:rPr lang="en-US" sz="1600" dirty="0">
                <a:latin typeface="+mn-lt"/>
              </a:rPr>
              <a:t>. </a:t>
            </a:r>
            <a:r>
              <a:rPr lang="ru-RU" sz="1600" dirty="0">
                <a:latin typeface="+mn-lt"/>
              </a:rPr>
              <a:t>Базисная линия принята при </a:t>
            </a:r>
            <a:r>
              <a:rPr lang="en-US" sz="1600" dirty="0">
                <a:latin typeface="+mn-lt"/>
              </a:rPr>
              <a:t>t=0 </a:t>
            </a:r>
            <a:r>
              <a:rPr lang="ru-RU" sz="1600">
                <a:latin typeface="+mn-lt"/>
              </a:rPr>
              <a:t>принята за </a:t>
            </a:r>
            <a:r>
              <a:rPr lang="en-US" sz="1600">
                <a:latin typeface="+mn-lt"/>
              </a:rPr>
              <a:t>0</a:t>
            </a:r>
            <a:r>
              <a:rPr lang="en-US" sz="1600" dirty="0">
                <a:latin typeface="+mn-lt"/>
              </a:rPr>
              <a:t>%. </a:t>
            </a:r>
          </a:p>
        </p:txBody>
      </p:sp>
      <p:graphicFrame>
        <p:nvGraphicFramePr>
          <p:cNvPr id="11" name="Diagramm 10"/>
          <p:cNvGraphicFramePr>
            <a:graphicFrameLocks/>
          </p:cNvGraphicFramePr>
          <p:nvPr>
            <p:extLst>
              <p:ext uri="{D42A27DB-BD31-4B8C-83A1-F6EECF244321}">
                <p14:modId xmlns:p14="http://schemas.microsoft.com/office/powerpoint/2010/main" val="3317350347"/>
              </p:ext>
            </p:extLst>
          </p:nvPr>
        </p:nvGraphicFramePr>
        <p:xfrm>
          <a:off x="2592388" y="1160462"/>
          <a:ext cx="6480112" cy="4860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9809011"/>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84000" y="-63388"/>
            <a:ext cx="7920448" cy="579437"/>
          </a:xfrm>
        </p:spPr>
        <p:txBody>
          <a:bodyPr/>
          <a:lstStyle/>
          <a:p>
            <a:r>
              <a:rPr lang="ru-RU" dirty="0"/>
              <a:t>Здоровье кожи и благополучие</a:t>
            </a:r>
            <a:r>
              <a:rPr lang="de-DE" dirty="0"/>
              <a:t>: </a:t>
            </a:r>
            <a:br>
              <a:rPr lang="de-DE" dirty="0"/>
            </a:br>
            <a:r>
              <a:rPr lang="ru-RU" dirty="0"/>
              <a:t>«на защите деликатного баланса»</a:t>
            </a:r>
            <a:endParaRPr lang="en-US" baseline="30000" dirty="0"/>
          </a:p>
        </p:txBody>
      </p:sp>
      <p:sp>
        <p:nvSpPr>
          <p:cNvPr id="3" name="Rechteck 2"/>
          <p:cNvSpPr/>
          <p:nvPr/>
        </p:nvSpPr>
        <p:spPr>
          <a:xfrm>
            <a:off x="179387" y="4701006"/>
            <a:ext cx="8785225" cy="1643527"/>
          </a:xfrm>
          <a:prstGeom prst="rect">
            <a:avLst/>
          </a:prstGeom>
          <a:ln>
            <a:solidFill>
              <a:schemeClr val="tx1"/>
            </a:solidFill>
          </a:ln>
        </p:spPr>
        <p:txBody>
          <a:bodyPr wrap="square">
            <a:spAutoFit/>
          </a:bodyPr>
          <a:lstStyle/>
          <a:p>
            <a:pPr algn="l" eaLnBrk="1" hangingPunct="1">
              <a:spcBef>
                <a:spcPct val="20000"/>
              </a:spcBef>
            </a:pPr>
            <a:r>
              <a:rPr lang="ru-RU" u="sng" dirty="0">
                <a:latin typeface="Calibri" pitchFamily="34" charset="0"/>
              </a:rPr>
              <a:t>Поиск</a:t>
            </a:r>
            <a:r>
              <a:rPr lang="en-US" dirty="0">
                <a:latin typeface="Calibri" pitchFamily="34" charset="0"/>
              </a:rPr>
              <a:t>:</a:t>
            </a:r>
          </a:p>
          <a:p>
            <a:pPr algn="l" eaLnBrk="1" hangingPunct="1">
              <a:spcBef>
                <a:spcPct val="20000"/>
              </a:spcBef>
            </a:pPr>
            <a:r>
              <a:rPr lang="ru-RU" dirty="0">
                <a:latin typeface="Calibri" pitchFamily="34" charset="0"/>
              </a:rPr>
              <a:t>Влиятельной биологической системы, которая на пике иерархии и которая может регулировать все иные биологические системы</a:t>
            </a:r>
            <a:r>
              <a:rPr lang="en-US" dirty="0">
                <a:latin typeface="Calibri" pitchFamily="34" charset="0"/>
              </a:rPr>
              <a:t>. </a:t>
            </a:r>
            <a:r>
              <a:rPr lang="en-US" b="1" dirty="0">
                <a:latin typeface="Calibri" pitchFamily="34" charset="0"/>
              </a:rPr>
              <a:t>‘</a:t>
            </a:r>
            <a:r>
              <a:rPr lang="ru-RU" b="1" dirty="0">
                <a:latin typeface="Calibri" pitchFamily="34" charset="0"/>
              </a:rPr>
              <a:t>Главный переключатель</a:t>
            </a:r>
            <a:r>
              <a:rPr lang="en-US" b="1" dirty="0">
                <a:latin typeface="Calibri" pitchFamily="34" charset="0"/>
              </a:rPr>
              <a:t>’</a:t>
            </a:r>
          </a:p>
        </p:txBody>
      </p:sp>
      <p:pic>
        <p:nvPicPr>
          <p:cNvPr id="1026" name="Picture 2" descr="D:\Presentations etc\Product presentations\AnnonaSense CLR\PPT\Bilder für PPT\CLR-Frau_Akne_AnonaSense800_ist98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8350" y="1132208"/>
            <a:ext cx="5007298" cy="3554426"/>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0" y="2447756"/>
            <a:ext cx="1979712" cy="461665"/>
          </a:xfrm>
          <a:prstGeom prst="rect">
            <a:avLst/>
          </a:prstGeom>
          <a:noFill/>
          <a:ln w="19050">
            <a:noFill/>
          </a:ln>
        </p:spPr>
        <p:txBody>
          <a:bodyPr wrap="square" rtlCol="0">
            <a:spAutoFit/>
          </a:bodyPr>
          <a:lstStyle/>
          <a:p>
            <a:r>
              <a:rPr lang="en-US" b="1" dirty="0">
                <a:latin typeface="+mn-lt"/>
              </a:rPr>
              <a:t>‘</a:t>
            </a:r>
            <a:r>
              <a:rPr lang="ru-RU" b="1" dirty="0" err="1">
                <a:latin typeface="+mn-lt"/>
              </a:rPr>
              <a:t>Вкл</a:t>
            </a:r>
            <a:r>
              <a:rPr lang="en-US" b="1" dirty="0">
                <a:latin typeface="+mn-lt"/>
              </a:rPr>
              <a:t>’</a:t>
            </a:r>
          </a:p>
        </p:txBody>
      </p:sp>
      <p:sp>
        <p:nvSpPr>
          <p:cNvPr id="8" name="Textfeld 7"/>
          <p:cNvSpPr txBox="1"/>
          <p:nvPr/>
        </p:nvSpPr>
        <p:spPr>
          <a:xfrm>
            <a:off x="7036701" y="2447756"/>
            <a:ext cx="1928035" cy="461665"/>
          </a:xfrm>
          <a:prstGeom prst="rect">
            <a:avLst/>
          </a:prstGeom>
          <a:noFill/>
          <a:ln w="19050">
            <a:noFill/>
          </a:ln>
        </p:spPr>
        <p:txBody>
          <a:bodyPr wrap="square" rtlCol="0">
            <a:spAutoFit/>
          </a:bodyPr>
          <a:lstStyle/>
          <a:p>
            <a:r>
              <a:rPr lang="en-US" b="1" dirty="0">
                <a:latin typeface="+mn-lt"/>
              </a:rPr>
              <a:t>‘</a:t>
            </a:r>
            <a:r>
              <a:rPr lang="ru-RU" b="1" dirty="0" err="1">
                <a:latin typeface="+mn-lt"/>
              </a:rPr>
              <a:t>Выкл</a:t>
            </a:r>
            <a:r>
              <a:rPr lang="en-US" b="1" dirty="0">
                <a:latin typeface="+mn-lt"/>
              </a:rPr>
              <a:t>’</a:t>
            </a:r>
          </a:p>
        </p:txBody>
      </p:sp>
    </p:spTree>
    <p:extLst>
      <p:ext uri="{BB962C8B-B14F-4D97-AF65-F5344CB8AC3E}">
        <p14:creationId xmlns:p14="http://schemas.microsoft.com/office/powerpoint/2010/main" val="315660690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0" y="183762"/>
            <a:ext cx="8856476" cy="579437"/>
          </a:xfrm>
        </p:spPr>
        <p:txBody>
          <a:bodyPr/>
          <a:lstStyle/>
          <a:p>
            <a:pPr lvl="0">
              <a:defRPr/>
            </a:pPr>
            <a:r>
              <a:rPr lang="ru-RU" sz="4000" dirty="0"/>
              <a:t>Восприятие состояния кожи</a:t>
            </a:r>
            <a:endParaRPr lang="en-US" sz="4000" kern="0" dirty="0"/>
          </a:p>
        </p:txBody>
      </p:sp>
      <p:sp>
        <p:nvSpPr>
          <p:cNvPr id="5" name="Rectangle 3"/>
          <p:cNvSpPr txBox="1">
            <a:spLocks noChangeArrowheads="1"/>
          </p:cNvSpPr>
          <p:nvPr/>
        </p:nvSpPr>
        <p:spPr bwMode="auto">
          <a:xfrm>
            <a:off x="684000" y="6094800"/>
            <a:ext cx="6911975"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defRPr/>
            </a:pPr>
            <a:r>
              <a:rPr lang="de-DE" sz="3600" dirty="0" err="1">
                <a:solidFill>
                  <a:schemeClr val="tx1">
                    <a:lumMod val="65000"/>
                    <a:lumOff val="35000"/>
                  </a:schemeClr>
                </a:solidFill>
                <a:latin typeface="Calibri" pitchFamily="34" charset="0"/>
              </a:rPr>
              <a:t>AnnonaSense</a:t>
            </a:r>
            <a:r>
              <a:rPr lang="de-DE" sz="3600" dirty="0">
                <a:solidFill>
                  <a:schemeClr val="tx1">
                    <a:lumMod val="65000"/>
                    <a:lumOff val="35000"/>
                  </a:schemeClr>
                </a:solidFill>
                <a:latin typeface="Calibri" pitchFamily="34" charset="0"/>
              </a:rPr>
              <a:t> CLR</a:t>
            </a:r>
          </a:p>
        </p:txBody>
      </p:sp>
      <p:sp>
        <p:nvSpPr>
          <p:cNvPr id="7" name="Text Box 4"/>
          <p:cNvSpPr txBox="1">
            <a:spLocks noChangeArrowheads="1"/>
          </p:cNvSpPr>
          <p:nvPr/>
        </p:nvSpPr>
        <p:spPr bwMode="auto">
          <a:xfrm>
            <a:off x="89756" y="1127916"/>
            <a:ext cx="8964488" cy="1015663"/>
          </a:xfrm>
          <a:prstGeom prst="rect">
            <a:avLst/>
          </a:prstGeom>
          <a:noFill/>
          <a:ln w="12700">
            <a:noFill/>
            <a:miter lim="800000"/>
            <a:headEnd/>
            <a:tailEnd/>
          </a:ln>
          <a:effectLst/>
        </p:spPr>
        <p:txBody>
          <a:bodyPr wrap="square">
            <a:spAutoFit/>
          </a:bodyPr>
          <a:lstStyle/>
          <a:p>
            <a:pPr algn="l"/>
            <a:r>
              <a:rPr lang="ru-RU" sz="2000" dirty="0">
                <a:latin typeface="+mn-lt"/>
              </a:rPr>
              <a:t>Испытуемые (</a:t>
            </a:r>
            <a:r>
              <a:rPr lang="en-US" sz="2000" dirty="0">
                <a:latin typeface="+mn-lt"/>
              </a:rPr>
              <a:t>22</a:t>
            </a:r>
            <a:r>
              <a:rPr lang="ru-RU" sz="2000" dirty="0">
                <a:latin typeface="+mn-lt"/>
              </a:rPr>
              <a:t> чел</a:t>
            </a:r>
            <a:r>
              <a:rPr lang="en-US" sz="2000" dirty="0">
                <a:latin typeface="+mn-lt"/>
              </a:rPr>
              <a:t>)</a:t>
            </a:r>
            <a:r>
              <a:rPr lang="ru-RU" sz="2000" dirty="0">
                <a:latin typeface="+mn-lt"/>
              </a:rPr>
              <a:t>, которые наносили </a:t>
            </a:r>
            <a:r>
              <a:rPr lang="de-DE" sz="2000" dirty="0" err="1">
                <a:latin typeface="+mn-lt"/>
              </a:rPr>
              <a:t>AnnonaSense</a:t>
            </a:r>
            <a:r>
              <a:rPr lang="de-DE" sz="2000" dirty="0">
                <a:latin typeface="+mn-lt"/>
              </a:rPr>
              <a:t> CLR </a:t>
            </a:r>
            <a:r>
              <a:rPr lang="en-US" sz="2000" dirty="0">
                <a:latin typeface="+mn-lt"/>
              </a:rPr>
              <a:t>(3% </a:t>
            </a:r>
            <a:r>
              <a:rPr lang="ru-RU" sz="2000" dirty="0">
                <a:latin typeface="+mn-lt"/>
              </a:rPr>
              <a:t>гель</a:t>
            </a:r>
            <a:r>
              <a:rPr lang="en-US" sz="2000" dirty="0">
                <a:latin typeface="+mn-lt"/>
              </a:rPr>
              <a:t>)</a:t>
            </a:r>
            <a:r>
              <a:rPr lang="ru-RU" sz="2000" dirty="0">
                <a:latin typeface="+mn-lt"/>
              </a:rPr>
              <a:t>, заполняли анкету через 17 дней после ежедневного применения 2 р/день</a:t>
            </a:r>
            <a:r>
              <a:rPr lang="en-US" sz="2000" dirty="0">
                <a:latin typeface="+mn-lt"/>
              </a:rPr>
              <a:t>. </a:t>
            </a:r>
            <a:r>
              <a:rPr lang="ru-RU" sz="2000" dirty="0">
                <a:latin typeface="+mn-lt"/>
              </a:rPr>
              <a:t>Количество волонтеров, согласных с утверждением в </a:t>
            </a:r>
            <a:r>
              <a:rPr lang="en-US" sz="2000" dirty="0">
                <a:latin typeface="+mn-lt"/>
              </a:rPr>
              <a:t>%. </a:t>
            </a:r>
          </a:p>
        </p:txBody>
      </p:sp>
      <p:graphicFrame>
        <p:nvGraphicFramePr>
          <p:cNvPr id="9" name="Diagramm 8"/>
          <p:cNvGraphicFramePr>
            <a:graphicFrameLocks/>
          </p:cNvGraphicFramePr>
          <p:nvPr>
            <p:extLst>
              <p:ext uri="{D42A27DB-BD31-4B8C-83A1-F6EECF244321}">
                <p14:modId xmlns:p14="http://schemas.microsoft.com/office/powerpoint/2010/main" val="3490679776"/>
              </p:ext>
            </p:extLst>
          </p:nvPr>
        </p:nvGraphicFramePr>
        <p:xfrm>
          <a:off x="-882860" y="2129114"/>
          <a:ext cx="11089232" cy="454512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2113919-009D-4B8F-BBE9-FD1CBE18E33A}"/>
              </a:ext>
            </a:extLst>
          </p:cNvPr>
          <p:cNvSpPr txBox="1"/>
          <p:nvPr/>
        </p:nvSpPr>
        <p:spPr>
          <a:xfrm>
            <a:off x="3383687" y="2120335"/>
            <a:ext cx="2556137" cy="646331"/>
          </a:xfrm>
          <a:prstGeom prst="rect">
            <a:avLst/>
          </a:prstGeom>
          <a:solidFill>
            <a:schemeClr val="bg1"/>
          </a:solidFill>
        </p:spPr>
        <p:txBody>
          <a:bodyPr wrap="square" rtlCol="0">
            <a:spAutoFit/>
          </a:bodyPr>
          <a:lstStyle/>
          <a:p>
            <a:r>
              <a:rPr lang="ru-RU" sz="1800" dirty="0">
                <a:solidFill>
                  <a:srgbClr val="00B050"/>
                </a:solidFill>
                <a:latin typeface="+mn-lt"/>
              </a:rPr>
              <a:t>Продукт сокращает частоту зуда</a:t>
            </a:r>
          </a:p>
        </p:txBody>
      </p:sp>
      <p:sp>
        <p:nvSpPr>
          <p:cNvPr id="13" name="TextBox 1">
            <a:extLst>
              <a:ext uri="{FF2B5EF4-FFF2-40B4-BE49-F238E27FC236}">
                <a16:creationId xmlns:a16="http://schemas.microsoft.com/office/drawing/2014/main" id="{B5999CDA-A5D4-4E11-9AEE-4EC05653031D}"/>
              </a:ext>
            </a:extLst>
          </p:cNvPr>
          <p:cNvSpPr txBox="1"/>
          <p:nvPr/>
        </p:nvSpPr>
        <p:spPr>
          <a:xfrm>
            <a:off x="5652120" y="5452616"/>
            <a:ext cx="2807880" cy="646331"/>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800" dirty="0">
                <a:solidFill>
                  <a:srgbClr val="7B3D3D"/>
                </a:solidFill>
                <a:latin typeface="+mn-lt"/>
              </a:rPr>
              <a:t>Ощущение </a:t>
            </a:r>
            <a:r>
              <a:rPr lang="ru-RU" sz="1800" dirty="0" err="1">
                <a:solidFill>
                  <a:srgbClr val="7B3D3D"/>
                </a:solidFill>
                <a:latin typeface="+mn-lt"/>
              </a:rPr>
              <a:t>стянутости</a:t>
            </a:r>
            <a:r>
              <a:rPr lang="ru-RU" sz="1800" dirty="0">
                <a:solidFill>
                  <a:srgbClr val="7B3D3D"/>
                </a:solidFill>
                <a:latin typeface="+mn-lt"/>
              </a:rPr>
              <a:t> кожи уменьшилось </a:t>
            </a:r>
          </a:p>
        </p:txBody>
      </p:sp>
      <p:sp>
        <p:nvSpPr>
          <p:cNvPr id="14" name="TextBox 1">
            <a:extLst>
              <a:ext uri="{FF2B5EF4-FFF2-40B4-BE49-F238E27FC236}">
                <a16:creationId xmlns:a16="http://schemas.microsoft.com/office/drawing/2014/main" id="{B5999CDA-A5D4-4E11-9AEE-4EC05653031D}"/>
              </a:ext>
            </a:extLst>
          </p:cNvPr>
          <p:cNvSpPr txBox="1"/>
          <p:nvPr/>
        </p:nvSpPr>
        <p:spPr>
          <a:xfrm>
            <a:off x="539552" y="5314116"/>
            <a:ext cx="3096344" cy="923330"/>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800" dirty="0">
                <a:solidFill>
                  <a:srgbClr val="9933FF"/>
                </a:solidFill>
                <a:latin typeface="+mn-lt"/>
              </a:rPr>
              <a:t>Меня более не беспокоит зуд и мое качество жизни улучшилось</a:t>
            </a:r>
          </a:p>
        </p:txBody>
      </p:sp>
    </p:spTree>
    <p:extLst>
      <p:ext uri="{BB962C8B-B14F-4D97-AF65-F5344CB8AC3E}">
        <p14:creationId xmlns:p14="http://schemas.microsoft.com/office/powerpoint/2010/main" val="3311408351"/>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ÐÐ°ÑÑÐ¸Ð½ÐºÐ¸ Ð¿Ð¾ Ð·Ð°Ð¿ÑÐ¾ÑÑ ÑÐµÑÐ¸Ð¼Ð¾Ð¹Ñ">
            <a:extLst>
              <a:ext uri="{FF2B5EF4-FFF2-40B4-BE49-F238E27FC236}">
                <a16:creationId xmlns:a16="http://schemas.microsoft.com/office/drawing/2014/main" id="{757282D2-CAE3-4310-8B93-97AB85253A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52201" y="3730749"/>
            <a:ext cx="2300130" cy="1725096"/>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4716016" y="5214968"/>
            <a:ext cx="4752020" cy="954107"/>
          </a:xfrm>
          <a:prstGeom prst="rect">
            <a:avLst/>
          </a:prstGeom>
          <a:noFill/>
          <a:ln w="12700">
            <a:noFill/>
            <a:miter lim="800000"/>
            <a:headEnd/>
            <a:tailEnd/>
          </a:ln>
        </p:spPr>
        <p:txBody>
          <a:bodyPr wrap="square">
            <a:spAutoFit/>
          </a:bodyPr>
          <a:lstStyle/>
          <a:p>
            <a:pPr algn="l">
              <a:spcBef>
                <a:spcPts val="0"/>
              </a:spcBef>
              <a:tabLst>
                <a:tab pos="1249363" algn="l"/>
              </a:tabLst>
            </a:pPr>
            <a:r>
              <a:rPr lang="en-US" sz="1400" dirty="0">
                <a:latin typeface="+mn-lt"/>
              </a:rPr>
              <a:t>INCI:	</a:t>
            </a:r>
            <a:r>
              <a:rPr lang="fr-FR" sz="1400" dirty="0" err="1">
                <a:latin typeface="+mn-lt"/>
              </a:rPr>
              <a:t>Annona</a:t>
            </a:r>
            <a:r>
              <a:rPr lang="fr-FR" sz="1400" dirty="0">
                <a:latin typeface="+mn-lt"/>
              </a:rPr>
              <a:t> </a:t>
            </a:r>
            <a:r>
              <a:rPr lang="fr-FR" sz="1400" dirty="0" err="1">
                <a:latin typeface="+mn-lt"/>
              </a:rPr>
              <a:t>Cherimola</a:t>
            </a:r>
            <a:r>
              <a:rPr lang="fr-FR" sz="1400" dirty="0">
                <a:latin typeface="+mn-lt"/>
              </a:rPr>
              <a:t> Fruit </a:t>
            </a:r>
            <a:r>
              <a:rPr lang="fr-FR" sz="1400" dirty="0" err="1">
                <a:latin typeface="+mn-lt"/>
              </a:rPr>
              <a:t>Extract</a:t>
            </a:r>
            <a:endParaRPr lang="fr-FR" sz="1400" dirty="0">
              <a:latin typeface="+mn-lt"/>
            </a:endParaRPr>
          </a:p>
          <a:p>
            <a:pPr algn="l">
              <a:spcBef>
                <a:spcPts val="0"/>
              </a:spcBef>
              <a:tabLst>
                <a:tab pos="1249363" algn="l"/>
              </a:tabLst>
            </a:pPr>
            <a:r>
              <a:rPr lang="ru-RU" sz="1400" dirty="0">
                <a:latin typeface="+mn-lt"/>
              </a:rPr>
              <a:t>Дозировка</a:t>
            </a:r>
            <a:r>
              <a:rPr lang="en-US" sz="1400" dirty="0">
                <a:latin typeface="+mn-lt"/>
              </a:rPr>
              <a:t>:	3%</a:t>
            </a:r>
          </a:p>
          <a:p>
            <a:pPr algn="l">
              <a:spcBef>
                <a:spcPts val="0"/>
              </a:spcBef>
              <a:tabLst>
                <a:tab pos="1249363" algn="l"/>
              </a:tabLst>
            </a:pPr>
            <a:r>
              <a:rPr lang="en-US" sz="1400" dirty="0">
                <a:latin typeface="+mn-lt"/>
              </a:rPr>
              <a:t>pH-</a:t>
            </a:r>
            <a:r>
              <a:rPr lang="ru-RU" sz="1400" dirty="0">
                <a:latin typeface="+mn-lt"/>
              </a:rPr>
              <a:t>диапазон</a:t>
            </a:r>
            <a:r>
              <a:rPr lang="en-US" sz="1400" dirty="0">
                <a:latin typeface="+mn-lt"/>
              </a:rPr>
              <a:t>:	&gt; 5.2</a:t>
            </a:r>
          </a:p>
          <a:p>
            <a:pPr algn="l">
              <a:spcBef>
                <a:spcPts val="0"/>
              </a:spcBef>
              <a:tabLst>
                <a:tab pos="1249363" algn="l"/>
              </a:tabLst>
            </a:pPr>
            <a:r>
              <a:rPr lang="ru-RU" sz="1400" dirty="0">
                <a:latin typeface="+mn-lt"/>
              </a:rPr>
              <a:t>Консерванты</a:t>
            </a:r>
            <a:r>
              <a:rPr lang="en-US" sz="1400" dirty="0">
                <a:latin typeface="+mn-lt"/>
              </a:rPr>
              <a:t>:	</a:t>
            </a:r>
            <a:r>
              <a:rPr lang="ru-RU" sz="1400" dirty="0">
                <a:latin typeface="+mn-lt"/>
              </a:rPr>
              <a:t>Натрия </a:t>
            </a:r>
            <a:r>
              <a:rPr lang="ru-RU" sz="1400" dirty="0" err="1">
                <a:latin typeface="+mn-lt"/>
              </a:rPr>
              <a:t>дигидроацетат</a:t>
            </a:r>
            <a:r>
              <a:rPr lang="ru-RU" sz="1400" dirty="0">
                <a:latin typeface="+mn-lt"/>
              </a:rPr>
              <a:t>,</a:t>
            </a:r>
            <a:r>
              <a:rPr lang="en-US" sz="1400" dirty="0">
                <a:latin typeface="+mn-lt"/>
              </a:rPr>
              <a:t> </a:t>
            </a:r>
            <a:r>
              <a:rPr lang="ru-RU" sz="1400" dirty="0" err="1">
                <a:latin typeface="+mn-lt"/>
              </a:rPr>
              <a:t>Фенилпропанол</a:t>
            </a:r>
            <a:endParaRPr lang="en-US" sz="1400" dirty="0">
              <a:latin typeface="+mn-lt"/>
            </a:endParaRPr>
          </a:p>
        </p:txBody>
      </p:sp>
      <p:sp>
        <p:nvSpPr>
          <p:cNvPr id="7" name="Rectangle 3"/>
          <p:cNvSpPr>
            <a:spLocks noGrp="1" noChangeArrowheads="1"/>
          </p:cNvSpPr>
          <p:nvPr>
            <p:ph idx="1"/>
          </p:nvPr>
        </p:nvSpPr>
        <p:spPr>
          <a:xfrm>
            <a:off x="370800" y="1128851"/>
            <a:ext cx="6757484" cy="3797352"/>
          </a:xfrm>
          <a:noFill/>
        </p:spPr>
        <p:txBody>
          <a:bodyPr>
            <a:noAutofit/>
          </a:bodyPr>
          <a:lstStyle/>
          <a:p>
            <a:pPr lvl="0">
              <a:spcBef>
                <a:spcPts val="600"/>
              </a:spcBef>
            </a:pPr>
            <a:r>
              <a:rPr lang="ru-RU" sz="2400" dirty="0" err="1">
                <a:solidFill>
                  <a:srgbClr val="00B050"/>
                </a:solidFill>
              </a:rPr>
              <a:t>Адаптогенная</a:t>
            </a:r>
            <a:r>
              <a:rPr lang="ru-RU" sz="2400" dirty="0">
                <a:solidFill>
                  <a:srgbClr val="00B050"/>
                </a:solidFill>
              </a:rPr>
              <a:t> активность на коже и баланс ЭВС/ЭКС систем</a:t>
            </a:r>
            <a:endParaRPr lang="en-US" sz="2400" dirty="0">
              <a:solidFill>
                <a:srgbClr val="00B050"/>
              </a:solidFill>
            </a:endParaRPr>
          </a:p>
          <a:p>
            <a:pPr lvl="0">
              <a:spcBef>
                <a:spcPts val="600"/>
              </a:spcBef>
            </a:pPr>
            <a:r>
              <a:rPr lang="ru-RU" sz="2400" dirty="0"/>
              <a:t>Поддержание гомеостаза (равновесия) кожи</a:t>
            </a:r>
            <a:endParaRPr lang="en-US" sz="2400" dirty="0"/>
          </a:p>
          <a:p>
            <a:pPr lvl="0">
              <a:spcBef>
                <a:spcPts val="600"/>
              </a:spcBef>
            </a:pPr>
            <a:r>
              <a:rPr lang="ru-RU" sz="2400" dirty="0">
                <a:solidFill>
                  <a:srgbClr val="00B050"/>
                </a:solidFill>
              </a:rPr>
              <a:t>Активирует рецептор </a:t>
            </a:r>
            <a:r>
              <a:rPr lang="en-US" sz="2400" dirty="0">
                <a:solidFill>
                  <a:srgbClr val="00B050"/>
                </a:solidFill>
              </a:rPr>
              <a:t>CB2</a:t>
            </a:r>
          </a:p>
          <a:p>
            <a:pPr>
              <a:spcBef>
                <a:spcPts val="600"/>
              </a:spcBef>
            </a:pPr>
            <a:r>
              <a:rPr lang="ru-RU" sz="2400" dirty="0"/>
              <a:t>Уменьшает выработку ключевых медиаторов </a:t>
            </a:r>
            <a:r>
              <a:rPr lang="ru-RU" sz="2400" dirty="0" err="1"/>
              <a:t>восп</a:t>
            </a:r>
            <a:r>
              <a:rPr lang="ru-RU" sz="2400" dirty="0"/>
              <a:t>-х реакций: </a:t>
            </a:r>
            <a:r>
              <a:rPr lang="de-DE" sz="2400" dirty="0"/>
              <a:t>CGRP, IL-1</a:t>
            </a:r>
            <a:r>
              <a:rPr lang="el-GR" sz="2400" dirty="0"/>
              <a:t>β</a:t>
            </a:r>
            <a:r>
              <a:rPr lang="de-DE" sz="2400" dirty="0"/>
              <a:t>, IL-8</a:t>
            </a:r>
            <a:r>
              <a:rPr lang="ru-RU" sz="2400" dirty="0"/>
              <a:t>, </a:t>
            </a:r>
            <a:r>
              <a:rPr lang="de-DE" sz="2400" dirty="0"/>
              <a:t>IL-6</a:t>
            </a:r>
            <a:r>
              <a:rPr lang="ru-RU" sz="2400" dirty="0"/>
              <a:t>, </a:t>
            </a:r>
            <a:r>
              <a:rPr lang="de-DE" sz="2400" dirty="0"/>
              <a:t>IL-31RA</a:t>
            </a:r>
          </a:p>
          <a:p>
            <a:pPr>
              <a:spcBef>
                <a:spcPts val="600"/>
              </a:spcBef>
            </a:pPr>
            <a:r>
              <a:rPr lang="ru-RU" sz="2400" dirty="0">
                <a:solidFill>
                  <a:srgbClr val="00B050"/>
                </a:solidFill>
              </a:rPr>
              <a:t>Уменьшает чувствительность кожи, зуд, улучшает внешний вид кожи</a:t>
            </a:r>
            <a:endParaRPr lang="en-US" sz="2400" dirty="0">
              <a:solidFill>
                <a:srgbClr val="00B050"/>
              </a:solidFill>
            </a:endParaRPr>
          </a:p>
          <a:p>
            <a:pPr lvl="0">
              <a:spcBef>
                <a:spcPts val="600"/>
              </a:spcBef>
            </a:pPr>
            <a:r>
              <a:rPr lang="ru-RU" sz="2400" dirty="0"/>
              <a:t>Улучшает состояние здоровья и повышает качество жизни</a:t>
            </a:r>
            <a:endParaRPr lang="en-US" sz="2400" dirty="0"/>
          </a:p>
          <a:p>
            <a:pPr>
              <a:spcBef>
                <a:spcPts val="600"/>
              </a:spcBef>
              <a:buFont typeface="Arial" pitchFamily="34" charset="0"/>
              <a:buChar char="•"/>
              <a:tabLst>
                <a:tab pos="574675" algn="l"/>
              </a:tabLst>
            </a:pPr>
            <a:r>
              <a:rPr lang="en-US" sz="2400" dirty="0">
                <a:solidFill>
                  <a:srgbClr val="00B050"/>
                </a:solidFill>
              </a:rPr>
              <a:t>Cosmos</a:t>
            </a:r>
            <a:r>
              <a:rPr lang="ru-RU" sz="2400" dirty="0">
                <a:solidFill>
                  <a:srgbClr val="00B050"/>
                </a:solidFill>
              </a:rPr>
              <a:t> одобрен</a:t>
            </a:r>
            <a:endParaRPr lang="en-US" sz="2400" dirty="0">
              <a:solidFill>
                <a:srgbClr val="00B050"/>
              </a:solidFill>
            </a:endParaRPr>
          </a:p>
          <a:p>
            <a:pPr>
              <a:spcBef>
                <a:spcPts val="600"/>
              </a:spcBef>
              <a:buFont typeface="Arial" pitchFamily="34" charset="0"/>
              <a:buChar char="•"/>
              <a:tabLst>
                <a:tab pos="574675" algn="l"/>
              </a:tabLst>
            </a:pPr>
            <a:r>
              <a:rPr lang="ru-RU" sz="2400" dirty="0"/>
              <a:t>Запатентован</a:t>
            </a:r>
            <a:endParaRPr lang="en-US" sz="2400" dirty="0"/>
          </a:p>
        </p:txBody>
      </p:sp>
      <p:sp>
        <p:nvSpPr>
          <p:cNvPr id="8" name="Rectangle 3"/>
          <p:cNvSpPr txBox="1">
            <a:spLocks noChangeArrowheads="1"/>
          </p:cNvSpPr>
          <p:nvPr/>
        </p:nvSpPr>
        <p:spPr bwMode="auto">
          <a:xfrm>
            <a:off x="791580" y="183762"/>
            <a:ext cx="6911975"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defRPr/>
            </a:pPr>
            <a:r>
              <a:rPr lang="de-DE" sz="3600" dirty="0" err="1">
                <a:solidFill>
                  <a:schemeClr val="bg1"/>
                </a:solidFill>
                <a:latin typeface="Calibri" pitchFamily="34" charset="0"/>
              </a:rPr>
              <a:t>AnnonaSense</a:t>
            </a:r>
            <a:r>
              <a:rPr lang="de-DE" sz="3600" dirty="0">
                <a:solidFill>
                  <a:schemeClr val="bg1"/>
                </a:solidFill>
                <a:latin typeface="Calibri" pitchFamily="34" charset="0"/>
              </a:rPr>
              <a:t> CLR</a:t>
            </a:r>
          </a:p>
        </p:txBody>
      </p:sp>
      <p:pic>
        <p:nvPicPr>
          <p:cNvPr id="7170" name="Picture 2" descr="C:\Users\ho\AppData\Local\Microsoft\Windows\Temporary Internet Files\Content.Outlook\YG2XQKFG\AnnonaSense_preview (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389" t="10277" r="29306" b="16389"/>
          <a:stretch/>
        </p:blipFill>
        <p:spPr bwMode="auto">
          <a:xfrm>
            <a:off x="7128284" y="-16024"/>
            <a:ext cx="2015716" cy="3760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145226"/>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ÐÐ°ÑÑÐ¸Ð½ÐºÐ¸ Ð¿Ð¾ Ð·Ð°Ð¿ÑÐ¾ÑÑ ÑÐµÑÐ¸Ð¼Ð¾Ð¹Ñ">
            <a:extLst>
              <a:ext uri="{FF2B5EF4-FFF2-40B4-BE49-F238E27FC236}">
                <a16:creationId xmlns:a16="http://schemas.microsoft.com/office/drawing/2014/main" id="{757282D2-CAE3-4310-8B93-97AB85253A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52201" y="3730749"/>
            <a:ext cx="2300130" cy="17250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Grp="1" noChangeArrowheads="1"/>
          </p:cNvSpPr>
          <p:nvPr>
            <p:ph idx="1"/>
          </p:nvPr>
        </p:nvSpPr>
        <p:spPr>
          <a:xfrm>
            <a:off x="232759" y="1228575"/>
            <a:ext cx="6757484" cy="3797352"/>
          </a:xfrm>
          <a:noFill/>
        </p:spPr>
        <p:txBody>
          <a:bodyPr>
            <a:noAutofit/>
          </a:bodyPr>
          <a:lstStyle/>
          <a:p>
            <a:pPr lvl="0"/>
            <a:r>
              <a:rPr lang="ru-RU" sz="2800" dirty="0">
                <a:solidFill>
                  <a:srgbClr val="FF9900"/>
                </a:solidFill>
              </a:rPr>
              <a:t>Средства для проблемной и склонной к зуду кожи</a:t>
            </a:r>
          </a:p>
          <a:p>
            <a:pPr lvl="0"/>
            <a:r>
              <a:rPr lang="ru-RU" sz="2800" u="sng" dirty="0"/>
              <a:t>«Анти-стресс</a:t>
            </a:r>
            <a:r>
              <a:rPr lang="ru-RU" sz="2800" dirty="0"/>
              <a:t>» – для борьбы с воспалительными процессами в коже</a:t>
            </a:r>
          </a:p>
          <a:p>
            <a:pPr lvl="0"/>
            <a:r>
              <a:rPr lang="ru-RU" sz="2800" dirty="0">
                <a:solidFill>
                  <a:srgbClr val="FF9900"/>
                </a:solidFill>
              </a:rPr>
              <a:t>Косметическая профилактика аллергических дерматитов</a:t>
            </a:r>
          </a:p>
          <a:p>
            <a:pPr lvl="0"/>
            <a:r>
              <a:rPr lang="ru-RU" sz="2800" dirty="0"/>
              <a:t>Косметическая профилактика атопического дерматита</a:t>
            </a:r>
          </a:p>
        </p:txBody>
      </p:sp>
      <p:sp>
        <p:nvSpPr>
          <p:cNvPr id="8" name="Rectangle 3"/>
          <p:cNvSpPr txBox="1">
            <a:spLocks noChangeArrowheads="1"/>
          </p:cNvSpPr>
          <p:nvPr/>
        </p:nvSpPr>
        <p:spPr bwMode="auto">
          <a:xfrm>
            <a:off x="575556" y="-53721"/>
            <a:ext cx="6911975"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defRPr/>
            </a:pPr>
            <a:r>
              <a:rPr lang="de-DE" sz="3600" dirty="0" err="1">
                <a:solidFill>
                  <a:schemeClr val="bg1"/>
                </a:solidFill>
                <a:latin typeface="Calibri" pitchFamily="34" charset="0"/>
              </a:rPr>
              <a:t>AnnonaSense</a:t>
            </a:r>
            <a:r>
              <a:rPr lang="de-DE" sz="3600" dirty="0">
                <a:solidFill>
                  <a:schemeClr val="bg1"/>
                </a:solidFill>
                <a:latin typeface="Calibri" pitchFamily="34" charset="0"/>
              </a:rPr>
              <a:t> CLR</a:t>
            </a:r>
            <a:endParaRPr lang="ru-RU" sz="3600" dirty="0">
              <a:solidFill>
                <a:schemeClr val="bg1"/>
              </a:solidFill>
              <a:latin typeface="Calibri" pitchFamily="34" charset="0"/>
            </a:endParaRPr>
          </a:p>
          <a:p>
            <a:pPr algn="l">
              <a:defRPr/>
            </a:pPr>
            <a:r>
              <a:rPr lang="ru-RU" sz="3600" dirty="0">
                <a:solidFill>
                  <a:schemeClr val="bg1"/>
                </a:solidFill>
                <a:latin typeface="Calibri" pitchFamily="34" charset="0"/>
              </a:rPr>
              <a:t>Маркетинговые возможности</a:t>
            </a:r>
            <a:endParaRPr lang="de-DE" sz="3600" dirty="0">
              <a:solidFill>
                <a:schemeClr val="bg1"/>
              </a:solidFill>
              <a:latin typeface="Calibri" pitchFamily="34" charset="0"/>
            </a:endParaRPr>
          </a:p>
        </p:txBody>
      </p:sp>
      <p:pic>
        <p:nvPicPr>
          <p:cNvPr id="7170" name="Picture 2" descr="C:\Users\ho\AppData\Local\Microsoft\Windows\Temporary Internet Files\Content.Outlook\YG2XQKFG\AnnonaSense_preview (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389" t="10277" r="29306" b="16389"/>
          <a:stretch/>
        </p:blipFill>
        <p:spPr bwMode="auto">
          <a:xfrm>
            <a:off x="7128284" y="-16024"/>
            <a:ext cx="2015716" cy="376077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57899342-CCFB-47B6-8215-EC8EB5285CFD}"/>
              </a:ext>
            </a:extLst>
          </p:cNvPr>
          <p:cNvSpPr/>
          <p:nvPr/>
        </p:nvSpPr>
        <p:spPr>
          <a:xfrm>
            <a:off x="232759" y="4993199"/>
            <a:ext cx="6984776" cy="1471172"/>
          </a:xfrm>
          <a:prstGeom prst="rect">
            <a:avLst/>
          </a:prstGeom>
        </p:spPr>
        <p:txBody>
          <a:bodyPr wrap="square">
            <a:spAutoFit/>
          </a:bodyPr>
          <a:lstStyle/>
          <a:p>
            <a:pPr marL="342900" indent="-342900" algn="l" eaLnBrk="1" hangingPunct="1">
              <a:spcBef>
                <a:spcPct val="20000"/>
              </a:spcBef>
              <a:buFont typeface="Arial" pitchFamily="34" charset="0"/>
              <a:buChar char="•"/>
            </a:pPr>
            <a:r>
              <a:rPr lang="ru-RU" sz="2800" dirty="0">
                <a:solidFill>
                  <a:srgbClr val="FF9900"/>
                </a:solidFill>
                <a:latin typeface="+mn-lt"/>
              </a:rPr>
              <a:t>Антигистаминные косметические средства (</a:t>
            </a:r>
            <a:r>
              <a:rPr lang="ru-RU" sz="2800" dirty="0" err="1">
                <a:solidFill>
                  <a:srgbClr val="FF9900"/>
                </a:solidFill>
                <a:latin typeface="+mn-lt"/>
              </a:rPr>
              <a:t>космецевтика</a:t>
            </a:r>
            <a:r>
              <a:rPr lang="ru-RU" sz="2800" dirty="0">
                <a:solidFill>
                  <a:srgbClr val="FF9900"/>
                </a:solidFill>
                <a:latin typeface="+mn-lt"/>
              </a:rPr>
              <a:t>, проф. косметика)</a:t>
            </a:r>
          </a:p>
          <a:p>
            <a:pPr marL="342900" indent="-342900" algn="l" eaLnBrk="1" hangingPunct="1">
              <a:spcBef>
                <a:spcPct val="20000"/>
              </a:spcBef>
              <a:buFont typeface="Arial" pitchFamily="34" charset="0"/>
              <a:buChar char="•"/>
            </a:pPr>
            <a:r>
              <a:rPr lang="ru-RU" sz="2800" dirty="0">
                <a:latin typeface="+mn-lt"/>
              </a:rPr>
              <a:t>Средства после загара</a:t>
            </a:r>
            <a:endParaRPr lang="en-US" sz="2800" dirty="0">
              <a:latin typeface="+mn-lt"/>
            </a:endParaRPr>
          </a:p>
        </p:txBody>
      </p:sp>
    </p:spTree>
    <p:extLst>
      <p:ext uri="{BB962C8B-B14F-4D97-AF65-F5344CB8AC3E}">
        <p14:creationId xmlns:p14="http://schemas.microsoft.com/office/powerpoint/2010/main" val="1259097224"/>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684000" y="6094800"/>
            <a:ext cx="6911975"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defRPr/>
            </a:pPr>
            <a:r>
              <a:rPr lang="de-DE" sz="3600" dirty="0" err="1">
                <a:solidFill>
                  <a:schemeClr val="tx1">
                    <a:lumMod val="65000"/>
                    <a:lumOff val="35000"/>
                  </a:schemeClr>
                </a:solidFill>
                <a:latin typeface="Calibri" pitchFamily="34" charset="0"/>
              </a:rPr>
              <a:t>AnnonaSense</a:t>
            </a:r>
            <a:r>
              <a:rPr lang="de-DE" sz="3600" dirty="0">
                <a:solidFill>
                  <a:schemeClr val="tx1">
                    <a:lumMod val="65000"/>
                    <a:lumOff val="35000"/>
                  </a:schemeClr>
                </a:solidFill>
                <a:latin typeface="Calibri" pitchFamily="34" charset="0"/>
              </a:rPr>
              <a:t> CLR</a:t>
            </a:r>
          </a:p>
        </p:txBody>
      </p:sp>
      <p:sp>
        <p:nvSpPr>
          <p:cNvPr id="7" name="Rectangle 2"/>
          <p:cNvSpPr>
            <a:spLocks noGrp="1" noChangeArrowheads="1"/>
          </p:cNvSpPr>
          <p:nvPr>
            <p:ph type="title"/>
          </p:nvPr>
        </p:nvSpPr>
        <p:spPr>
          <a:xfrm>
            <a:off x="684000" y="367200"/>
            <a:ext cx="8460000" cy="579437"/>
          </a:xfrm>
        </p:spPr>
        <p:txBody>
          <a:bodyPr/>
          <a:lstStyle/>
          <a:p>
            <a:r>
              <a:rPr lang="ru-RU" dirty="0"/>
              <a:t>Наша кожа это система «ЭВС/ЭКС»</a:t>
            </a:r>
            <a:endParaRPr lang="en-US" dirty="0"/>
          </a:p>
        </p:txBody>
      </p:sp>
      <p:sp>
        <p:nvSpPr>
          <p:cNvPr id="19" name="Text Box 2"/>
          <p:cNvSpPr txBox="1">
            <a:spLocks noChangeArrowheads="1"/>
          </p:cNvSpPr>
          <p:nvPr/>
        </p:nvSpPr>
        <p:spPr bwMode="auto">
          <a:xfrm>
            <a:off x="358775" y="1052736"/>
            <a:ext cx="8785225" cy="1643527"/>
          </a:xfrm>
          <a:prstGeom prst="rect">
            <a:avLst/>
          </a:prstGeom>
          <a:noFill/>
          <a:ln w="9525">
            <a:noFill/>
            <a:miter lim="800000"/>
            <a:headEnd/>
            <a:tailEnd/>
          </a:ln>
        </p:spPr>
        <p:txBody>
          <a:bodyPr wrap="square">
            <a:spAutoFit/>
          </a:bodyPr>
          <a:lstStyle/>
          <a:p>
            <a:pPr marL="628650" indent="-628650" algn="l" eaLnBrk="1" hangingPunct="1">
              <a:spcBef>
                <a:spcPct val="20000"/>
              </a:spcBef>
            </a:pPr>
            <a:r>
              <a:rPr lang="ru-RU" dirty="0">
                <a:solidFill>
                  <a:schemeClr val="tx2"/>
                </a:solidFill>
                <a:latin typeface="Calibri" pitchFamily="34" charset="0"/>
              </a:rPr>
              <a:t>ЭВС</a:t>
            </a:r>
            <a:r>
              <a:rPr lang="en-US" dirty="0">
                <a:solidFill>
                  <a:schemeClr val="tx2"/>
                </a:solidFill>
                <a:latin typeface="Calibri" pitchFamily="34" charset="0"/>
              </a:rPr>
              <a:t>: </a:t>
            </a:r>
            <a:r>
              <a:rPr lang="ru-RU" u="sng" dirty="0">
                <a:solidFill>
                  <a:schemeClr val="tx2"/>
                </a:solidFill>
                <a:latin typeface="Calibri" pitchFamily="34" charset="0"/>
              </a:rPr>
              <a:t>Э</a:t>
            </a:r>
            <a:r>
              <a:rPr lang="uk-UA" u="sng" dirty="0" err="1">
                <a:solidFill>
                  <a:schemeClr val="tx2"/>
                </a:solidFill>
                <a:latin typeface="Calibri" pitchFamily="34" charset="0"/>
              </a:rPr>
              <a:t>ндогенная</a:t>
            </a:r>
            <a:r>
              <a:rPr lang="uk-UA" u="sng" dirty="0">
                <a:solidFill>
                  <a:schemeClr val="tx2"/>
                </a:solidFill>
                <a:latin typeface="Calibri" pitchFamily="34" charset="0"/>
              </a:rPr>
              <a:t> </a:t>
            </a:r>
            <a:r>
              <a:rPr lang="uk-UA" u="sng" dirty="0" err="1">
                <a:solidFill>
                  <a:schemeClr val="tx2"/>
                </a:solidFill>
                <a:latin typeface="Calibri" pitchFamily="34" charset="0"/>
              </a:rPr>
              <a:t>ванилоидная</a:t>
            </a:r>
            <a:r>
              <a:rPr lang="uk-UA" u="sng" dirty="0">
                <a:solidFill>
                  <a:schemeClr val="tx2"/>
                </a:solidFill>
                <a:latin typeface="Calibri" pitchFamily="34" charset="0"/>
              </a:rPr>
              <a:t> система </a:t>
            </a:r>
            <a:r>
              <a:rPr lang="ru-RU" dirty="0">
                <a:solidFill>
                  <a:schemeClr val="tx2"/>
                </a:solidFill>
                <a:latin typeface="Calibri" pitchFamily="34" charset="0"/>
              </a:rPr>
              <a:t>– главенствующая система, управляющая воспалительными процессами кожи. </a:t>
            </a:r>
          </a:p>
          <a:p>
            <a:pPr marL="628650" indent="-628650" algn="l" eaLnBrk="1" hangingPunct="1">
              <a:spcBef>
                <a:spcPct val="20000"/>
              </a:spcBef>
            </a:pPr>
            <a:r>
              <a:rPr lang="ru-RU" dirty="0">
                <a:solidFill>
                  <a:schemeClr val="tx2"/>
                </a:solidFill>
                <a:latin typeface="Calibri" pitchFamily="34" charset="0"/>
              </a:rPr>
              <a:t>ЭКС</a:t>
            </a:r>
            <a:r>
              <a:rPr lang="en-US" dirty="0">
                <a:solidFill>
                  <a:schemeClr val="tx2"/>
                </a:solidFill>
                <a:latin typeface="Calibri" pitchFamily="34" charset="0"/>
              </a:rPr>
              <a:t>: </a:t>
            </a:r>
            <a:r>
              <a:rPr lang="ru-RU" u="sng" dirty="0" err="1">
                <a:solidFill>
                  <a:schemeClr val="tx2"/>
                </a:solidFill>
                <a:latin typeface="Calibri" pitchFamily="34" charset="0"/>
              </a:rPr>
              <a:t>Эндоканнабиноидная</a:t>
            </a:r>
            <a:r>
              <a:rPr lang="ru-RU" u="sng" dirty="0">
                <a:solidFill>
                  <a:schemeClr val="tx2"/>
                </a:solidFill>
                <a:latin typeface="Calibri" pitchFamily="34" charset="0"/>
              </a:rPr>
              <a:t> система</a:t>
            </a:r>
            <a:r>
              <a:rPr lang="en-US" dirty="0">
                <a:solidFill>
                  <a:schemeClr val="tx2"/>
                </a:solidFill>
                <a:latin typeface="Calibri" pitchFamily="34" charset="0"/>
              </a:rPr>
              <a:t>, </a:t>
            </a:r>
            <a:r>
              <a:rPr lang="ru-RU" dirty="0">
                <a:solidFill>
                  <a:schemeClr val="tx2"/>
                </a:solidFill>
                <a:latin typeface="Calibri" pitchFamily="34" charset="0"/>
              </a:rPr>
              <a:t>единственная система, способная эффективно и устойчиво перевесить ЭВС</a:t>
            </a:r>
            <a:endParaRPr lang="en-US" dirty="0">
              <a:solidFill>
                <a:schemeClr val="tx2"/>
              </a:solidFill>
              <a:latin typeface="Calibri" pitchFamily="34" charset="0"/>
            </a:endParaRPr>
          </a:p>
        </p:txBody>
      </p:sp>
      <p:pic>
        <p:nvPicPr>
          <p:cNvPr id="8" name="Picture 2" descr="C:\Users\ho\AppData\Local\Microsoft\Windows\Temporary Internet Files\Content.Outlook\YG2XQKFG\CLR_waage-ppt_transp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7634" y="2832698"/>
            <a:ext cx="291236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ho\AppData\Local\Microsoft\Windows\Temporary Internet Files\Content.Outlook\YG2XQKFG\Waage-gleich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2283" y="2832698"/>
            <a:ext cx="2912360" cy="216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3"/>
          <p:cNvSpPr txBox="1"/>
          <p:nvPr/>
        </p:nvSpPr>
        <p:spPr>
          <a:xfrm>
            <a:off x="5412162" y="4906292"/>
            <a:ext cx="2852481" cy="461665"/>
          </a:xfrm>
          <a:prstGeom prst="rect">
            <a:avLst/>
          </a:prstGeom>
          <a:solidFill>
            <a:srgbClr val="7B3D3D"/>
          </a:solidFill>
          <a:ln w="19050">
            <a:noFill/>
          </a:ln>
        </p:spPr>
        <p:txBody>
          <a:bodyPr wrap="square" rtlCol="0">
            <a:spAutoFit/>
          </a:bodyPr>
          <a:lstStyle/>
          <a:p>
            <a:r>
              <a:rPr lang="ru-RU" b="1" dirty="0">
                <a:solidFill>
                  <a:schemeClr val="bg1"/>
                </a:solidFill>
                <a:latin typeface="+mn-lt"/>
              </a:rPr>
              <a:t>Адаптоген</a:t>
            </a:r>
            <a:endParaRPr lang="en-US" b="1" dirty="0">
              <a:solidFill>
                <a:schemeClr val="bg1"/>
              </a:solidFill>
              <a:latin typeface="+mn-lt"/>
            </a:endParaRPr>
          </a:p>
        </p:txBody>
      </p:sp>
      <p:cxnSp>
        <p:nvCxnSpPr>
          <p:cNvPr id="15" name="Gerade Verbindung mit Pfeil 14"/>
          <p:cNvCxnSpPr/>
          <p:nvPr/>
        </p:nvCxnSpPr>
        <p:spPr>
          <a:xfrm>
            <a:off x="3899994" y="3912698"/>
            <a:ext cx="1314399"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208523" y="4308742"/>
            <a:ext cx="685637" cy="461665"/>
          </a:xfrm>
          <a:prstGeom prst="rect">
            <a:avLst/>
          </a:prstGeom>
          <a:noFill/>
          <a:ln w="19050">
            <a:noFill/>
          </a:ln>
        </p:spPr>
        <p:txBody>
          <a:bodyPr wrap="none" rtlCol="0">
            <a:spAutoFit/>
          </a:bodyPr>
          <a:lstStyle/>
          <a:p>
            <a:r>
              <a:rPr lang="ru-RU" b="1" dirty="0">
                <a:solidFill>
                  <a:schemeClr val="bg1"/>
                </a:solidFill>
                <a:latin typeface="+mn-lt"/>
              </a:rPr>
              <a:t>ЭВС</a:t>
            </a:r>
            <a:endParaRPr lang="de-DE" b="1" dirty="0">
              <a:solidFill>
                <a:schemeClr val="bg1"/>
              </a:solidFill>
              <a:latin typeface="+mn-lt"/>
            </a:endParaRPr>
          </a:p>
        </p:txBody>
      </p:sp>
      <p:sp>
        <p:nvSpPr>
          <p:cNvPr id="16" name="Textfeld 15"/>
          <p:cNvSpPr txBox="1"/>
          <p:nvPr/>
        </p:nvSpPr>
        <p:spPr>
          <a:xfrm>
            <a:off x="3029484" y="4128722"/>
            <a:ext cx="677686" cy="461665"/>
          </a:xfrm>
          <a:prstGeom prst="rect">
            <a:avLst/>
          </a:prstGeom>
          <a:noFill/>
          <a:ln w="19050">
            <a:noFill/>
          </a:ln>
        </p:spPr>
        <p:txBody>
          <a:bodyPr wrap="none" rtlCol="0">
            <a:spAutoFit/>
          </a:bodyPr>
          <a:lstStyle/>
          <a:p>
            <a:r>
              <a:rPr lang="ru-RU" b="1" dirty="0">
                <a:solidFill>
                  <a:schemeClr val="bg1"/>
                </a:solidFill>
                <a:latin typeface="+mn-lt"/>
              </a:rPr>
              <a:t>ЭКС</a:t>
            </a:r>
            <a:endParaRPr lang="de-DE" b="1" dirty="0">
              <a:solidFill>
                <a:schemeClr val="bg1"/>
              </a:solidFill>
              <a:latin typeface="+mn-lt"/>
            </a:endParaRPr>
          </a:p>
        </p:txBody>
      </p:sp>
      <p:sp>
        <p:nvSpPr>
          <p:cNvPr id="17" name="Textfeld 16"/>
          <p:cNvSpPr txBox="1"/>
          <p:nvPr/>
        </p:nvSpPr>
        <p:spPr>
          <a:xfrm>
            <a:off x="7385968" y="4318039"/>
            <a:ext cx="677686" cy="461665"/>
          </a:xfrm>
          <a:prstGeom prst="rect">
            <a:avLst/>
          </a:prstGeom>
          <a:noFill/>
          <a:ln w="19050">
            <a:noFill/>
          </a:ln>
        </p:spPr>
        <p:txBody>
          <a:bodyPr wrap="none" rtlCol="0">
            <a:spAutoFit/>
          </a:bodyPr>
          <a:lstStyle/>
          <a:p>
            <a:r>
              <a:rPr lang="ru-RU" b="1" dirty="0">
                <a:solidFill>
                  <a:schemeClr val="bg1"/>
                </a:solidFill>
                <a:latin typeface="+mn-lt"/>
              </a:rPr>
              <a:t>ЭКС</a:t>
            </a:r>
            <a:endParaRPr lang="de-DE" b="1" dirty="0">
              <a:solidFill>
                <a:schemeClr val="bg1"/>
              </a:solidFill>
              <a:latin typeface="+mn-lt"/>
            </a:endParaRPr>
          </a:p>
        </p:txBody>
      </p:sp>
      <p:sp>
        <p:nvSpPr>
          <p:cNvPr id="18" name="Textfeld 17"/>
          <p:cNvSpPr txBox="1"/>
          <p:nvPr/>
        </p:nvSpPr>
        <p:spPr>
          <a:xfrm>
            <a:off x="5571291" y="4318039"/>
            <a:ext cx="685637" cy="461665"/>
          </a:xfrm>
          <a:prstGeom prst="rect">
            <a:avLst/>
          </a:prstGeom>
          <a:noFill/>
          <a:ln w="19050">
            <a:noFill/>
          </a:ln>
        </p:spPr>
        <p:txBody>
          <a:bodyPr wrap="none" rtlCol="0">
            <a:spAutoFit/>
          </a:bodyPr>
          <a:lstStyle/>
          <a:p>
            <a:r>
              <a:rPr lang="ru-RU" b="1" dirty="0">
                <a:solidFill>
                  <a:schemeClr val="bg1"/>
                </a:solidFill>
                <a:latin typeface="+mn-lt"/>
              </a:rPr>
              <a:t>ЭВС</a:t>
            </a:r>
            <a:endParaRPr lang="de-DE" b="1" dirty="0">
              <a:solidFill>
                <a:schemeClr val="bg1"/>
              </a:solidFill>
              <a:latin typeface="+mn-lt"/>
            </a:endParaRPr>
          </a:p>
        </p:txBody>
      </p:sp>
      <p:sp>
        <p:nvSpPr>
          <p:cNvPr id="2" name="Rechteck 1"/>
          <p:cNvSpPr/>
          <p:nvPr/>
        </p:nvSpPr>
        <p:spPr>
          <a:xfrm>
            <a:off x="4522463" y="5349025"/>
            <a:ext cx="4572000" cy="1015663"/>
          </a:xfrm>
          <a:prstGeom prst="rect">
            <a:avLst/>
          </a:prstGeom>
        </p:spPr>
        <p:txBody>
          <a:bodyPr>
            <a:spAutoFit/>
          </a:bodyPr>
          <a:lstStyle/>
          <a:p>
            <a:r>
              <a:rPr lang="ru-RU" sz="2000" dirty="0">
                <a:solidFill>
                  <a:schemeClr val="tx2"/>
                </a:solidFill>
                <a:latin typeface="Calibri" pitchFamily="34" charset="0"/>
              </a:rPr>
              <a:t>Активный ингредиент, стабилизирующий физиологические процессы и приводящий к гомеостазу</a:t>
            </a:r>
            <a:endParaRPr lang="de-DE" sz="2000" dirty="0"/>
          </a:p>
        </p:txBody>
      </p:sp>
      <p:sp>
        <p:nvSpPr>
          <p:cNvPr id="20" name="Textfeld 19"/>
          <p:cNvSpPr txBox="1"/>
          <p:nvPr/>
        </p:nvSpPr>
        <p:spPr>
          <a:xfrm>
            <a:off x="2027675" y="3667057"/>
            <a:ext cx="832279" cy="461665"/>
          </a:xfrm>
          <a:prstGeom prst="rect">
            <a:avLst/>
          </a:prstGeom>
          <a:noFill/>
          <a:ln w="19050">
            <a:noFill/>
          </a:ln>
        </p:spPr>
        <p:txBody>
          <a:bodyPr wrap="none" rtlCol="0">
            <a:spAutoFit/>
          </a:bodyPr>
          <a:lstStyle/>
          <a:p>
            <a:r>
              <a:rPr lang="en-US" b="1" dirty="0">
                <a:latin typeface="+mn-lt"/>
              </a:rPr>
              <a:t>‘</a:t>
            </a:r>
            <a:r>
              <a:rPr lang="ru-RU" b="1" dirty="0" err="1">
                <a:latin typeface="+mn-lt"/>
              </a:rPr>
              <a:t>Вкл</a:t>
            </a:r>
            <a:r>
              <a:rPr lang="en-US" b="1" dirty="0">
                <a:latin typeface="+mn-lt"/>
              </a:rPr>
              <a:t>’</a:t>
            </a:r>
          </a:p>
        </p:txBody>
      </p:sp>
      <p:sp>
        <p:nvSpPr>
          <p:cNvPr id="21" name="Textfeld 20"/>
          <p:cNvSpPr txBox="1"/>
          <p:nvPr/>
        </p:nvSpPr>
        <p:spPr>
          <a:xfrm>
            <a:off x="6312457" y="3667056"/>
            <a:ext cx="1051891" cy="461665"/>
          </a:xfrm>
          <a:prstGeom prst="rect">
            <a:avLst/>
          </a:prstGeom>
          <a:noFill/>
          <a:ln w="19050">
            <a:noFill/>
          </a:ln>
        </p:spPr>
        <p:txBody>
          <a:bodyPr wrap="none" rtlCol="0">
            <a:spAutoFit/>
          </a:bodyPr>
          <a:lstStyle/>
          <a:p>
            <a:r>
              <a:rPr lang="en-US" b="1" dirty="0">
                <a:latin typeface="+mn-lt"/>
              </a:rPr>
              <a:t>‘</a:t>
            </a:r>
            <a:r>
              <a:rPr lang="ru-RU" b="1" dirty="0" err="1">
                <a:latin typeface="+mn-lt"/>
              </a:rPr>
              <a:t>Выкл</a:t>
            </a:r>
            <a:r>
              <a:rPr lang="en-US" b="1" dirty="0">
                <a:latin typeface="+mn-lt"/>
              </a:rPr>
              <a:t>’</a:t>
            </a:r>
          </a:p>
        </p:txBody>
      </p:sp>
      <p:pic>
        <p:nvPicPr>
          <p:cNvPr id="23" name="Picture 2" descr="ÐÐ°ÑÑÐ¸Ð½ÐºÐ¸ Ð¿Ð¾ Ð·Ð°Ð¿ÑÐ¾ÑÑ ÐºÑÐ°ÑÐ½ÑÐ¹ Ð¿ÐµÑÐµÑ ÐºÐ°Ð¿ÑÐ°Ð¸ÑÐ¸Ð½">
            <a:extLst>
              <a:ext uri="{FF2B5EF4-FFF2-40B4-BE49-F238E27FC236}">
                <a16:creationId xmlns:a16="http://schemas.microsoft.com/office/drawing/2014/main" id="{D33CF868-1A87-4AE4-BAD3-4ACEB5BB683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560001">
            <a:off x="508871" y="1375278"/>
            <a:ext cx="350256" cy="526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72312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31745" y="1714160"/>
            <a:ext cx="5788882" cy="2554545"/>
          </a:xfrm>
          <a:prstGeom prst="rect">
            <a:avLst/>
          </a:prstGeom>
          <a:noFill/>
          <a:ln w="9525">
            <a:noFill/>
            <a:miter lim="800000"/>
            <a:headEnd/>
            <a:tailEnd/>
          </a:ln>
        </p:spPr>
        <p:txBody>
          <a:bodyPr wrap="square">
            <a:spAutoFit/>
          </a:bodyPr>
          <a:lstStyle/>
          <a:p>
            <a:pPr algn="l"/>
            <a:r>
              <a:rPr lang="ru-RU" sz="3200" dirty="0">
                <a:latin typeface="+mn-lt"/>
              </a:rPr>
              <a:t>«… </a:t>
            </a:r>
            <a:r>
              <a:rPr lang="ru-RU" sz="3200" dirty="0" err="1">
                <a:latin typeface="+mn-lt"/>
              </a:rPr>
              <a:t>эндо</a:t>
            </a:r>
            <a:r>
              <a:rPr lang="ru-RU" sz="3200" b="1" u="sng" dirty="0" err="1">
                <a:solidFill>
                  <a:srgbClr val="00B050"/>
                </a:solidFill>
                <a:latin typeface="+mn-lt"/>
              </a:rPr>
              <a:t>каннаби</a:t>
            </a:r>
            <a:r>
              <a:rPr lang="ru-RU" sz="3200" dirty="0" err="1">
                <a:latin typeface="+mn-lt"/>
              </a:rPr>
              <a:t>ноидных</a:t>
            </a:r>
            <a:r>
              <a:rPr lang="ru-RU" sz="3200" dirty="0">
                <a:latin typeface="+mn-lt"/>
              </a:rPr>
              <a:t> …»</a:t>
            </a:r>
          </a:p>
          <a:p>
            <a:pPr algn="l"/>
            <a:endParaRPr lang="ru-RU" sz="3200" dirty="0">
              <a:latin typeface="+mn-lt"/>
            </a:endParaRPr>
          </a:p>
          <a:p>
            <a:pPr algn="l"/>
            <a:r>
              <a:rPr lang="ru-RU" sz="3200" dirty="0">
                <a:solidFill>
                  <a:srgbClr val="00B050"/>
                </a:solidFill>
                <a:latin typeface="+mn-lt"/>
              </a:rPr>
              <a:t>Экстракт каннабиса?! </a:t>
            </a:r>
          </a:p>
          <a:p>
            <a:pPr algn="l"/>
            <a:endParaRPr lang="ru-RU" sz="3200" dirty="0">
              <a:latin typeface="+mn-lt"/>
            </a:endParaRPr>
          </a:p>
          <a:p>
            <a:pPr algn="l"/>
            <a:endParaRPr lang="ru-RU" sz="3200" dirty="0">
              <a:latin typeface="+mn-lt"/>
            </a:endParaRPr>
          </a:p>
        </p:txBody>
      </p:sp>
      <p:sp>
        <p:nvSpPr>
          <p:cNvPr id="5" name="Rectangle 2"/>
          <p:cNvSpPr>
            <a:spLocks noGrp="1" noChangeArrowheads="1"/>
          </p:cNvSpPr>
          <p:nvPr>
            <p:ph type="title"/>
          </p:nvPr>
        </p:nvSpPr>
        <p:spPr>
          <a:xfrm>
            <a:off x="323609" y="281171"/>
            <a:ext cx="6911975" cy="579437"/>
          </a:xfrm>
        </p:spPr>
        <p:txBody>
          <a:bodyPr/>
          <a:lstStyle/>
          <a:p>
            <a:r>
              <a:rPr lang="ru-RU" sz="4000" dirty="0">
                <a:latin typeface="Calibri" pitchFamily="34" charset="0"/>
              </a:rPr>
              <a:t>Давайте проясним! </a:t>
            </a:r>
            <a:r>
              <a:rPr lang="ru-RU" sz="4000" dirty="0">
                <a:latin typeface="Calibri" pitchFamily="34" charset="0"/>
                <a:sym typeface="Wingdings" panose="05000000000000000000" pitchFamily="2" charset="2"/>
              </a:rPr>
              <a:t> </a:t>
            </a:r>
            <a:endParaRPr lang="en-US" sz="4000" dirty="0">
              <a:latin typeface="Calibri" pitchFamily="34" charset="0"/>
            </a:endParaRPr>
          </a:p>
        </p:txBody>
      </p:sp>
      <p:pic>
        <p:nvPicPr>
          <p:cNvPr id="1026" name="Picture 2" descr="ÐÐ°ÑÑÐ¸Ð½ÐºÐ¸ Ð¿Ð¾ Ð·Ð°Ð¿ÑÐ¾ÑÑ ÐºÐ°Ð½Ð°Ð±Ð¸Ñ">
            <a:extLst>
              <a:ext uri="{FF2B5EF4-FFF2-40B4-BE49-F238E27FC236}">
                <a16:creationId xmlns:a16="http://schemas.microsoft.com/office/drawing/2014/main" id="{E4B3EBF7-88B2-4E77-956B-D55F39D00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5614" y="1424488"/>
            <a:ext cx="3346641" cy="334664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Прямая соединительная линия 2">
            <a:extLst>
              <a:ext uri="{FF2B5EF4-FFF2-40B4-BE49-F238E27FC236}">
                <a16:creationId xmlns:a16="http://schemas.microsoft.com/office/drawing/2014/main" id="{32015BBE-5103-48DD-85CD-1CA2FF296549}"/>
              </a:ext>
            </a:extLst>
          </p:cNvPr>
          <p:cNvCxnSpPr>
            <a:cxnSpLocks/>
          </p:cNvCxnSpPr>
          <p:nvPr/>
        </p:nvCxnSpPr>
        <p:spPr>
          <a:xfrm>
            <a:off x="5565614" y="1424488"/>
            <a:ext cx="3346641" cy="3336660"/>
          </a:xfrm>
          <a:prstGeom prst="line">
            <a:avLst/>
          </a:prstGeom>
          <a:ln w="38100">
            <a:solidFill>
              <a:srgbClr val="FF0000"/>
            </a:solidFill>
          </a:ln>
        </p:spPr>
        <p:style>
          <a:lnRef idx="2">
            <a:schemeClr val="dk1"/>
          </a:lnRef>
          <a:fillRef idx="0">
            <a:schemeClr val="dk1"/>
          </a:fillRef>
          <a:effectRef idx="1">
            <a:schemeClr val="dk1"/>
          </a:effectRef>
          <a:fontRef idx="minor">
            <a:schemeClr val="tx1"/>
          </a:fontRef>
        </p:style>
      </p:cxnSp>
      <p:cxnSp>
        <p:nvCxnSpPr>
          <p:cNvPr id="7" name="Прямая соединительная линия 6">
            <a:extLst>
              <a:ext uri="{FF2B5EF4-FFF2-40B4-BE49-F238E27FC236}">
                <a16:creationId xmlns:a16="http://schemas.microsoft.com/office/drawing/2014/main" id="{C23DCC63-6475-48C8-8260-8CD473AC72D6}"/>
              </a:ext>
            </a:extLst>
          </p:cNvPr>
          <p:cNvCxnSpPr>
            <a:cxnSpLocks/>
          </p:cNvCxnSpPr>
          <p:nvPr/>
        </p:nvCxnSpPr>
        <p:spPr>
          <a:xfrm flipH="1">
            <a:off x="5565614" y="1424488"/>
            <a:ext cx="3346641" cy="3336660"/>
          </a:xfrm>
          <a:prstGeom prst="line">
            <a:avLst/>
          </a:prstGeom>
          <a:ln w="38100">
            <a:solidFill>
              <a:srgbClr val="FF0000"/>
            </a:solidFill>
          </a:ln>
        </p:spPr>
        <p:style>
          <a:lnRef idx="2">
            <a:schemeClr val="dk1"/>
          </a:lnRef>
          <a:fillRef idx="0">
            <a:schemeClr val="dk1"/>
          </a:fillRef>
          <a:effectRef idx="1">
            <a:schemeClr val="dk1"/>
          </a:effectRef>
          <a:fontRef idx="minor">
            <a:schemeClr val="tx1"/>
          </a:fontRef>
        </p:style>
      </p:cxnSp>
      <p:sp>
        <p:nvSpPr>
          <p:cNvPr id="2" name="Прямоугольник 1">
            <a:extLst>
              <a:ext uri="{FF2B5EF4-FFF2-40B4-BE49-F238E27FC236}">
                <a16:creationId xmlns:a16="http://schemas.microsoft.com/office/drawing/2014/main" id="{B3E87DF8-AF5C-41A6-9D5B-467967C0781B}"/>
              </a:ext>
            </a:extLst>
          </p:cNvPr>
          <p:cNvSpPr/>
          <p:nvPr/>
        </p:nvSpPr>
        <p:spPr>
          <a:xfrm>
            <a:off x="1943708" y="4365104"/>
            <a:ext cx="1371658" cy="584775"/>
          </a:xfrm>
          <a:prstGeom prst="rect">
            <a:avLst/>
          </a:prstGeom>
        </p:spPr>
        <p:txBody>
          <a:bodyPr wrap="none">
            <a:spAutoFit/>
          </a:bodyPr>
          <a:lstStyle/>
          <a:p>
            <a:pPr algn="l"/>
            <a:r>
              <a:rPr lang="ru-RU" sz="3200" dirty="0">
                <a:solidFill>
                  <a:srgbClr val="FF0000"/>
                </a:solidFill>
                <a:latin typeface="+mn-lt"/>
              </a:rPr>
              <a:t>НЕТ!!!!</a:t>
            </a:r>
          </a:p>
        </p:txBody>
      </p:sp>
    </p:spTree>
    <p:extLst>
      <p:ext uri="{BB962C8B-B14F-4D97-AF65-F5344CB8AC3E}">
        <p14:creationId xmlns:p14="http://schemas.microsoft.com/office/powerpoint/2010/main" val="42914291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410"/>
                                        </p:tgtEl>
                                        <p:attrNameLst>
                                          <p:attrName>style.visibility</p:attrName>
                                        </p:attrNameLst>
                                      </p:cBhvr>
                                      <p:to>
                                        <p:strVal val="visible"/>
                                      </p:to>
                                    </p:set>
                                    <p:anim calcmode="lin" valueType="num">
                                      <p:cBhvr additive="base">
                                        <p:cTn id="15" dur="500" fill="hold"/>
                                        <p:tgtEl>
                                          <p:spTgt spid="17410"/>
                                        </p:tgtEl>
                                        <p:attrNameLst>
                                          <p:attrName>ppt_x</p:attrName>
                                        </p:attrNameLst>
                                      </p:cBhvr>
                                      <p:tavLst>
                                        <p:tav tm="0">
                                          <p:val>
                                            <p:strVal val="#ppt_x"/>
                                          </p:val>
                                        </p:tav>
                                        <p:tav tm="100000">
                                          <p:val>
                                            <p:strVal val="#ppt_x"/>
                                          </p:val>
                                        </p:tav>
                                      </p:tavLst>
                                    </p:anim>
                                    <p:anim calcmode="lin" valueType="num">
                                      <p:cBhvr additive="base">
                                        <p:cTn id="16"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5"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ÐÐ°ÑÑÐ¸Ð½ÐºÐ¸ Ð¿Ð¾ Ð·Ð°Ð¿ÑÐ¾ÑÑ ÐºÐ°Ð½Ð½Ð°Ð±Ð¸Ñ">
            <a:extLst>
              <a:ext uri="{FF2B5EF4-FFF2-40B4-BE49-F238E27FC236}">
                <a16:creationId xmlns:a16="http://schemas.microsoft.com/office/drawing/2014/main" id="{C0C67ADA-67F3-4422-8052-A6A63779CE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087" t="4266" r="24411" b="13405"/>
          <a:stretch/>
        </p:blipFill>
        <p:spPr bwMode="auto">
          <a:xfrm>
            <a:off x="7632035" y="1842984"/>
            <a:ext cx="1499085" cy="14059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ph type="title"/>
          </p:nvPr>
        </p:nvSpPr>
        <p:spPr>
          <a:xfrm>
            <a:off x="684000" y="367200"/>
            <a:ext cx="8460000" cy="579437"/>
          </a:xfrm>
        </p:spPr>
        <p:txBody>
          <a:bodyPr/>
          <a:lstStyle/>
          <a:p>
            <a:r>
              <a:rPr lang="ru-RU" dirty="0" err="1"/>
              <a:t>Эндо</a:t>
            </a:r>
            <a:r>
              <a:rPr lang="ru-RU" dirty="0" err="1">
                <a:solidFill>
                  <a:srgbClr val="00B050"/>
                </a:solidFill>
              </a:rPr>
              <a:t>каннаби</a:t>
            </a:r>
            <a:r>
              <a:rPr lang="ru-RU" dirty="0" err="1"/>
              <a:t>ноидная</a:t>
            </a:r>
            <a:r>
              <a:rPr lang="ru-RU" dirty="0"/>
              <a:t> система - ЭКС</a:t>
            </a:r>
            <a:endParaRPr lang="en-US" dirty="0"/>
          </a:p>
        </p:txBody>
      </p:sp>
      <p:sp>
        <p:nvSpPr>
          <p:cNvPr id="19" name="Text Box 2"/>
          <p:cNvSpPr txBox="1">
            <a:spLocks noChangeArrowheads="1"/>
          </p:cNvSpPr>
          <p:nvPr/>
        </p:nvSpPr>
        <p:spPr bwMode="auto">
          <a:xfrm>
            <a:off x="-13793" y="3970962"/>
            <a:ext cx="9144913" cy="1200329"/>
          </a:xfrm>
          <a:prstGeom prst="rect">
            <a:avLst/>
          </a:prstGeom>
          <a:noFill/>
          <a:ln w="9525">
            <a:noFill/>
            <a:miter lim="800000"/>
            <a:headEnd/>
            <a:tailEnd/>
          </a:ln>
        </p:spPr>
        <p:txBody>
          <a:bodyPr wrap="square">
            <a:spAutoFit/>
          </a:bodyPr>
          <a:lstStyle/>
          <a:p>
            <a:pPr eaLnBrk="1" hangingPunct="1">
              <a:spcBef>
                <a:spcPts val="0"/>
              </a:spcBef>
            </a:pPr>
            <a:r>
              <a:rPr lang="ru-RU" b="1" dirty="0" err="1">
                <a:solidFill>
                  <a:schemeClr val="tx2"/>
                </a:solidFill>
                <a:latin typeface="Calibri" pitchFamily="34" charset="0"/>
              </a:rPr>
              <a:t>Эндоканнабиноидная</a:t>
            </a:r>
            <a:r>
              <a:rPr lang="ru-RU" b="1" dirty="0">
                <a:solidFill>
                  <a:schemeClr val="tx2"/>
                </a:solidFill>
                <a:latin typeface="Calibri" pitchFamily="34" charset="0"/>
              </a:rPr>
              <a:t> система является ключевым гомеостатическим регулятором в организме, влияющий на почти каждую физиологическую систему организма.</a:t>
            </a:r>
            <a:endParaRPr lang="en-US" b="1" dirty="0">
              <a:solidFill>
                <a:schemeClr val="tx2"/>
              </a:solidFill>
              <a:latin typeface="Calibri" pitchFamily="34" charset="0"/>
            </a:endParaRPr>
          </a:p>
        </p:txBody>
      </p:sp>
      <p:sp>
        <p:nvSpPr>
          <p:cNvPr id="22" name="Text Box 2">
            <a:extLst>
              <a:ext uri="{FF2B5EF4-FFF2-40B4-BE49-F238E27FC236}">
                <a16:creationId xmlns:a16="http://schemas.microsoft.com/office/drawing/2014/main" id="{56698D1B-70F9-476E-ACE1-9FA50716DAEB}"/>
              </a:ext>
            </a:extLst>
          </p:cNvPr>
          <p:cNvSpPr txBox="1">
            <a:spLocks noChangeArrowheads="1"/>
          </p:cNvSpPr>
          <p:nvPr/>
        </p:nvSpPr>
        <p:spPr bwMode="auto">
          <a:xfrm>
            <a:off x="0" y="1266270"/>
            <a:ext cx="7864197" cy="1200329"/>
          </a:xfrm>
          <a:prstGeom prst="rect">
            <a:avLst/>
          </a:prstGeom>
          <a:noFill/>
          <a:ln w="9525">
            <a:noFill/>
            <a:miter lim="800000"/>
            <a:headEnd/>
            <a:tailEnd/>
          </a:ln>
        </p:spPr>
        <p:txBody>
          <a:bodyPr wrap="square">
            <a:spAutoFit/>
          </a:bodyPr>
          <a:lstStyle/>
          <a:p>
            <a:pPr marL="628650" indent="-628650" algn="l" eaLnBrk="1" hangingPunct="1">
              <a:spcBef>
                <a:spcPct val="20000"/>
              </a:spcBef>
            </a:pPr>
            <a:r>
              <a:rPr lang="ru-RU" dirty="0">
                <a:solidFill>
                  <a:schemeClr val="tx2"/>
                </a:solidFill>
                <a:latin typeface="Calibri" pitchFamily="34" charset="0"/>
              </a:rPr>
              <a:t>1964г. 	</a:t>
            </a:r>
            <a:r>
              <a:rPr lang="ru-RU" dirty="0" err="1">
                <a:solidFill>
                  <a:schemeClr val="tx2"/>
                </a:solidFill>
                <a:latin typeface="Calibri" pitchFamily="34" charset="0"/>
              </a:rPr>
              <a:t>Рафаэл</a:t>
            </a:r>
            <a:r>
              <a:rPr lang="ru-RU" dirty="0">
                <a:solidFill>
                  <a:schemeClr val="tx2"/>
                </a:solidFill>
                <a:latin typeface="Calibri" pitchFamily="34" charset="0"/>
              </a:rPr>
              <a:t> </a:t>
            </a:r>
            <a:r>
              <a:rPr lang="ru-RU" dirty="0" err="1">
                <a:solidFill>
                  <a:schemeClr val="tx2"/>
                </a:solidFill>
                <a:latin typeface="Calibri" pitchFamily="34" charset="0"/>
              </a:rPr>
              <a:t>Мехулам</a:t>
            </a:r>
            <a:r>
              <a:rPr lang="ru-RU" dirty="0">
                <a:solidFill>
                  <a:schemeClr val="tx2"/>
                </a:solidFill>
                <a:latin typeface="Calibri" pitchFamily="34" charset="0"/>
              </a:rPr>
              <a:t> (Израиль) установил: «за все 	фармакологические эффекты марихуаны, отвечает 	Д9-тетрагидроканнабинол (ТГК)»</a:t>
            </a:r>
          </a:p>
        </p:txBody>
      </p:sp>
      <p:sp>
        <p:nvSpPr>
          <p:cNvPr id="26" name="Text Box 2">
            <a:extLst>
              <a:ext uri="{FF2B5EF4-FFF2-40B4-BE49-F238E27FC236}">
                <a16:creationId xmlns:a16="http://schemas.microsoft.com/office/drawing/2014/main" id="{BF452692-C55E-409B-9777-3C1FCA2D48B1}"/>
              </a:ext>
            </a:extLst>
          </p:cNvPr>
          <p:cNvSpPr txBox="1">
            <a:spLocks noChangeArrowheads="1"/>
          </p:cNvSpPr>
          <p:nvPr/>
        </p:nvSpPr>
        <p:spPr bwMode="auto">
          <a:xfrm>
            <a:off x="0" y="5392970"/>
            <a:ext cx="8967946" cy="830997"/>
          </a:xfrm>
          <a:prstGeom prst="rect">
            <a:avLst/>
          </a:prstGeom>
          <a:noFill/>
          <a:ln w="9525">
            <a:noFill/>
            <a:miter lim="800000"/>
            <a:headEnd/>
            <a:tailEnd/>
          </a:ln>
        </p:spPr>
        <p:txBody>
          <a:bodyPr wrap="square">
            <a:spAutoFit/>
          </a:bodyPr>
          <a:lstStyle/>
          <a:p>
            <a:pPr eaLnBrk="1" hangingPunct="1">
              <a:spcBef>
                <a:spcPts val="0"/>
              </a:spcBef>
            </a:pPr>
            <a:r>
              <a:rPr lang="ru-RU" dirty="0">
                <a:solidFill>
                  <a:schemeClr val="tx2"/>
                </a:solidFill>
                <a:latin typeface="Calibri" pitchFamily="34" charset="0"/>
              </a:rPr>
              <a:t>Активаторы </a:t>
            </a:r>
            <a:r>
              <a:rPr lang="ru-RU" dirty="0" err="1">
                <a:solidFill>
                  <a:schemeClr val="tx2"/>
                </a:solidFill>
                <a:latin typeface="Calibri" pitchFamily="34" charset="0"/>
              </a:rPr>
              <a:t>каннабиноидных</a:t>
            </a:r>
            <a:r>
              <a:rPr lang="ru-RU" dirty="0">
                <a:solidFill>
                  <a:schemeClr val="tx2"/>
                </a:solidFill>
                <a:latin typeface="Calibri" pitchFamily="34" charset="0"/>
              </a:rPr>
              <a:t> рецепторов: ТГК, </a:t>
            </a:r>
            <a:r>
              <a:rPr lang="ru-RU" dirty="0" err="1">
                <a:solidFill>
                  <a:schemeClr val="tx2"/>
                </a:solidFill>
                <a:latin typeface="Calibri" pitchFamily="34" charset="0"/>
              </a:rPr>
              <a:t>каннабидиолы</a:t>
            </a:r>
            <a:r>
              <a:rPr lang="ru-RU" dirty="0">
                <a:solidFill>
                  <a:schemeClr val="tx2"/>
                </a:solidFill>
                <a:latin typeface="Calibri" pitchFamily="34" charset="0"/>
              </a:rPr>
              <a:t> и </a:t>
            </a:r>
            <a:r>
              <a:rPr lang="ru-RU" dirty="0">
                <a:solidFill>
                  <a:srgbClr val="00B050"/>
                </a:solidFill>
                <a:latin typeface="Calibri" pitchFamily="34" charset="0"/>
              </a:rPr>
              <a:t>некоторые </a:t>
            </a:r>
            <a:r>
              <a:rPr lang="ru-RU" dirty="0" err="1">
                <a:solidFill>
                  <a:srgbClr val="00B050"/>
                </a:solidFill>
                <a:latin typeface="Calibri" pitchFamily="34" charset="0"/>
              </a:rPr>
              <a:t>непсихотропные</a:t>
            </a:r>
            <a:r>
              <a:rPr lang="ru-RU" dirty="0">
                <a:solidFill>
                  <a:srgbClr val="00B050"/>
                </a:solidFill>
                <a:latin typeface="Calibri" pitchFamily="34" charset="0"/>
              </a:rPr>
              <a:t> экстракты растений </a:t>
            </a:r>
            <a:r>
              <a:rPr lang="ru-RU" dirty="0">
                <a:solidFill>
                  <a:schemeClr val="tx2"/>
                </a:solidFill>
                <a:latin typeface="Calibri" pitchFamily="34" charset="0"/>
              </a:rPr>
              <a:t>… </a:t>
            </a:r>
          </a:p>
        </p:txBody>
      </p:sp>
      <p:cxnSp>
        <p:nvCxnSpPr>
          <p:cNvPr id="12" name="Прямая со стрелкой 11">
            <a:extLst>
              <a:ext uri="{FF2B5EF4-FFF2-40B4-BE49-F238E27FC236}">
                <a16:creationId xmlns:a16="http://schemas.microsoft.com/office/drawing/2014/main" id="{28E79495-E007-4B73-B892-E0E8D799F772}"/>
              </a:ext>
            </a:extLst>
          </p:cNvPr>
          <p:cNvCxnSpPr>
            <a:cxnSpLocks/>
          </p:cNvCxnSpPr>
          <p:nvPr/>
        </p:nvCxnSpPr>
        <p:spPr>
          <a:xfrm>
            <a:off x="4483973" y="3666928"/>
            <a:ext cx="0" cy="383520"/>
          </a:xfrm>
          <a:prstGeom prst="straightConnector1">
            <a:avLst/>
          </a:prstGeom>
          <a:ln>
            <a:solidFill>
              <a:srgbClr val="FFC000"/>
            </a:solidFill>
            <a:tailEnd type="triangle"/>
          </a:ln>
        </p:spPr>
        <p:style>
          <a:lnRef idx="3">
            <a:schemeClr val="accent1"/>
          </a:lnRef>
          <a:fillRef idx="0">
            <a:schemeClr val="accent1"/>
          </a:fillRef>
          <a:effectRef idx="2">
            <a:schemeClr val="accent1"/>
          </a:effectRef>
          <a:fontRef idx="minor">
            <a:schemeClr val="tx1"/>
          </a:fontRef>
        </p:style>
      </p:cxnSp>
      <p:cxnSp>
        <p:nvCxnSpPr>
          <p:cNvPr id="14" name="Прямая со стрелкой 13">
            <a:extLst>
              <a:ext uri="{FF2B5EF4-FFF2-40B4-BE49-F238E27FC236}">
                <a16:creationId xmlns:a16="http://schemas.microsoft.com/office/drawing/2014/main" id="{7BEFDF32-388D-470D-AE17-D7E2FDB6D417}"/>
              </a:ext>
            </a:extLst>
          </p:cNvPr>
          <p:cNvCxnSpPr>
            <a:cxnSpLocks/>
          </p:cNvCxnSpPr>
          <p:nvPr/>
        </p:nvCxnSpPr>
        <p:spPr>
          <a:xfrm flipH="1">
            <a:off x="4487680" y="5087921"/>
            <a:ext cx="4128" cy="388420"/>
          </a:xfrm>
          <a:prstGeom prst="straightConnector1">
            <a:avLst/>
          </a:prstGeom>
          <a:ln>
            <a:solidFill>
              <a:srgbClr val="FFC000"/>
            </a:solidFill>
            <a:tailEnd type="triangle"/>
          </a:ln>
        </p:spPr>
        <p:style>
          <a:lnRef idx="3">
            <a:schemeClr val="accent1"/>
          </a:lnRef>
          <a:fillRef idx="0">
            <a:schemeClr val="accent1"/>
          </a:fillRef>
          <a:effectRef idx="2">
            <a:schemeClr val="accent1"/>
          </a:effectRef>
          <a:fontRef idx="minor">
            <a:schemeClr val="tx1"/>
          </a:fontRef>
        </p:style>
      </p:cxnSp>
      <p:sp>
        <p:nvSpPr>
          <p:cNvPr id="3" name="Прямоугольник 2">
            <a:extLst>
              <a:ext uri="{FF2B5EF4-FFF2-40B4-BE49-F238E27FC236}">
                <a16:creationId xmlns:a16="http://schemas.microsoft.com/office/drawing/2014/main" id="{47955F17-C7D1-4A68-8657-6C0DCEE2E17C}"/>
              </a:ext>
            </a:extLst>
          </p:cNvPr>
          <p:cNvSpPr/>
          <p:nvPr/>
        </p:nvSpPr>
        <p:spPr>
          <a:xfrm>
            <a:off x="-13793" y="2553988"/>
            <a:ext cx="8314829" cy="1200329"/>
          </a:xfrm>
          <a:prstGeom prst="rect">
            <a:avLst/>
          </a:prstGeom>
        </p:spPr>
        <p:txBody>
          <a:bodyPr wrap="square">
            <a:spAutoFit/>
          </a:bodyPr>
          <a:lstStyle/>
          <a:p>
            <a:pPr algn="l"/>
            <a:r>
              <a:rPr lang="ru-RU" dirty="0">
                <a:solidFill>
                  <a:schemeClr val="tx2"/>
                </a:solidFill>
                <a:latin typeface="Calibri" pitchFamily="34" charset="0"/>
              </a:rPr>
              <a:t>1988 г. Эллин </a:t>
            </a:r>
            <a:r>
              <a:rPr lang="ru-RU" dirty="0" err="1">
                <a:solidFill>
                  <a:schemeClr val="tx2"/>
                </a:solidFill>
                <a:latin typeface="Calibri" pitchFamily="34" charset="0"/>
              </a:rPr>
              <a:t>Хаулетт</a:t>
            </a:r>
            <a:r>
              <a:rPr lang="ru-RU" dirty="0">
                <a:solidFill>
                  <a:schemeClr val="tx2"/>
                </a:solidFill>
                <a:latin typeface="Calibri" pitchFamily="34" charset="0"/>
              </a:rPr>
              <a:t> (США) обнаружила рецепторы, 	взаимодействующие с ТГК – </a:t>
            </a:r>
          </a:p>
          <a:p>
            <a:pPr algn="l"/>
            <a:r>
              <a:rPr lang="ru-RU" dirty="0">
                <a:solidFill>
                  <a:schemeClr val="tx2"/>
                </a:solidFill>
                <a:latin typeface="Calibri" pitchFamily="34" charset="0"/>
              </a:rPr>
              <a:t>	«</a:t>
            </a:r>
            <a:r>
              <a:rPr lang="ru-RU" dirty="0" err="1">
                <a:solidFill>
                  <a:schemeClr val="tx2"/>
                </a:solidFill>
                <a:latin typeface="Calibri" pitchFamily="34" charset="0"/>
              </a:rPr>
              <a:t>каннабиноидные</a:t>
            </a:r>
            <a:r>
              <a:rPr lang="ru-RU" dirty="0">
                <a:solidFill>
                  <a:schemeClr val="tx2"/>
                </a:solidFill>
                <a:latin typeface="Calibri" pitchFamily="34" charset="0"/>
              </a:rPr>
              <a:t> рецепторы»</a:t>
            </a:r>
            <a:r>
              <a:rPr lang="ru-RU" dirty="0">
                <a:solidFill>
                  <a:srgbClr val="000000"/>
                </a:solidFill>
                <a:latin typeface="REG"/>
              </a:rPr>
              <a:t> </a:t>
            </a:r>
            <a:r>
              <a:rPr lang="ru-RU" dirty="0">
                <a:solidFill>
                  <a:schemeClr val="tx2"/>
                </a:solidFill>
                <a:latin typeface="Calibri" pitchFamily="34" charset="0"/>
              </a:rPr>
              <a:t>– </a:t>
            </a:r>
            <a:r>
              <a:rPr lang="ru-RU" dirty="0">
                <a:solidFill>
                  <a:srgbClr val="000000"/>
                </a:solidFill>
                <a:latin typeface="REG"/>
              </a:rPr>
              <a:t> СВ1 и СВ2</a:t>
            </a:r>
            <a:endParaRPr lang="ru-RU" dirty="0"/>
          </a:p>
        </p:txBody>
      </p:sp>
    </p:spTree>
    <p:extLst>
      <p:ext uri="{BB962C8B-B14F-4D97-AF65-F5344CB8AC3E}">
        <p14:creationId xmlns:p14="http://schemas.microsoft.com/office/powerpoint/2010/main" val="86539331"/>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Ð°ÑÑÐ¸Ð½ÐºÐ¸ Ð¿Ð¾ Ð·Ð°Ð¿ÑÐ¾ÑÑ ÐºÑÐ°ÑÐ½ÑÐ¹ Ð¿ÐµÑÐµÑ ÐºÐ°Ð¿ÑÐ°Ð¸ÑÐ¸Ð½">
            <a:extLst>
              <a:ext uri="{FF2B5EF4-FFF2-40B4-BE49-F238E27FC236}">
                <a16:creationId xmlns:a16="http://schemas.microsoft.com/office/drawing/2014/main" id="{38792153-9539-4D0B-9692-A1A9885D48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153276">
            <a:off x="7513538" y="1247668"/>
            <a:ext cx="912335" cy="13721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ph type="title"/>
          </p:nvPr>
        </p:nvSpPr>
        <p:spPr>
          <a:xfrm>
            <a:off x="684000" y="367200"/>
            <a:ext cx="8460000" cy="579437"/>
          </a:xfrm>
        </p:spPr>
        <p:txBody>
          <a:bodyPr/>
          <a:lstStyle/>
          <a:p>
            <a:r>
              <a:rPr lang="ru-RU" dirty="0"/>
              <a:t>Эндогенная </a:t>
            </a:r>
            <a:r>
              <a:rPr lang="ru-RU" dirty="0" err="1">
                <a:solidFill>
                  <a:srgbClr val="FF0000"/>
                </a:solidFill>
              </a:rPr>
              <a:t>ванилоид</a:t>
            </a:r>
            <a:r>
              <a:rPr lang="ru-RU" dirty="0" err="1"/>
              <a:t>ная</a:t>
            </a:r>
            <a:r>
              <a:rPr lang="ru-RU" dirty="0"/>
              <a:t> система - ЭВС</a:t>
            </a:r>
            <a:endParaRPr lang="en-US" dirty="0"/>
          </a:p>
        </p:txBody>
      </p:sp>
      <p:sp>
        <p:nvSpPr>
          <p:cNvPr id="19" name="Text Box 2"/>
          <p:cNvSpPr txBox="1">
            <a:spLocks noChangeArrowheads="1"/>
          </p:cNvSpPr>
          <p:nvPr/>
        </p:nvSpPr>
        <p:spPr bwMode="auto">
          <a:xfrm>
            <a:off x="58233" y="3674817"/>
            <a:ext cx="9181777" cy="904863"/>
          </a:xfrm>
          <a:prstGeom prst="rect">
            <a:avLst/>
          </a:prstGeom>
          <a:noFill/>
          <a:ln w="9525">
            <a:noFill/>
            <a:miter lim="800000"/>
            <a:headEnd/>
            <a:tailEnd/>
          </a:ln>
        </p:spPr>
        <p:txBody>
          <a:bodyPr wrap="square">
            <a:spAutoFit/>
          </a:bodyPr>
          <a:lstStyle/>
          <a:p>
            <a:pPr marL="628650" indent="-628650" eaLnBrk="1" hangingPunct="1">
              <a:spcBef>
                <a:spcPct val="20000"/>
              </a:spcBef>
            </a:pPr>
            <a:r>
              <a:rPr lang="ru-RU" b="1" dirty="0">
                <a:latin typeface="Calibri" pitchFamily="34" charset="0"/>
              </a:rPr>
              <a:t>Э</a:t>
            </a:r>
            <a:r>
              <a:rPr lang="uk-UA" b="1" dirty="0" err="1">
                <a:latin typeface="Calibri" pitchFamily="34" charset="0"/>
              </a:rPr>
              <a:t>ндогенная</a:t>
            </a:r>
            <a:r>
              <a:rPr lang="uk-UA" b="1" dirty="0">
                <a:latin typeface="Calibri" pitchFamily="34" charset="0"/>
              </a:rPr>
              <a:t> </a:t>
            </a:r>
            <a:r>
              <a:rPr lang="uk-UA" b="1" dirty="0" err="1">
                <a:latin typeface="Calibri" pitchFamily="34" charset="0"/>
              </a:rPr>
              <a:t>ванилоидная</a:t>
            </a:r>
            <a:r>
              <a:rPr lang="uk-UA" b="1" dirty="0">
                <a:latin typeface="Calibri" pitchFamily="34" charset="0"/>
              </a:rPr>
              <a:t> система </a:t>
            </a:r>
            <a:r>
              <a:rPr lang="ru-RU" b="1" dirty="0">
                <a:latin typeface="Calibri" pitchFamily="34" charset="0"/>
              </a:rPr>
              <a:t>система – главенствующая </a:t>
            </a:r>
          </a:p>
          <a:p>
            <a:pPr marL="628650" indent="-628650" eaLnBrk="1" hangingPunct="1">
              <a:spcBef>
                <a:spcPct val="20000"/>
              </a:spcBef>
            </a:pPr>
            <a:r>
              <a:rPr lang="ru-RU" b="1" dirty="0">
                <a:latin typeface="Calibri" pitchFamily="34" charset="0"/>
              </a:rPr>
              <a:t>система, управляющая воспалительными процессами кожи. </a:t>
            </a:r>
          </a:p>
        </p:txBody>
      </p:sp>
      <p:sp>
        <p:nvSpPr>
          <p:cNvPr id="22" name="Text Box 2">
            <a:extLst>
              <a:ext uri="{FF2B5EF4-FFF2-40B4-BE49-F238E27FC236}">
                <a16:creationId xmlns:a16="http://schemas.microsoft.com/office/drawing/2014/main" id="{56698D1B-70F9-476E-ACE1-9FA50716DAEB}"/>
              </a:ext>
            </a:extLst>
          </p:cNvPr>
          <p:cNvSpPr txBox="1">
            <a:spLocks noChangeArrowheads="1"/>
          </p:cNvSpPr>
          <p:nvPr/>
        </p:nvSpPr>
        <p:spPr bwMode="auto">
          <a:xfrm>
            <a:off x="333490" y="1316389"/>
            <a:ext cx="8785225" cy="461665"/>
          </a:xfrm>
          <a:prstGeom prst="rect">
            <a:avLst/>
          </a:prstGeom>
          <a:noFill/>
          <a:ln w="9525">
            <a:noFill/>
            <a:miter lim="800000"/>
            <a:headEnd/>
            <a:tailEnd/>
          </a:ln>
        </p:spPr>
        <p:txBody>
          <a:bodyPr wrap="square">
            <a:spAutoFit/>
          </a:bodyPr>
          <a:lstStyle/>
          <a:p>
            <a:pPr marL="628650" indent="-628650" algn="l" eaLnBrk="1" hangingPunct="1">
              <a:spcBef>
                <a:spcPct val="20000"/>
              </a:spcBef>
            </a:pPr>
            <a:r>
              <a:rPr lang="ru-RU" dirty="0">
                <a:solidFill>
                  <a:schemeClr val="tx2"/>
                </a:solidFill>
                <a:latin typeface="Calibri" pitchFamily="34" charset="0"/>
              </a:rPr>
              <a:t>1846г. </a:t>
            </a:r>
            <a:r>
              <a:rPr lang="ru-RU" dirty="0" err="1">
                <a:solidFill>
                  <a:schemeClr val="tx2"/>
                </a:solidFill>
                <a:latin typeface="Calibri" pitchFamily="34" charset="0"/>
              </a:rPr>
              <a:t>Капсаицин</a:t>
            </a:r>
            <a:r>
              <a:rPr lang="ru-RU" dirty="0">
                <a:solidFill>
                  <a:schemeClr val="tx2"/>
                </a:solidFill>
                <a:latin typeface="Calibri" pitchFamily="34" charset="0"/>
              </a:rPr>
              <a:t> (острый перец)  </a:t>
            </a:r>
          </a:p>
        </p:txBody>
      </p:sp>
      <p:sp>
        <p:nvSpPr>
          <p:cNvPr id="23" name="Text Box 2">
            <a:extLst>
              <a:ext uri="{FF2B5EF4-FFF2-40B4-BE49-F238E27FC236}">
                <a16:creationId xmlns:a16="http://schemas.microsoft.com/office/drawing/2014/main" id="{EE604CCE-64E0-4AAE-9AA4-C4D7191C0BB4}"/>
              </a:ext>
            </a:extLst>
          </p:cNvPr>
          <p:cNvSpPr txBox="1">
            <a:spLocks noChangeArrowheads="1"/>
          </p:cNvSpPr>
          <p:nvPr/>
        </p:nvSpPr>
        <p:spPr bwMode="auto">
          <a:xfrm>
            <a:off x="353571" y="1872985"/>
            <a:ext cx="7381376" cy="830997"/>
          </a:xfrm>
          <a:prstGeom prst="rect">
            <a:avLst/>
          </a:prstGeom>
          <a:noFill/>
          <a:ln w="9525">
            <a:noFill/>
            <a:miter lim="800000"/>
            <a:headEnd/>
            <a:tailEnd/>
          </a:ln>
        </p:spPr>
        <p:txBody>
          <a:bodyPr wrap="square">
            <a:spAutoFit/>
          </a:bodyPr>
          <a:lstStyle/>
          <a:p>
            <a:pPr marL="628650" indent="-628650" algn="l" eaLnBrk="1" hangingPunct="1">
              <a:spcBef>
                <a:spcPts val="0"/>
              </a:spcBef>
            </a:pPr>
            <a:r>
              <a:rPr lang="ru-RU" dirty="0">
                <a:solidFill>
                  <a:schemeClr val="tx2"/>
                </a:solidFill>
                <a:latin typeface="Calibri" pitchFamily="34" charset="0"/>
              </a:rPr>
              <a:t>1919г. </a:t>
            </a:r>
            <a:r>
              <a:rPr lang="ru-RU" dirty="0" err="1">
                <a:solidFill>
                  <a:schemeClr val="tx2"/>
                </a:solidFill>
                <a:latin typeface="Calibri" pitchFamily="34" charset="0"/>
              </a:rPr>
              <a:t>Капсаицин</a:t>
            </a:r>
            <a:r>
              <a:rPr lang="ru-RU" dirty="0">
                <a:solidFill>
                  <a:schemeClr val="tx2"/>
                </a:solidFill>
                <a:latin typeface="Calibri" pitchFamily="34" charset="0"/>
              </a:rPr>
              <a:t> – название «</a:t>
            </a:r>
            <a:r>
              <a:rPr lang="ru-RU" dirty="0" err="1">
                <a:solidFill>
                  <a:schemeClr val="tx2"/>
                </a:solidFill>
                <a:latin typeface="Calibri" pitchFamily="34" charset="0"/>
              </a:rPr>
              <a:t>ванилоиды</a:t>
            </a:r>
            <a:r>
              <a:rPr lang="ru-RU" dirty="0">
                <a:solidFill>
                  <a:schemeClr val="tx2"/>
                </a:solidFill>
                <a:latin typeface="Calibri" pitchFamily="34" charset="0"/>
              </a:rPr>
              <a:t>» 	</a:t>
            </a:r>
            <a:r>
              <a:rPr lang="ru-RU" sz="1800" dirty="0">
                <a:solidFill>
                  <a:schemeClr val="tx2"/>
                </a:solidFill>
                <a:latin typeface="Calibri" pitchFamily="34" charset="0"/>
              </a:rPr>
              <a:t>(</a:t>
            </a:r>
            <a:r>
              <a:rPr lang="ru-RU" sz="1800" dirty="0" err="1">
                <a:solidFill>
                  <a:schemeClr val="tx2"/>
                </a:solidFill>
                <a:latin typeface="Calibri" pitchFamily="34" charset="0"/>
              </a:rPr>
              <a:t>алкиламид</a:t>
            </a:r>
            <a:r>
              <a:rPr lang="ru-RU" sz="1800" dirty="0">
                <a:solidFill>
                  <a:schemeClr val="tx2"/>
                </a:solidFill>
                <a:latin typeface="Calibri" pitchFamily="34" charset="0"/>
              </a:rPr>
              <a:t> </a:t>
            </a:r>
            <a:r>
              <a:rPr lang="ru-RU" sz="1800" dirty="0" err="1">
                <a:solidFill>
                  <a:schemeClr val="tx2"/>
                </a:solidFill>
                <a:latin typeface="Calibri" pitchFamily="34" charset="0"/>
              </a:rPr>
              <a:t>гомованилиновой</a:t>
            </a:r>
            <a:r>
              <a:rPr lang="ru-RU" sz="1800" dirty="0">
                <a:solidFill>
                  <a:schemeClr val="tx2"/>
                </a:solidFill>
                <a:latin typeface="Calibri" pitchFamily="34" charset="0"/>
              </a:rPr>
              <a:t> кислоты) </a:t>
            </a:r>
          </a:p>
        </p:txBody>
      </p:sp>
      <p:sp>
        <p:nvSpPr>
          <p:cNvPr id="24" name="Text Box 2">
            <a:extLst>
              <a:ext uri="{FF2B5EF4-FFF2-40B4-BE49-F238E27FC236}">
                <a16:creationId xmlns:a16="http://schemas.microsoft.com/office/drawing/2014/main" id="{3C3FE437-2BED-4A6B-B3B1-A51D253105F2}"/>
              </a:ext>
            </a:extLst>
          </p:cNvPr>
          <p:cNvSpPr txBox="1">
            <a:spLocks noChangeArrowheads="1"/>
          </p:cNvSpPr>
          <p:nvPr/>
        </p:nvSpPr>
        <p:spPr bwMode="auto">
          <a:xfrm>
            <a:off x="327507" y="2764392"/>
            <a:ext cx="8785225" cy="461665"/>
          </a:xfrm>
          <a:prstGeom prst="rect">
            <a:avLst/>
          </a:prstGeom>
          <a:noFill/>
          <a:ln w="9525">
            <a:noFill/>
            <a:miter lim="800000"/>
            <a:headEnd/>
            <a:tailEnd/>
          </a:ln>
        </p:spPr>
        <p:txBody>
          <a:bodyPr wrap="square">
            <a:spAutoFit/>
          </a:bodyPr>
          <a:lstStyle/>
          <a:p>
            <a:pPr marL="628650" indent="-628650" algn="l" eaLnBrk="1" hangingPunct="1">
              <a:spcBef>
                <a:spcPct val="20000"/>
              </a:spcBef>
            </a:pPr>
            <a:r>
              <a:rPr lang="ru-RU" dirty="0">
                <a:solidFill>
                  <a:schemeClr val="tx2"/>
                </a:solidFill>
                <a:latin typeface="Calibri" pitchFamily="34" charset="0"/>
              </a:rPr>
              <a:t>1967г. Эффект </a:t>
            </a:r>
            <a:r>
              <a:rPr lang="ru-RU" dirty="0" err="1">
                <a:solidFill>
                  <a:schemeClr val="tx2"/>
                </a:solidFill>
                <a:latin typeface="Calibri" pitchFamily="34" charset="0"/>
              </a:rPr>
              <a:t>капсаицина</a:t>
            </a:r>
            <a:r>
              <a:rPr lang="ru-RU" dirty="0">
                <a:solidFill>
                  <a:schemeClr val="tx2"/>
                </a:solidFill>
                <a:latin typeface="Calibri" pitchFamily="34" charset="0"/>
              </a:rPr>
              <a:t> (жжение) – при активации нейронов</a:t>
            </a:r>
          </a:p>
        </p:txBody>
      </p:sp>
      <p:sp>
        <p:nvSpPr>
          <p:cNvPr id="25" name="Text Box 2">
            <a:extLst>
              <a:ext uri="{FF2B5EF4-FFF2-40B4-BE49-F238E27FC236}">
                <a16:creationId xmlns:a16="http://schemas.microsoft.com/office/drawing/2014/main" id="{C7CB4809-9F5F-4F82-BBD3-27F7C9D0F4CE}"/>
              </a:ext>
            </a:extLst>
          </p:cNvPr>
          <p:cNvSpPr txBox="1">
            <a:spLocks noChangeArrowheads="1"/>
          </p:cNvSpPr>
          <p:nvPr/>
        </p:nvSpPr>
        <p:spPr bwMode="auto">
          <a:xfrm>
            <a:off x="177681" y="4745423"/>
            <a:ext cx="8785225" cy="738664"/>
          </a:xfrm>
          <a:prstGeom prst="rect">
            <a:avLst/>
          </a:prstGeom>
          <a:noFill/>
          <a:ln w="9525">
            <a:noFill/>
            <a:miter lim="800000"/>
            <a:headEnd/>
            <a:tailEnd/>
          </a:ln>
        </p:spPr>
        <p:txBody>
          <a:bodyPr wrap="square">
            <a:spAutoFit/>
          </a:bodyPr>
          <a:lstStyle/>
          <a:p>
            <a:pPr marL="628650" indent="-628650" eaLnBrk="1" hangingPunct="1">
              <a:spcBef>
                <a:spcPts val="0"/>
              </a:spcBef>
            </a:pPr>
            <a:r>
              <a:rPr lang="ru-RU" dirty="0">
                <a:solidFill>
                  <a:schemeClr val="tx2"/>
                </a:solidFill>
                <a:latin typeface="Calibri" pitchFamily="34" charset="0"/>
              </a:rPr>
              <a:t>	Основной </a:t>
            </a:r>
            <a:r>
              <a:rPr lang="ru-RU" dirty="0" err="1">
                <a:solidFill>
                  <a:schemeClr val="tx2"/>
                </a:solidFill>
                <a:latin typeface="Calibri" pitchFamily="34" charset="0"/>
              </a:rPr>
              <a:t>ванилоидный</a:t>
            </a:r>
            <a:r>
              <a:rPr lang="ru-RU" dirty="0">
                <a:solidFill>
                  <a:schemeClr val="tx2"/>
                </a:solidFill>
                <a:latin typeface="Calibri" pitchFamily="34" charset="0"/>
              </a:rPr>
              <a:t> рецептор </a:t>
            </a:r>
            <a:r>
              <a:rPr lang="en-US" dirty="0">
                <a:solidFill>
                  <a:schemeClr val="tx2"/>
                </a:solidFill>
                <a:latin typeface="Calibri" pitchFamily="34" charset="0"/>
              </a:rPr>
              <a:t>TRPV1 </a:t>
            </a:r>
            <a:endParaRPr lang="ru-RU" dirty="0">
              <a:solidFill>
                <a:schemeClr val="tx2"/>
              </a:solidFill>
              <a:latin typeface="Calibri" pitchFamily="34" charset="0"/>
            </a:endParaRPr>
          </a:p>
          <a:p>
            <a:pPr marL="628650" indent="-628650" eaLnBrk="1" hangingPunct="1">
              <a:spcBef>
                <a:spcPts val="0"/>
              </a:spcBef>
            </a:pPr>
            <a:r>
              <a:rPr lang="ru-RU" sz="1800" dirty="0">
                <a:solidFill>
                  <a:schemeClr val="tx2"/>
                </a:solidFill>
                <a:latin typeface="Calibri" pitchFamily="34" charset="0"/>
              </a:rPr>
              <a:t>(</a:t>
            </a:r>
            <a:r>
              <a:rPr lang="en-US" sz="1800" dirty="0">
                <a:solidFill>
                  <a:schemeClr val="tx2"/>
                </a:solidFill>
                <a:latin typeface="Calibri" pitchFamily="34" charset="0"/>
              </a:rPr>
              <a:t>transient receptor potential </a:t>
            </a:r>
            <a:r>
              <a:rPr lang="en-US" sz="1800" dirty="0" err="1">
                <a:solidFill>
                  <a:srgbClr val="FF0000"/>
                </a:solidFill>
                <a:latin typeface="Calibri" pitchFamily="34" charset="0"/>
              </a:rPr>
              <a:t>vaniloid</a:t>
            </a:r>
            <a:r>
              <a:rPr lang="ru-RU" sz="1800" dirty="0">
                <a:solidFill>
                  <a:schemeClr val="tx2"/>
                </a:solidFill>
                <a:latin typeface="Calibri" pitchFamily="34" charset="0"/>
              </a:rPr>
              <a:t>)</a:t>
            </a:r>
          </a:p>
        </p:txBody>
      </p:sp>
      <p:sp>
        <p:nvSpPr>
          <p:cNvPr id="26" name="Text Box 2">
            <a:extLst>
              <a:ext uri="{FF2B5EF4-FFF2-40B4-BE49-F238E27FC236}">
                <a16:creationId xmlns:a16="http://schemas.microsoft.com/office/drawing/2014/main" id="{BF452692-C55E-409B-9777-3C1FCA2D48B1}"/>
              </a:ext>
            </a:extLst>
          </p:cNvPr>
          <p:cNvSpPr txBox="1">
            <a:spLocks noChangeArrowheads="1"/>
          </p:cNvSpPr>
          <p:nvPr/>
        </p:nvSpPr>
        <p:spPr bwMode="auto">
          <a:xfrm>
            <a:off x="17650" y="5701387"/>
            <a:ext cx="8785225" cy="830997"/>
          </a:xfrm>
          <a:prstGeom prst="rect">
            <a:avLst/>
          </a:prstGeom>
          <a:noFill/>
          <a:ln w="9525">
            <a:noFill/>
            <a:miter lim="800000"/>
            <a:headEnd/>
            <a:tailEnd/>
          </a:ln>
        </p:spPr>
        <p:txBody>
          <a:bodyPr wrap="square">
            <a:spAutoFit/>
          </a:bodyPr>
          <a:lstStyle/>
          <a:p>
            <a:pPr marL="628650" indent="-628650" eaLnBrk="1" hangingPunct="1">
              <a:spcBef>
                <a:spcPct val="20000"/>
              </a:spcBef>
            </a:pPr>
            <a:r>
              <a:rPr lang="ru-RU" dirty="0">
                <a:solidFill>
                  <a:schemeClr val="tx2"/>
                </a:solidFill>
                <a:latin typeface="Calibri" pitchFamily="34" charset="0"/>
              </a:rPr>
              <a:t>Активаторы </a:t>
            </a:r>
            <a:r>
              <a:rPr lang="ru-RU" dirty="0" err="1">
                <a:solidFill>
                  <a:schemeClr val="tx2"/>
                </a:solidFill>
                <a:latin typeface="Calibri" pitchFamily="34" charset="0"/>
              </a:rPr>
              <a:t>ванилоидных</a:t>
            </a:r>
            <a:r>
              <a:rPr lang="ru-RU" dirty="0">
                <a:solidFill>
                  <a:schemeClr val="tx2"/>
                </a:solidFill>
                <a:latin typeface="Calibri" pitchFamily="34" charset="0"/>
              </a:rPr>
              <a:t> рецепторов: </a:t>
            </a:r>
            <a:r>
              <a:rPr lang="ru-RU" dirty="0" err="1">
                <a:solidFill>
                  <a:schemeClr val="tx2"/>
                </a:solidFill>
                <a:latin typeface="Calibri" pitchFamily="34" charset="0"/>
              </a:rPr>
              <a:t>капсаицин</a:t>
            </a:r>
            <a:r>
              <a:rPr lang="ru-RU" dirty="0">
                <a:solidFill>
                  <a:schemeClr val="tx2"/>
                </a:solidFill>
                <a:latin typeface="Calibri" pitchFamily="34" charset="0"/>
              </a:rPr>
              <a:t>, тепло, повышение кислотности, ионный дисбаланс, … </a:t>
            </a:r>
          </a:p>
        </p:txBody>
      </p:sp>
      <p:cxnSp>
        <p:nvCxnSpPr>
          <p:cNvPr id="12" name="Прямая со стрелкой 11">
            <a:extLst>
              <a:ext uri="{FF2B5EF4-FFF2-40B4-BE49-F238E27FC236}">
                <a16:creationId xmlns:a16="http://schemas.microsoft.com/office/drawing/2014/main" id="{28E79495-E007-4B73-B892-E0E8D799F772}"/>
              </a:ext>
            </a:extLst>
          </p:cNvPr>
          <p:cNvCxnSpPr>
            <a:cxnSpLocks/>
          </p:cNvCxnSpPr>
          <p:nvPr/>
        </p:nvCxnSpPr>
        <p:spPr>
          <a:xfrm>
            <a:off x="4570293" y="3320988"/>
            <a:ext cx="1" cy="428735"/>
          </a:xfrm>
          <a:prstGeom prst="straightConnector1">
            <a:avLst/>
          </a:prstGeom>
          <a:ln>
            <a:solidFill>
              <a:srgbClr val="FFC000"/>
            </a:solidFill>
            <a:tailEnd type="triangle"/>
          </a:ln>
        </p:spPr>
        <p:style>
          <a:lnRef idx="3">
            <a:schemeClr val="accent1"/>
          </a:lnRef>
          <a:fillRef idx="0">
            <a:schemeClr val="accent1"/>
          </a:fillRef>
          <a:effectRef idx="2">
            <a:schemeClr val="accent1"/>
          </a:effectRef>
          <a:fontRef idx="minor">
            <a:schemeClr val="tx1"/>
          </a:fontRef>
        </p:style>
      </p:cxnSp>
      <p:cxnSp>
        <p:nvCxnSpPr>
          <p:cNvPr id="13" name="Прямая со стрелкой 12">
            <a:extLst>
              <a:ext uri="{FF2B5EF4-FFF2-40B4-BE49-F238E27FC236}">
                <a16:creationId xmlns:a16="http://schemas.microsoft.com/office/drawing/2014/main" id="{4A501F26-B54F-45AD-B3C8-DB545B529BF1}"/>
              </a:ext>
            </a:extLst>
          </p:cNvPr>
          <p:cNvCxnSpPr>
            <a:cxnSpLocks/>
          </p:cNvCxnSpPr>
          <p:nvPr/>
        </p:nvCxnSpPr>
        <p:spPr>
          <a:xfrm>
            <a:off x="4570294" y="4486209"/>
            <a:ext cx="0" cy="398996"/>
          </a:xfrm>
          <a:prstGeom prst="straightConnector1">
            <a:avLst/>
          </a:prstGeom>
          <a:ln>
            <a:solidFill>
              <a:srgbClr val="FFC000"/>
            </a:solidFill>
            <a:tailEnd type="triangle"/>
          </a:ln>
        </p:spPr>
        <p:style>
          <a:lnRef idx="3">
            <a:schemeClr val="accent1"/>
          </a:lnRef>
          <a:fillRef idx="0">
            <a:schemeClr val="accent1"/>
          </a:fillRef>
          <a:effectRef idx="2">
            <a:schemeClr val="accent1"/>
          </a:effectRef>
          <a:fontRef idx="minor">
            <a:schemeClr val="tx1"/>
          </a:fontRef>
        </p:style>
      </p:cxnSp>
      <p:cxnSp>
        <p:nvCxnSpPr>
          <p:cNvPr id="14" name="Прямая со стрелкой 13">
            <a:extLst>
              <a:ext uri="{FF2B5EF4-FFF2-40B4-BE49-F238E27FC236}">
                <a16:creationId xmlns:a16="http://schemas.microsoft.com/office/drawing/2014/main" id="{7BEFDF32-388D-470D-AE17-D7E2FDB6D417}"/>
              </a:ext>
            </a:extLst>
          </p:cNvPr>
          <p:cNvCxnSpPr>
            <a:cxnSpLocks/>
          </p:cNvCxnSpPr>
          <p:nvPr/>
        </p:nvCxnSpPr>
        <p:spPr>
          <a:xfrm flipH="1">
            <a:off x="4570294" y="5421662"/>
            <a:ext cx="4128" cy="388420"/>
          </a:xfrm>
          <a:prstGeom prst="straightConnector1">
            <a:avLst/>
          </a:prstGeom>
          <a:ln>
            <a:solidFill>
              <a:srgbClr val="FFC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6555834"/>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124998" y="192531"/>
            <a:ext cx="9181020" cy="994122"/>
          </a:xfrm>
        </p:spPr>
        <p:txBody>
          <a:bodyPr/>
          <a:lstStyle/>
          <a:p>
            <a:r>
              <a:rPr lang="en-US" dirty="0"/>
              <a:t>CLR</a:t>
            </a:r>
            <a:r>
              <a:rPr lang="ru-RU" dirty="0"/>
              <a:t>: борьба с воспалительными процессами</a:t>
            </a:r>
            <a:endParaRPr lang="en-US" dirty="0"/>
          </a:p>
        </p:txBody>
      </p:sp>
      <p:sp>
        <p:nvSpPr>
          <p:cNvPr id="2" name="Gleichschenkliges Dreieck 1"/>
          <p:cNvSpPr/>
          <p:nvPr/>
        </p:nvSpPr>
        <p:spPr>
          <a:xfrm>
            <a:off x="1678847" y="1214790"/>
            <a:ext cx="5063697" cy="4139951"/>
          </a:xfrm>
          <a:prstGeom prst="triangle">
            <a:avLst/>
          </a:prstGeom>
          <a:solidFill>
            <a:srgbClr val="7B3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rapezoid 2"/>
          <p:cNvSpPr/>
          <p:nvPr/>
        </p:nvSpPr>
        <p:spPr>
          <a:xfrm>
            <a:off x="1678847" y="3095375"/>
            <a:ext cx="5063697" cy="2259366"/>
          </a:xfrm>
          <a:prstGeom prst="trapezoid">
            <a:avLst>
              <a:gd name="adj" fmla="val 61010"/>
            </a:avLst>
          </a:prstGeom>
          <a:solidFill>
            <a:srgbClr val="B9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Inhaltsplatzhalter 2"/>
          <p:cNvSpPr txBox="1">
            <a:spLocks/>
          </p:cNvSpPr>
          <p:nvPr/>
        </p:nvSpPr>
        <p:spPr>
          <a:xfrm>
            <a:off x="3342381" y="2030410"/>
            <a:ext cx="1736625" cy="412450"/>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1800" b="1" dirty="0">
                <a:solidFill>
                  <a:schemeClr val="bg1"/>
                </a:solidFill>
              </a:rPr>
              <a:t>Эндо-</a:t>
            </a:r>
          </a:p>
          <a:p>
            <a:pPr marL="0" indent="0" algn="ctr">
              <a:buFont typeface="Arial" pitchFamily="34" charset="0"/>
              <a:buNone/>
            </a:pPr>
            <a:r>
              <a:rPr lang="ru-RU" sz="1800" b="1" dirty="0" err="1">
                <a:solidFill>
                  <a:schemeClr val="bg1"/>
                </a:solidFill>
              </a:rPr>
              <a:t>каннабиноидная</a:t>
            </a:r>
            <a:r>
              <a:rPr lang="ru-RU" sz="1800" b="1" dirty="0">
                <a:solidFill>
                  <a:schemeClr val="bg1"/>
                </a:solidFill>
              </a:rPr>
              <a:t> система</a:t>
            </a:r>
            <a:endParaRPr lang="en-US" sz="1800" b="1" dirty="0">
              <a:solidFill>
                <a:schemeClr val="bg1"/>
              </a:solidFill>
            </a:endParaRPr>
          </a:p>
        </p:txBody>
      </p:sp>
      <p:sp>
        <p:nvSpPr>
          <p:cNvPr id="13" name="Inhaltsplatzhalter 2"/>
          <p:cNvSpPr txBox="1">
            <a:spLocks/>
          </p:cNvSpPr>
          <p:nvPr/>
        </p:nvSpPr>
        <p:spPr>
          <a:xfrm>
            <a:off x="3350971" y="3400878"/>
            <a:ext cx="1570352" cy="206225"/>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1800" b="1" dirty="0">
                <a:solidFill>
                  <a:schemeClr val="bg1"/>
                </a:solidFill>
              </a:rPr>
              <a:t>Цитокины</a:t>
            </a:r>
            <a:endParaRPr lang="en-US" sz="1800" b="1" dirty="0">
              <a:solidFill>
                <a:schemeClr val="bg1"/>
              </a:solidFill>
            </a:endParaRPr>
          </a:p>
        </p:txBody>
      </p:sp>
      <p:sp>
        <p:nvSpPr>
          <p:cNvPr id="14" name="Inhaltsplatzhalter 2"/>
          <p:cNvSpPr txBox="1">
            <a:spLocks/>
          </p:cNvSpPr>
          <p:nvPr/>
        </p:nvSpPr>
        <p:spPr>
          <a:xfrm>
            <a:off x="2460893" y="4300496"/>
            <a:ext cx="1323254" cy="206225"/>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1800" b="1" dirty="0" err="1">
                <a:solidFill>
                  <a:schemeClr val="bg1"/>
                </a:solidFill>
              </a:rPr>
              <a:t>Хемокины</a:t>
            </a:r>
            <a:endParaRPr lang="en-US" sz="1800" b="1" dirty="0">
              <a:solidFill>
                <a:schemeClr val="bg1"/>
              </a:solidFill>
            </a:endParaRPr>
          </a:p>
        </p:txBody>
      </p:sp>
      <p:sp>
        <p:nvSpPr>
          <p:cNvPr id="15" name="Inhaltsplatzhalter 2"/>
          <p:cNvSpPr txBox="1">
            <a:spLocks/>
          </p:cNvSpPr>
          <p:nvPr/>
        </p:nvSpPr>
        <p:spPr>
          <a:xfrm>
            <a:off x="4431766" y="4357135"/>
            <a:ext cx="1789159" cy="206225"/>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1800" b="1" dirty="0">
                <a:solidFill>
                  <a:schemeClr val="bg1"/>
                </a:solidFill>
              </a:rPr>
              <a:t>Нейропептиды</a:t>
            </a:r>
            <a:endParaRPr lang="en-US" sz="1800" b="1" dirty="0">
              <a:solidFill>
                <a:schemeClr val="bg1"/>
              </a:solidFill>
            </a:endParaRPr>
          </a:p>
        </p:txBody>
      </p:sp>
      <p:sp>
        <p:nvSpPr>
          <p:cNvPr id="18" name="Inhaltsplatzhalter 2"/>
          <p:cNvSpPr txBox="1">
            <a:spLocks/>
          </p:cNvSpPr>
          <p:nvPr/>
        </p:nvSpPr>
        <p:spPr>
          <a:xfrm>
            <a:off x="3784147" y="4778597"/>
            <a:ext cx="1091780" cy="206225"/>
          </a:xfrm>
          <a:prstGeom prst="rect">
            <a:avLst/>
          </a:prstGeom>
          <a:no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1800" b="1" dirty="0">
                <a:solidFill>
                  <a:schemeClr val="bg1"/>
                </a:solidFill>
              </a:rPr>
              <a:t>Др.</a:t>
            </a:r>
            <a:endParaRPr lang="en-US" sz="1800" b="1" dirty="0">
              <a:solidFill>
                <a:schemeClr val="bg1"/>
              </a:solidFill>
            </a:endParaRPr>
          </a:p>
        </p:txBody>
      </p:sp>
      <p:sp>
        <p:nvSpPr>
          <p:cNvPr id="19" name="Rectangle 3">
            <a:hlinkClick r:id="rId3" action="ppaction://hlinksldjump"/>
          </p:cNvPr>
          <p:cNvSpPr txBox="1">
            <a:spLocks noChangeArrowheads="1"/>
          </p:cNvSpPr>
          <p:nvPr/>
        </p:nvSpPr>
        <p:spPr bwMode="auto">
          <a:xfrm>
            <a:off x="5364088" y="1669122"/>
            <a:ext cx="1584176"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a:defRPr/>
            </a:pPr>
            <a:r>
              <a:rPr lang="ru-RU" sz="4400" b="1" dirty="0">
                <a:solidFill>
                  <a:srgbClr val="00B050"/>
                </a:solidFill>
                <a:latin typeface="Calibri" pitchFamily="34" charset="0"/>
              </a:rPr>
              <a:t>???</a:t>
            </a:r>
            <a:endParaRPr lang="en-US" sz="4400" dirty="0">
              <a:solidFill>
                <a:srgbClr val="00B050"/>
              </a:solidFill>
              <a:latin typeface="Calibri" pitchFamily="34" charset="0"/>
            </a:endParaRPr>
          </a:p>
        </p:txBody>
      </p:sp>
      <p:sp>
        <p:nvSpPr>
          <p:cNvPr id="20" name="Rectangle 3">
            <a:hlinkClick r:id="rId4" action="ppaction://hlinksldjump"/>
          </p:cNvPr>
          <p:cNvSpPr txBox="1">
            <a:spLocks noChangeArrowheads="1"/>
          </p:cNvSpPr>
          <p:nvPr/>
        </p:nvSpPr>
        <p:spPr bwMode="auto">
          <a:xfrm>
            <a:off x="6534218" y="3127211"/>
            <a:ext cx="2771800"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defRPr/>
            </a:pPr>
            <a:r>
              <a:rPr lang="en-US" b="1" dirty="0" err="1">
                <a:latin typeface="Calibri" pitchFamily="34" charset="0"/>
              </a:rPr>
              <a:t>SyriCalm</a:t>
            </a:r>
            <a:r>
              <a:rPr lang="en-US" b="1" dirty="0">
                <a:latin typeface="Calibri" pitchFamily="34" charset="0"/>
              </a:rPr>
              <a:t> CLR™ (PC)</a:t>
            </a:r>
          </a:p>
          <a:p>
            <a:pPr algn="l">
              <a:defRPr/>
            </a:pPr>
            <a:r>
              <a:rPr lang="ru-RU" sz="2200" dirty="0" err="1">
                <a:latin typeface="Calibri" pitchFamily="34" charset="0"/>
              </a:rPr>
              <a:t>Антистресс</a:t>
            </a:r>
            <a:endParaRPr lang="ru-RU" sz="2200" dirty="0">
              <a:latin typeface="Calibri" pitchFamily="34" charset="0"/>
            </a:endParaRPr>
          </a:p>
          <a:p>
            <a:pPr algn="l">
              <a:defRPr/>
            </a:pPr>
            <a:r>
              <a:rPr lang="ru-RU" sz="2200" dirty="0">
                <a:latin typeface="Calibri" pitchFamily="34" charset="0"/>
              </a:rPr>
              <a:t>Восстановление барьерной функции</a:t>
            </a:r>
            <a:endParaRPr lang="en-US" sz="2200" dirty="0">
              <a:latin typeface="Calibri" pitchFamily="34" charset="0"/>
            </a:endParaRPr>
          </a:p>
        </p:txBody>
      </p:sp>
      <p:sp>
        <p:nvSpPr>
          <p:cNvPr id="21" name="Rectangle 3">
            <a:hlinkClick r:id="" action="ppaction://noaction"/>
          </p:cNvPr>
          <p:cNvSpPr txBox="1">
            <a:spLocks noChangeArrowheads="1"/>
          </p:cNvSpPr>
          <p:nvPr/>
        </p:nvSpPr>
        <p:spPr bwMode="auto">
          <a:xfrm>
            <a:off x="5868144" y="5299521"/>
            <a:ext cx="2771800"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defRPr/>
            </a:pPr>
            <a:r>
              <a:rPr lang="en-US" b="1" dirty="0" err="1">
                <a:latin typeface="Calibri" pitchFamily="34" charset="0"/>
              </a:rPr>
              <a:t>PhytoDefense</a:t>
            </a:r>
            <a:r>
              <a:rPr lang="en-US" b="1" dirty="0">
                <a:latin typeface="Calibri" pitchFamily="34" charset="0"/>
              </a:rPr>
              <a:t> CLR™</a:t>
            </a:r>
          </a:p>
          <a:p>
            <a:pPr algn="l">
              <a:defRPr/>
            </a:pPr>
            <a:r>
              <a:rPr lang="ru-RU" sz="2200" dirty="0" err="1">
                <a:latin typeface="Calibri" pitchFamily="34" charset="0"/>
              </a:rPr>
              <a:t>Антистресс</a:t>
            </a:r>
            <a:r>
              <a:rPr lang="ru-RU" sz="2200" dirty="0">
                <a:latin typeface="Calibri" pitchFamily="34" charset="0"/>
              </a:rPr>
              <a:t> Успокаивающий эффект</a:t>
            </a:r>
            <a:endParaRPr lang="en-US" sz="2200" dirty="0">
              <a:latin typeface="Calibri" pitchFamily="34" charset="0"/>
            </a:endParaRPr>
          </a:p>
        </p:txBody>
      </p:sp>
      <p:sp>
        <p:nvSpPr>
          <p:cNvPr id="17" name="Rectangle 3">
            <a:hlinkClick r:id="rId4" action="ppaction://hlinksldjump"/>
            <a:extLst>
              <a:ext uri="{FF2B5EF4-FFF2-40B4-BE49-F238E27FC236}">
                <a16:creationId xmlns:a16="http://schemas.microsoft.com/office/drawing/2014/main" id="{C8D67D80-9ECD-42E1-AE06-3D7DB9D11E59}"/>
              </a:ext>
            </a:extLst>
          </p:cNvPr>
          <p:cNvSpPr txBox="1">
            <a:spLocks noChangeArrowheads="1"/>
          </p:cNvSpPr>
          <p:nvPr/>
        </p:nvSpPr>
        <p:spPr bwMode="auto">
          <a:xfrm>
            <a:off x="301223" y="5291594"/>
            <a:ext cx="5295118"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defRPr/>
            </a:pPr>
            <a:r>
              <a:rPr lang="en-US" b="1" dirty="0" err="1">
                <a:latin typeface="Calibri" pitchFamily="34" charset="0"/>
              </a:rPr>
              <a:t>Modukine</a:t>
            </a:r>
            <a:endParaRPr lang="en-US" b="1" dirty="0">
              <a:latin typeface="Calibri" pitchFamily="34" charset="0"/>
            </a:endParaRPr>
          </a:p>
          <a:p>
            <a:pPr algn="l">
              <a:defRPr/>
            </a:pPr>
            <a:r>
              <a:rPr lang="ru-RU" sz="2200" dirty="0" err="1">
                <a:latin typeface="Calibri" pitchFamily="34" charset="0"/>
              </a:rPr>
              <a:t>Антистресс</a:t>
            </a:r>
            <a:endParaRPr lang="ru-RU" sz="2200" dirty="0">
              <a:latin typeface="Calibri" pitchFamily="34" charset="0"/>
            </a:endParaRPr>
          </a:p>
          <a:p>
            <a:pPr algn="l">
              <a:defRPr/>
            </a:pPr>
            <a:r>
              <a:rPr lang="ru-RU" sz="2200" dirty="0">
                <a:latin typeface="Calibri" pitchFamily="34" charset="0"/>
              </a:rPr>
              <a:t>Увлажнение</a:t>
            </a:r>
          </a:p>
          <a:p>
            <a:pPr algn="l">
              <a:defRPr/>
            </a:pPr>
            <a:r>
              <a:rPr lang="ru-RU" sz="2200" dirty="0">
                <a:latin typeface="Calibri" pitchFamily="34" charset="0"/>
              </a:rPr>
              <a:t>Восстановление барьерной функции</a:t>
            </a:r>
          </a:p>
          <a:p>
            <a:pPr algn="l">
              <a:defRPr/>
            </a:pPr>
            <a:endParaRPr lang="en-US" dirty="0">
              <a:latin typeface="Calibri" pitchFamily="34" charset="0"/>
            </a:endParaRPr>
          </a:p>
        </p:txBody>
      </p:sp>
      <p:sp>
        <p:nvSpPr>
          <p:cNvPr id="22" name="Rectangle 3">
            <a:hlinkClick r:id="rId4" action="ppaction://hlinksldjump"/>
            <a:extLst>
              <a:ext uri="{FF2B5EF4-FFF2-40B4-BE49-F238E27FC236}">
                <a16:creationId xmlns:a16="http://schemas.microsoft.com/office/drawing/2014/main" id="{075AAB33-D588-4DF9-B30B-6B8634135161}"/>
              </a:ext>
            </a:extLst>
          </p:cNvPr>
          <p:cNvSpPr txBox="1">
            <a:spLocks noChangeArrowheads="1"/>
          </p:cNvSpPr>
          <p:nvPr/>
        </p:nvSpPr>
        <p:spPr bwMode="auto">
          <a:xfrm>
            <a:off x="176982" y="3051107"/>
            <a:ext cx="2771800"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defRPr/>
            </a:pPr>
            <a:r>
              <a:rPr lang="en-US" b="1" dirty="0" err="1">
                <a:latin typeface="Calibri" pitchFamily="34" charset="0"/>
              </a:rPr>
              <a:t>Lactokine</a:t>
            </a:r>
            <a:endParaRPr lang="en-US" b="1" dirty="0">
              <a:latin typeface="Calibri" pitchFamily="34" charset="0"/>
            </a:endParaRPr>
          </a:p>
          <a:p>
            <a:pPr algn="l">
              <a:defRPr/>
            </a:pPr>
            <a:r>
              <a:rPr lang="ru-RU" sz="2200" dirty="0" err="1">
                <a:latin typeface="Calibri" pitchFamily="34" charset="0"/>
              </a:rPr>
              <a:t>Антистресс</a:t>
            </a:r>
            <a:endParaRPr lang="ru-RU" sz="2200" dirty="0">
              <a:latin typeface="Calibri" pitchFamily="34" charset="0"/>
            </a:endParaRPr>
          </a:p>
          <a:p>
            <a:pPr algn="l">
              <a:defRPr/>
            </a:pPr>
            <a:r>
              <a:rPr lang="en-US" sz="2200" dirty="0">
                <a:latin typeface="Calibri" pitchFamily="34" charset="0"/>
              </a:rPr>
              <a:t>Anti-age</a:t>
            </a:r>
            <a:endParaRPr lang="ru-RU" sz="2200" dirty="0">
              <a:latin typeface="Calibri" pitchFamily="34" charset="0"/>
            </a:endParaRPr>
          </a:p>
          <a:p>
            <a:pPr algn="l">
              <a:defRPr/>
            </a:pPr>
            <a:r>
              <a:rPr lang="ru-RU" sz="2200" dirty="0">
                <a:latin typeface="Calibri" pitchFamily="34" charset="0"/>
              </a:rPr>
              <a:t>Отбеливание</a:t>
            </a:r>
          </a:p>
          <a:p>
            <a:pPr algn="l">
              <a:defRPr/>
            </a:pPr>
            <a:r>
              <a:rPr lang="ru-RU" sz="2200" dirty="0">
                <a:latin typeface="Calibri" pitchFamily="34" charset="0"/>
              </a:rPr>
              <a:t>Защита кожи</a:t>
            </a:r>
            <a:endParaRPr lang="en-US" sz="2200" dirty="0">
              <a:latin typeface="Calibri" pitchFamily="34" charset="0"/>
            </a:endParaRPr>
          </a:p>
          <a:p>
            <a:pPr algn="l">
              <a:defRPr/>
            </a:pPr>
            <a:endParaRPr lang="en-US" dirty="0">
              <a:latin typeface="Calibri" pitchFamily="34" charset="0"/>
            </a:endParaRPr>
          </a:p>
        </p:txBody>
      </p:sp>
    </p:spTree>
    <p:extLst>
      <p:ext uri="{BB962C8B-B14F-4D97-AF65-F5344CB8AC3E}">
        <p14:creationId xmlns:p14="http://schemas.microsoft.com/office/powerpoint/2010/main" val="5575078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5"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ÐÐ°ÑÑÐ¸Ð½ÐºÐ¸ Ð¿Ð¾ Ð·Ð°Ð¿ÑÐ¾ÑÑ ÑÐµÑÐ¸Ð¼Ð¾Ð¹Ñ">
            <a:extLst>
              <a:ext uri="{FF2B5EF4-FFF2-40B4-BE49-F238E27FC236}">
                <a16:creationId xmlns:a16="http://schemas.microsoft.com/office/drawing/2014/main" id="{FAACDE54-E030-4A33-9C41-C4BCCC12BA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036" y="2224604"/>
            <a:ext cx="865926" cy="6494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txBox="1">
            <a:spLocks noChangeArrowheads="1"/>
          </p:cNvSpPr>
          <p:nvPr/>
        </p:nvSpPr>
        <p:spPr bwMode="auto">
          <a:xfrm>
            <a:off x="684000" y="6094800"/>
            <a:ext cx="6911975"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defRPr/>
            </a:pPr>
            <a:r>
              <a:rPr lang="de-DE" sz="3600" dirty="0" err="1">
                <a:solidFill>
                  <a:schemeClr val="tx1">
                    <a:lumMod val="65000"/>
                    <a:lumOff val="35000"/>
                  </a:schemeClr>
                </a:solidFill>
                <a:latin typeface="Calibri" pitchFamily="34" charset="0"/>
              </a:rPr>
              <a:t>AnnonaSense</a:t>
            </a:r>
            <a:r>
              <a:rPr lang="de-DE" sz="3600" dirty="0">
                <a:solidFill>
                  <a:schemeClr val="tx1">
                    <a:lumMod val="65000"/>
                    <a:lumOff val="35000"/>
                  </a:schemeClr>
                </a:solidFill>
                <a:latin typeface="Calibri" pitchFamily="34" charset="0"/>
              </a:rPr>
              <a:t> CLR</a:t>
            </a:r>
          </a:p>
        </p:txBody>
      </p:sp>
      <p:sp>
        <p:nvSpPr>
          <p:cNvPr id="7" name="Rectangle 2"/>
          <p:cNvSpPr>
            <a:spLocks noGrp="1" noChangeArrowheads="1"/>
          </p:cNvSpPr>
          <p:nvPr>
            <p:ph type="title"/>
          </p:nvPr>
        </p:nvSpPr>
        <p:spPr>
          <a:xfrm>
            <a:off x="684000" y="367200"/>
            <a:ext cx="8460000" cy="579437"/>
          </a:xfrm>
        </p:spPr>
        <p:txBody>
          <a:bodyPr/>
          <a:lstStyle/>
          <a:p>
            <a:r>
              <a:rPr lang="ru-RU" dirty="0"/>
              <a:t>Наша кожа это система «ЭВС/ЭКС»</a:t>
            </a:r>
            <a:endParaRPr lang="en-US" dirty="0"/>
          </a:p>
        </p:txBody>
      </p:sp>
      <p:sp>
        <p:nvSpPr>
          <p:cNvPr id="19" name="Text Box 2"/>
          <p:cNvSpPr txBox="1">
            <a:spLocks noChangeArrowheads="1"/>
          </p:cNvSpPr>
          <p:nvPr/>
        </p:nvSpPr>
        <p:spPr bwMode="auto">
          <a:xfrm>
            <a:off x="358775" y="1052736"/>
            <a:ext cx="8785225" cy="1643527"/>
          </a:xfrm>
          <a:prstGeom prst="rect">
            <a:avLst/>
          </a:prstGeom>
          <a:noFill/>
          <a:ln w="9525">
            <a:noFill/>
            <a:miter lim="800000"/>
            <a:headEnd/>
            <a:tailEnd/>
          </a:ln>
        </p:spPr>
        <p:txBody>
          <a:bodyPr wrap="square">
            <a:spAutoFit/>
          </a:bodyPr>
          <a:lstStyle/>
          <a:p>
            <a:pPr marL="628650" indent="-628650" algn="l" eaLnBrk="1" hangingPunct="1">
              <a:spcBef>
                <a:spcPct val="20000"/>
              </a:spcBef>
            </a:pPr>
            <a:r>
              <a:rPr lang="ru-RU" dirty="0">
                <a:solidFill>
                  <a:schemeClr val="tx2"/>
                </a:solidFill>
                <a:latin typeface="Calibri" pitchFamily="34" charset="0"/>
              </a:rPr>
              <a:t>ЭВС</a:t>
            </a:r>
            <a:r>
              <a:rPr lang="en-US" dirty="0">
                <a:solidFill>
                  <a:schemeClr val="tx2"/>
                </a:solidFill>
                <a:latin typeface="Calibri" pitchFamily="34" charset="0"/>
              </a:rPr>
              <a:t>: </a:t>
            </a:r>
            <a:r>
              <a:rPr lang="ru-RU" u="sng" dirty="0">
                <a:solidFill>
                  <a:schemeClr val="tx2"/>
                </a:solidFill>
                <a:latin typeface="Calibri" pitchFamily="34" charset="0"/>
              </a:rPr>
              <a:t>Э</a:t>
            </a:r>
            <a:r>
              <a:rPr lang="uk-UA" u="sng" dirty="0" err="1">
                <a:solidFill>
                  <a:schemeClr val="tx2"/>
                </a:solidFill>
                <a:latin typeface="Calibri" pitchFamily="34" charset="0"/>
              </a:rPr>
              <a:t>ндогенная</a:t>
            </a:r>
            <a:r>
              <a:rPr lang="uk-UA" u="sng" dirty="0">
                <a:solidFill>
                  <a:schemeClr val="tx2"/>
                </a:solidFill>
                <a:latin typeface="Calibri" pitchFamily="34" charset="0"/>
              </a:rPr>
              <a:t> </a:t>
            </a:r>
            <a:r>
              <a:rPr lang="uk-UA" u="sng" dirty="0" err="1">
                <a:solidFill>
                  <a:schemeClr val="tx2"/>
                </a:solidFill>
                <a:latin typeface="Calibri" pitchFamily="34" charset="0"/>
              </a:rPr>
              <a:t>ванилоидная</a:t>
            </a:r>
            <a:r>
              <a:rPr lang="uk-UA" u="sng" dirty="0">
                <a:solidFill>
                  <a:schemeClr val="tx2"/>
                </a:solidFill>
                <a:latin typeface="Calibri" pitchFamily="34" charset="0"/>
              </a:rPr>
              <a:t> система </a:t>
            </a:r>
            <a:r>
              <a:rPr lang="ru-RU" dirty="0">
                <a:solidFill>
                  <a:schemeClr val="tx2"/>
                </a:solidFill>
                <a:latin typeface="Calibri" pitchFamily="34" charset="0"/>
              </a:rPr>
              <a:t>– главенствующая система, управляющая воспалительными процессами кожи. </a:t>
            </a:r>
          </a:p>
          <a:p>
            <a:pPr marL="628650" indent="-628650" algn="l" eaLnBrk="1" hangingPunct="1">
              <a:spcBef>
                <a:spcPct val="20000"/>
              </a:spcBef>
            </a:pPr>
            <a:r>
              <a:rPr lang="ru-RU" dirty="0">
                <a:solidFill>
                  <a:schemeClr val="tx2"/>
                </a:solidFill>
                <a:latin typeface="Calibri" pitchFamily="34" charset="0"/>
              </a:rPr>
              <a:t>ЭКС</a:t>
            </a:r>
            <a:r>
              <a:rPr lang="en-US" dirty="0">
                <a:solidFill>
                  <a:schemeClr val="tx2"/>
                </a:solidFill>
                <a:latin typeface="Calibri" pitchFamily="34" charset="0"/>
              </a:rPr>
              <a:t>: </a:t>
            </a:r>
            <a:r>
              <a:rPr lang="ru-RU" u="sng" dirty="0" err="1">
                <a:solidFill>
                  <a:schemeClr val="tx2"/>
                </a:solidFill>
                <a:latin typeface="Calibri" pitchFamily="34" charset="0"/>
              </a:rPr>
              <a:t>Эндоканнабиноидная</a:t>
            </a:r>
            <a:r>
              <a:rPr lang="ru-RU" u="sng" dirty="0">
                <a:solidFill>
                  <a:schemeClr val="tx2"/>
                </a:solidFill>
                <a:latin typeface="Calibri" pitchFamily="34" charset="0"/>
              </a:rPr>
              <a:t> система</a:t>
            </a:r>
            <a:r>
              <a:rPr lang="en-US" dirty="0">
                <a:solidFill>
                  <a:schemeClr val="tx2"/>
                </a:solidFill>
                <a:latin typeface="Calibri" pitchFamily="34" charset="0"/>
              </a:rPr>
              <a:t>, </a:t>
            </a:r>
            <a:r>
              <a:rPr lang="ru-RU" dirty="0">
                <a:solidFill>
                  <a:schemeClr val="tx2"/>
                </a:solidFill>
                <a:latin typeface="Calibri" pitchFamily="34" charset="0"/>
              </a:rPr>
              <a:t>единственная система, способная эффективно и устойчиво перевесить ЭВС</a:t>
            </a:r>
            <a:endParaRPr lang="en-US" dirty="0">
              <a:solidFill>
                <a:schemeClr val="tx2"/>
              </a:solidFill>
              <a:latin typeface="Calibri" pitchFamily="34" charset="0"/>
            </a:endParaRPr>
          </a:p>
        </p:txBody>
      </p:sp>
      <p:pic>
        <p:nvPicPr>
          <p:cNvPr id="8" name="Picture 2" descr="C:\Users\ho\AppData\Local\Microsoft\Windows\Temporary Internet Files\Content.Outlook\YG2XQKFG\CLR_waage-ppt_transp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7634" y="2832698"/>
            <a:ext cx="291236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ho\AppData\Local\Microsoft\Windows\Temporary Internet Files\Content.Outlook\YG2XQKFG\Waage-gleich (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2283" y="2832698"/>
            <a:ext cx="2912360" cy="216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3"/>
          <p:cNvSpPr txBox="1"/>
          <p:nvPr/>
        </p:nvSpPr>
        <p:spPr>
          <a:xfrm>
            <a:off x="5412162" y="4906292"/>
            <a:ext cx="2852481" cy="461665"/>
          </a:xfrm>
          <a:prstGeom prst="rect">
            <a:avLst/>
          </a:prstGeom>
          <a:solidFill>
            <a:srgbClr val="7B3D3D"/>
          </a:solidFill>
          <a:ln w="19050">
            <a:noFill/>
          </a:ln>
        </p:spPr>
        <p:txBody>
          <a:bodyPr wrap="square" rtlCol="0">
            <a:spAutoFit/>
          </a:bodyPr>
          <a:lstStyle/>
          <a:p>
            <a:r>
              <a:rPr lang="ru-RU" b="1" dirty="0">
                <a:solidFill>
                  <a:schemeClr val="bg1"/>
                </a:solidFill>
                <a:latin typeface="+mn-lt"/>
              </a:rPr>
              <a:t>Адаптоген</a:t>
            </a:r>
            <a:endParaRPr lang="en-US" b="1" dirty="0">
              <a:solidFill>
                <a:schemeClr val="bg1"/>
              </a:solidFill>
              <a:latin typeface="+mn-lt"/>
            </a:endParaRPr>
          </a:p>
        </p:txBody>
      </p:sp>
      <p:cxnSp>
        <p:nvCxnSpPr>
          <p:cNvPr id="15" name="Gerade Verbindung mit Pfeil 14"/>
          <p:cNvCxnSpPr/>
          <p:nvPr/>
        </p:nvCxnSpPr>
        <p:spPr>
          <a:xfrm>
            <a:off x="3899994" y="3912698"/>
            <a:ext cx="1314399"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208523" y="4308742"/>
            <a:ext cx="685637" cy="461665"/>
          </a:xfrm>
          <a:prstGeom prst="rect">
            <a:avLst/>
          </a:prstGeom>
          <a:noFill/>
          <a:ln w="19050">
            <a:noFill/>
          </a:ln>
        </p:spPr>
        <p:txBody>
          <a:bodyPr wrap="none" rtlCol="0">
            <a:spAutoFit/>
          </a:bodyPr>
          <a:lstStyle/>
          <a:p>
            <a:r>
              <a:rPr lang="ru-RU" b="1" dirty="0">
                <a:solidFill>
                  <a:schemeClr val="bg1"/>
                </a:solidFill>
                <a:latin typeface="+mn-lt"/>
              </a:rPr>
              <a:t>ЭВС</a:t>
            </a:r>
            <a:endParaRPr lang="de-DE" b="1" dirty="0">
              <a:solidFill>
                <a:schemeClr val="bg1"/>
              </a:solidFill>
              <a:latin typeface="+mn-lt"/>
            </a:endParaRPr>
          </a:p>
        </p:txBody>
      </p:sp>
      <p:sp>
        <p:nvSpPr>
          <p:cNvPr id="16" name="Textfeld 15"/>
          <p:cNvSpPr txBox="1"/>
          <p:nvPr/>
        </p:nvSpPr>
        <p:spPr>
          <a:xfrm>
            <a:off x="3029484" y="4128722"/>
            <a:ext cx="677686" cy="461665"/>
          </a:xfrm>
          <a:prstGeom prst="rect">
            <a:avLst/>
          </a:prstGeom>
          <a:noFill/>
          <a:ln w="19050">
            <a:noFill/>
          </a:ln>
        </p:spPr>
        <p:txBody>
          <a:bodyPr wrap="none" rtlCol="0">
            <a:spAutoFit/>
          </a:bodyPr>
          <a:lstStyle/>
          <a:p>
            <a:r>
              <a:rPr lang="ru-RU" b="1" dirty="0">
                <a:solidFill>
                  <a:schemeClr val="bg1"/>
                </a:solidFill>
                <a:latin typeface="+mn-lt"/>
              </a:rPr>
              <a:t>ЭКС</a:t>
            </a:r>
            <a:endParaRPr lang="de-DE" b="1" dirty="0">
              <a:solidFill>
                <a:schemeClr val="bg1"/>
              </a:solidFill>
              <a:latin typeface="+mn-lt"/>
            </a:endParaRPr>
          </a:p>
        </p:txBody>
      </p:sp>
      <p:sp>
        <p:nvSpPr>
          <p:cNvPr id="17" name="Textfeld 16"/>
          <p:cNvSpPr txBox="1"/>
          <p:nvPr/>
        </p:nvSpPr>
        <p:spPr>
          <a:xfrm>
            <a:off x="7385968" y="4318039"/>
            <a:ext cx="677686" cy="461665"/>
          </a:xfrm>
          <a:prstGeom prst="rect">
            <a:avLst/>
          </a:prstGeom>
          <a:noFill/>
          <a:ln w="19050">
            <a:noFill/>
          </a:ln>
        </p:spPr>
        <p:txBody>
          <a:bodyPr wrap="none" rtlCol="0">
            <a:spAutoFit/>
          </a:bodyPr>
          <a:lstStyle/>
          <a:p>
            <a:r>
              <a:rPr lang="ru-RU" b="1" dirty="0">
                <a:solidFill>
                  <a:schemeClr val="bg1"/>
                </a:solidFill>
                <a:latin typeface="+mn-lt"/>
              </a:rPr>
              <a:t>ЭКС</a:t>
            </a:r>
            <a:endParaRPr lang="de-DE" b="1" dirty="0">
              <a:solidFill>
                <a:schemeClr val="bg1"/>
              </a:solidFill>
              <a:latin typeface="+mn-lt"/>
            </a:endParaRPr>
          </a:p>
        </p:txBody>
      </p:sp>
      <p:sp>
        <p:nvSpPr>
          <p:cNvPr id="18" name="Textfeld 17"/>
          <p:cNvSpPr txBox="1"/>
          <p:nvPr/>
        </p:nvSpPr>
        <p:spPr>
          <a:xfrm>
            <a:off x="5571291" y="4318039"/>
            <a:ext cx="685637" cy="461665"/>
          </a:xfrm>
          <a:prstGeom prst="rect">
            <a:avLst/>
          </a:prstGeom>
          <a:noFill/>
          <a:ln w="19050">
            <a:noFill/>
          </a:ln>
        </p:spPr>
        <p:txBody>
          <a:bodyPr wrap="none" rtlCol="0">
            <a:spAutoFit/>
          </a:bodyPr>
          <a:lstStyle/>
          <a:p>
            <a:r>
              <a:rPr lang="ru-RU" b="1" dirty="0">
                <a:solidFill>
                  <a:schemeClr val="bg1"/>
                </a:solidFill>
                <a:latin typeface="+mn-lt"/>
              </a:rPr>
              <a:t>ЭВС</a:t>
            </a:r>
            <a:endParaRPr lang="de-DE" b="1" dirty="0">
              <a:solidFill>
                <a:schemeClr val="bg1"/>
              </a:solidFill>
              <a:latin typeface="+mn-lt"/>
            </a:endParaRPr>
          </a:p>
        </p:txBody>
      </p:sp>
      <p:sp>
        <p:nvSpPr>
          <p:cNvPr id="2" name="Rechteck 1"/>
          <p:cNvSpPr/>
          <p:nvPr/>
        </p:nvSpPr>
        <p:spPr>
          <a:xfrm>
            <a:off x="4522463" y="5349025"/>
            <a:ext cx="4572000" cy="1015663"/>
          </a:xfrm>
          <a:prstGeom prst="rect">
            <a:avLst/>
          </a:prstGeom>
        </p:spPr>
        <p:txBody>
          <a:bodyPr>
            <a:spAutoFit/>
          </a:bodyPr>
          <a:lstStyle/>
          <a:p>
            <a:r>
              <a:rPr lang="ru-RU" sz="2000" dirty="0">
                <a:solidFill>
                  <a:schemeClr val="tx2"/>
                </a:solidFill>
                <a:latin typeface="Calibri" pitchFamily="34" charset="0"/>
              </a:rPr>
              <a:t>Активный ингредиент, стабилизирующий физиологические процессы и приводящий к гомеостазу</a:t>
            </a:r>
            <a:endParaRPr lang="de-DE" sz="2000" dirty="0"/>
          </a:p>
        </p:txBody>
      </p:sp>
      <p:sp>
        <p:nvSpPr>
          <p:cNvPr id="20" name="Textfeld 19"/>
          <p:cNvSpPr txBox="1"/>
          <p:nvPr/>
        </p:nvSpPr>
        <p:spPr>
          <a:xfrm>
            <a:off x="2027675" y="3667057"/>
            <a:ext cx="832279" cy="461665"/>
          </a:xfrm>
          <a:prstGeom prst="rect">
            <a:avLst/>
          </a:prstGeom>
          <a:noFill/>
          <a:ln w="19050">
            <a:noFill/>
          </a:ln>
        </p:spPr>
        <p:txBody>
          <a:bodyPr wrap="none" rtlCol="0">
            <a:spAutoFit/>
          </a:bodyPr>
          <a:lstStyle/>
          <a:p>
            <a:r>
              <a:rPr lang="en-US" b="1" dirty="0">
                <a:latin typeface="+mn-lt"/>
              </a:rPr>
              <a:t>‘</a:t>
            </a:r>
            <a:r>
              <a:rPr lang="ru-RU" b="1" dirty="0" err="1">
                <a:latin typeface="+mn-lt"/>
              </a:rPr>
              <a:t>Вкл</a:t>
            </a:r>
            <a:r>
              <a:rPr lang="en-US" b="1" dirty="0">
                <a:latin typeface="+mn-lt"/>
              </a:rPr>
              <a:t>’</a:t>
            </a:r>
          </a:p>
        </p:txBody>
      </p:sp>
      <p:sp>
        <p:nvSpPr>
          <p:cNvPr id="21" name="Textfeld 20"/>
          <p:cNvSpPr txBox="1"/>
          <p:nvPr/>
        </p:nvSpPr>
        <p:spPr>
          <a:xfrm>
            <a:off x="6312457" y="3667056"/>
            <a:ext cx="1051891" cy="461665"/>
          </a:xfrm>
          <a:prstGeom prst="rect">
            <a:avLst/>
          </a:prstGeom>
          <a:noFill/>
          <a:ln w="19050">
            <a:noFill/>
          </a:ln>
        </p:spPr>
        <p:txBody>
          <a:bodyPr wrap="none" rtlCol="0">
            <a:spAutoFit/>
          </a:bodyPr>
          <a:lstStyle/>
          <a:p>
            <a:r>
              <a:rPr lang="en-US" b="1" dirty="0">
                <a:latin typeface="+mn-lt"/>
              </a:rPr>
              <a:t>‘</a:t>
            </a:r>
            <a:r>
              <a:rPr lang="ru-RU" b="1" dirty="0" err="1">
                <a:latin typeface="+mn-lt"/>
              </a:rPr>
              <a:t>Выкл</a:t>
            </a:r>
            <a:r>
              <a:rPr lang="en-US" b="1" dirty="0">
                <a:latin typeface="+mn-lt"/>
              </a:rPr>
              <a:t>’</a:t>
            </a:r>
          </a:p>
        </p:txBody>
      </p:sp>
      <p:pic>
        <p:nvPicPr>
          <p:cNvPr id="23" name="Picture 2" descr="ÐÐ°ÑÑÐ¸Ð½ÐºÐ¸ Ð¿Ð¾ Ð·Ð°Ð¿ÑÐ¾ÑÑ ÐºÑÐ°ÑÐ½ÑÐ¹ Ð¿ÐµÑÐµÑ ÐºÐ°Ð¿ÑÐ°Ð¸ÑÐ¸Ð½">
            <a:extLst>
              <a:ext uri="{FF2B5EF4-FFF2-40B4-BE49-F238E27FC236}">
                <a16:creationId xmlns:a16="http://schemas.microsoft.com/office/drawing/2014/main" id="{D33CF868-1A87-4AE4-BAD3-4ACEB5BB68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560001">
            <a:off x="508871" y="1375278"/>
            <a:ext cx="350256" cy="526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05588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2" presetClass="entr" presetSubtype="4"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Lst>
  </p:timing>
</p:sld>
</file>

<file path=ppt/theme/theme1.xml><?xml version="1.0" encoding="utf-8"?>
<a:theme xmlns:a="http://schemas.openxmlformats.org/drawingml/2006/main" name="Vorlageneu">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Vorlageneu">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New_PPT_Folienmaster - Harald (25-9-2017)- 2</Template>
  <TotalTime>986</TotalTime>
  <Words>6415</Words>
  <Application>Microsoft Office PowerPoint</Application>
  <PresentationFormat>Экран (4:3)</PresentationFormat>
  <Paragraphs>635</Paragraphs>
  <Slides>32</Slides>
  <Notes>32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32</vt:i4>
      </vt:variant>
    </vt:vector>
  </HeadingPairs>
  <TitlesOfParts>
    <vt:vector size="38" baseType="lpstr">
      <vt:lpstr>Arial</vt:lpstr>
      <vt:lpstr>Calibri</vt:lpstr>
      <vt:lpstr>REG</vt:lpstr>
      <vt:lpstr>Times</vt:lpstr>
      <vt:lpstr>Vorlageneu</vt:lpstr>
      <vt:lpstr>1_Vorlageneu</vt:lpstr>
      <vt:lpstr>AnnonaSense CLR</vt:lpstr>
      <vt:lpstr>Презентация PowerPoint</vt:lpstr>
      <vt:lpstr>Здоровье кожи и благополучие:  «на защите деликатного баланса»</vt:lpstr>
      <vt:lpstr>Наша кожа это система «ЭВС/ЭКС»</vt:lpstr>
      <vt:lpstr>Давайте проясним!  </vt:lpstr>
      <vt:lpstr>Эндоканнабиноидная система - ЭКС</vt:lpstr>
      <vt:lpstr>Эндогенная ванилоидная система - ЭВС</vt:lpstr>
      <vt:lpstr>CLR: борьба с воспалительными процессами</vt:lpstr>
      <vt:lpstr>Наша кожа это система «ЭВС/ЭКС»</vt:lpstr>
      <vt:lpstr>Давайте познакомимся!  </vt:lpstr>
      <vt:lpstr>CLR – кожа – воспалительные процессы</vt:lpstr>
      <vt:lpstr>Презентация PowerPoint</vt:lpstr>
      <vt:lpstr>ЭВС/ЭКС: «борьба» между TRPV1 и CB2</vt:lpstr>
      <vt:lpstr>In vitro резюме</vt:lpstr>
      <vt:lpstr>Особый случай с IL-31RA</vt:lpstr>
      <vt:lpstr>IL-31RA – in vitro резюме</vt:lpstr>
      <vt:lpstr>AnnonaSense CLR</vt:lpstr>
      <vt:lpstr>Агонистическое влияние на рецептор CB2</vt:lpstr>
      <vt:lpstr>Влияние на высвобождение IL-1β, IL-8 и CGRP: культивирование сенсорных нейронов и кератиноцитов</vt:lpstr>
      <vt:lpstr>Влияние на высвобождение IL-8:  Кератиноциты</vt:lpstr>
      <vt:lpstr>Влияние на экспрессию CGRP:  кератиноциты</vt:lpstr>
      <vt:lpstr>Влияние на экспрессию IL-6:  кератиноциты</vt:lpstr>
      <vt:lpstr>Влияние на экспрессию IL-31RA:  кератиноциты</vt:lpstr>
      <vt:lpstr>Результаты in vivo  Влияние на чувствительность и раздражение кожи, а также на общее самочувствие </vt:lpstr>
      <vt:lpstr>Вопросы</vt:lpstr>
      <vt:lpstr>Испытуемые</vt:lpstr>
      <vt:lpstr>Объективная оценка чувствительности кожи</vt:lpstr>
      <vt:lpstr>Дискомфорт кожи</vt:lpstr>
      <vt:lpstr>Внешний вид кожи</vt:lpstr>
      <vt:lpstr>Восприятие состояния кожи</vt:lpstr>
      <vt:lpstr>Презентация PowerPoint</vt:lpstr>
      <vt:lpstr>Презентация PowerPoint</vt:lpstr>
    </vt:vector>
  </TitlesOfParts>
  <Company>DR.KURT RICHTER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ProRenew Complex CLR</dc:title>
  <dc:creator>CLR CHEMISCHES LABORATORIUM</dc:creator>
  <cp:lastModifiedBy>Илья Куценко</cp:lastModifiedBy>
  <cp:revision>1282</cp:revision>
  <cp:lastPrinted>2019-03-26T12:20:19Z</cp:lastPrinted>
  <dcterms:created xsi:type="dcterms:W3CDTF">2002-07-08T07:48:02Z</dcterms:created>
  <dcterms:modified xsi:type="dcterms:W3CDTF">2019-09-17T19:34:41Z</dcterms:modified>
</cp:coreProperties>
</file>