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8" r:id="rId3"/>
    <p:sldId id="320" r:id="rId4"/>
    <p:sldId id="290" r:id="rId5"/>
    <p:sldId id="321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2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24" r:id="rId28"/>
    <p:sldId id="323" r:id="rId29"/>
    <p:sldId id="313" r:id="rId30"/>
    <p:sldId id="314" r:id="rId31"/>
    <p:sldId id="315" r:id="rId32"/>
    <p:sldId id="316" r:id="rId33"/>
    <p:sldId id="317" r:id="rId34"/>
    <p:sldId id="318" r:id="rId35"/>
    <p:sldId id="319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S Mincho" panose="020B0604020202020204" charset="-128"/>
      <p:regular r:id="rId42"/>
    </p:embeddedFont>
    <p:embeddedFont>
      <p:font typeface="ＭＳ Ｐゴシック" panose="020B0600070205080204" pitchFamily="34" charset="-128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612" userDrawn="1">
          <p15:clr>
            <a:srgbClr val="A4A3A4"/>
          </p15:clr>
        </p15:guide>
        <p15:guide id="4" orient="horz" pos="1253" userDrawn="1">
          <p15:clr>
            <a:srgbClr val="A4A3A4"/>
          </p15:clr>
        </p15:guide>
        <p15:guide id="5" pos="612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8417"/>
    <a:srgbClr val="FDC300"/>
    <a:srgbClr val="85D3F1"/>
    <a:srgbClr val="FFE07D"/>
    <a:srgbClr val="C3E8F8"/>
    <a:srgbClr val="FFEEB7"/>
    <a:srgbClr val="87807D"/>
    <a:srgbClr val="575756"/>
    <a:srgbClr val="E1F3FB"/>
    <a:srgbClr val="FFF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2" autoAdjust="0"/>
    <p:restoredTop sz="94659"/>
  </p:normalViewPr>
  <p:slideViewPr>
    <p:cSldViewPr snapToGrid="0" showGuides="1">
      <p:cViewPr varScale="1">
        <p:scale>
          <a:sx n="83" d="100"/>
          <a:sy n="83" d="100"/>
        </p:scale>
        <p:origin x="1421" y="67"/>
      </p:cViewPr>
      <p:guideLst>
        <p:guide orient="horz" pos="3612"/>
        <p:guide orient="horz" pos="1253"/>
        <p:guide pos="612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nospec.itnet.octel\ellesmereport\Departmental\Sales\Marketing\006%20Events%20Planning\1%20In%20Cosmetics\2019%20In%20Cos%20Paris\Seminars%20and%20Demonstrations\Presentations\Sulfate-free\shampoos%20and%20skin%20cleansers%20-%20sulfate-free%20claim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therhaml\AppData\Local\Microsoft\Windows\Temporary%20Internet%20Files\Content.Outlook\3B5GY4MS\Iselux%20launches%202011-2018%20YTD%2027%2003%201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nospec.itnet.octel\ellesmereport\Departmental\Sales\Marketing\006%20Events%20Planning\1%20In%20Cosmetics\2019%20In%20Cos%20Paris\Seminars%20and%20Demonstrations\Presentations\Sodium%20methyl%20cocoyl%20taurate%20launches%202011-2018%20YTD%2027.03.19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nospec.itnet.octel\ellesmereport\Departmental\Sales\Marketing\006%20Events%20Planning\1%20In%20Cosmetics\2019%20In%20Cos%20Paris\Seminars%20and%20Demonstrations\Presentations\C14-16%20Olefin%20sulfonate%20launches%202011-2018%20YTD%2027.03.19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chart1!$A$26</c:f>
              <c:strCache>
                <c:ptCount val="1"/>
                <c:pt idx="0">
                  <c:v>Europe</c:v>
                </c:pt>
              </c:strCache>
            </c:strRef>
          </c:tx>
          <c:invertIfNegative val="0"/>
          <c:cat>
            <c:strRef>
              <c:f>chart1!$B$25:$K$25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chart1!$B$26:$K$26</c:f>
              <c:numCache>
                <c:formatCode>#,##0</c:formatCode>
                <c:ptCount val="10"/>
                <c:pt idx="0">
                  <c:v>384</c:v>
                </c:pt>
                <c:pt idx="1">
                  <c:v>442</c:v>
                </c:pt>
                <c:pt idx="2">
                  <c:v>480</c:v>
                </c:pt>
                <c:pt idx="3">
                  <c:v>517</c:v>
                </c:pt>
                <c:pt idx="4">
                  <c:v>667</c:v>
                </c:pt>
                <c:pt idx="5">
                  <c:v>827</c:v>
                </c:pt>
                <c:pt idx="6">
                  <c:v>950</c:v>
                </c:pt>
                <c:pt idx="7">
                  <c:v>1031</c:v>
                </c:pt>
                <c:pt idx="8">
                  <c:v>1359</c:v>
                </c:pt>
                <c:pt idx="9">
                  <c:v>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C-4EF1-8882-1580D7A91508}"/>
            </c:ext>
          </c:extLst>
        </c:ser>
        <c:ser>
          <c:idx val="1"/>
          <c:order val="1"/>
          <c:tx>
            <c:strRef>
              <c:f>chart1!$A$27</c:f>
              <c:strCache>
                <c:ptCount val="1"/>
                <c:pt idx="0">
                  <c:v>Asia Pacific</c:v>
                </c:pt>
              </c:strCache>
            </c:strRef>
          </c:tx>
          <c:invertIfNegative val="0"/>
          <c:cat>
            <c:strRef>
              <c:f>chart1!$B$25:$K$25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chart1!$B$27:$K$27</c:f>
              <c:numCache>
                <c:formatCode>#,##0</c:formatCode>
                <c:ptCount val="10"/>
                <c:pt idx="0">
                  <c:v>136</c:v>
                </c:pt>
                <c:pt idx="1">
                  <c:v>204</c:v>
                </c:pt>
                <c:pt idx="2">
                  <c:v>178</c:v>
                </c:pt>
                <c:pt idx="3">
                  <c:v>184</c:v>
                </c:pt>
                <c:pt idx="4">
                  <c:v>288</c:v>
                </c:pt>
                <c:pt idx="5">
                  <c:v>422</c:v>
                </c:pt>
                <c:pt idx="6">
                  <c:v>474</c:v>
                </c:pt>
                <c:pt idx="7">
                  <c:v>670</c:v>
                </c:pt>
                <c:pt idx="8">
                  <c:v>911</c:v>
                </c:pt>
                <c:pt idx="9">
                  <c:v>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BC-4EF1-8882-1580D7A91508}"/>
            </c:ext>
          </c:extLst>
        </c:ser>
        <c:ser>
          <c:idx val="2"/>
          <c:order val="2"/>
          <c:tx>
            <c:strRef>
              <c:f>chart1!$A$28</c:f>
              <c:strCache>
                <c:ptCount val="1"/>
                <c:pt idx="0">
                  <c:v>North America</c:v>
                </c:pt>
              </c:strCache>
            </c:strRef>
          </c:tx>
          <c:invertIfNegative val="0"/>
          <c:cat>
            <c:strRef>
              <c:f>chart1!$B$25:$K$25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chart1!$B$28:$K$28</c:f>
              <c:numCache>
                <c:formatCode>#,##0</c:formatCode>
                <c:ptCount val="10"/>
                <c:pt idx="0">
                  <c:v>288</c:v>
                </c:pt>
                <c:pt idx="1">
                  <c:v>331</c:v>
                </c:pt>
                <c:pt idx="2">
                  <c:v>298</c:v>
                </c:pt>
                <c:pt idx="3">
                  <c:v>228</c:v>
                </c:pt>
                <c:pt idx="4">
                  <c:v>448</c:v>
                </c:pt>
                <c:pt idx="5">
                  <c:v>309</c:v>
                </c:pt>
                <c:pt idx="6">
                  <c:v>462</c:v>
                </c:pt>
                <c:pt idx="7">
                  <c:v>608</c:v>
                </c:pt>
                <c:pt idx="8">
                  <c:v>591</c:v>
                </c:pt>
                <c:pt idx="9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BC-4EF1-8882-1580D7A91508}"/>
            </c:ext>
          </c:extLst>
        </c:ser>
        <c:ser>
          <c:idx val="3"/>
          <c:order val="3"/>
          <c:tx>
            <c:strRef>
              <c:f>chart1!$A$29</c:f>
              <c:strCache>
                <c:ptCount val="1"/>
                <c:pt idx="0">
                  <c:v>Latin America</c:v>
                </c:pt>
              </c:strCache>
            </c:strRef>
          </c:tx>
          <c:invertIfNegative val="0"/>
          <c:cat>
            <c:strRef>
              <c:f>chart1!$B$25:$K$25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chart1!$B$29:$K$29</c:f>
              <c:numCache>
                <c:formatCode>#,##0</c:formatCode>
                <c:ptCount val="10"/>
                <c:pt idx="0">
                  <c:v>68</c:v>
                </c:pt>
                <c:pt idx="1">
                  <c:v>39</c:v>
                </c:pt>
                <c:pt idx="2">
                  <c:v>21</c:v>
                </c:pt>
                <c:pt idx="3">
                  <c:v>57</c:v>
                </c:pt>
                <c:pt idx="4">
                  <c:v>57</c:v>
                </c:pt>
                <c:pt idx="5">
                  <c:v>125</c:v>
                </c:pt>
                <c:pt idx="6">
                  <c:v>156</c:v>
                </c:pt>
                <c:pt idx="7">
                  <c:v>190</c:v>
                </c:pt>
                <c:pt idx="8">
                  <c:v>245</c:v>
                </c:pt>
                <c:pt idx="9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BC-4EF1-8882-1580D7A91508}"/>
            </c:ext>
          </c:extLst>
        </c:ser>
        <c:ser>
          <c:idx val="4"/>
          <c:order val="4"/>
          <c:tx>
            <c:strRef>
              <c:f>chart1!$A$30</c:f>
              <c:strCache>
                <c:ptCount val="1"/>
                <c:pt idx="0">
                  <c:v>Middle East &amp; Africa</c:v>
                </c:pt>
              </c:strCache>
            </c:strRef>
          </c:tx>
          <c:invertIfNegative val="0"/>
          <c:cat>
            <c:strRef>
              <c:f>chart1!$B$25:$K$25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chart1!$B$30:$K$30</c:f>
              <c:numCache>
                <c:formatCode>#,##0</c:formatCode>
                <c:ptCount val="10"/>
                <c:pt idx="0">
                  <c:v>10</c:v>
                </c:pt>
                <c:pt idx="1">
                  <c:v>29</c:v>
                </c:pt>
                <c:pt idx="2">
                  <c:v>23</c:v>
                </c:pt>
                <c:pt idx="3">
                  <c:v>22</c:v>
                </c:pt>
                <c:pt idx="4">
                  <c:v>25</c:v>
                </c:pt>
                <c:pt idx="5">
                  <c:v>45</c:v>
                </c:pt>
                <c:pt idx="6">
                  <c:v>65</c:v>
                </c:pt>
                <c:pt idx="7">
                  <c:v>113</c:v>
                </c:pt>
                <c:pt idx="8">
                  <c:v>124</c:v>
                </c:pt>
                <c:pt idx="9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BC-4EF1-8882-1580D7A91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100"/>
        <c:axId val="90680704"/>
        <c:axId val="90690688"/>
      </c:barChart>
      <c:catAx>
        <c:axId val="90680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0690688"/>
        <c:crosses val="autoZero"/>
        <c:auto val="1"/>
        <c:lblAlgn val="ctr"/>
        <c:lblOffset val="100"/>
        <c:noMultiLvlLbl val="0"/>
      </c:catAx>
      <c:valAx>
        <c:axId val="906906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906807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>
          <a:latin typeface="Avenir Ligh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'[Iselux launches 2011-2018 YTD 27 03 19.xlsx]chart1'!$A$6</c:f>
              <c:strCache>
                <c:ptCount val="1"/>
                <c:pt idx="0">
                  <c:v>Europe</c:v>
                </c:pt>
              </c:strCache>
            </c:strRef>
          </c:tx>
          <c:invertIfNegative val="0"/>
          <c:cat>
            <c:strRef>
              <c:f>'[Iselux launches 2011-2018 YTD 27 03 19.xlsx]chart1'!$B$5:$J$5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'[Iselux launches 2011-2018 YTD 27 03 19.xlsx]chart1'!$B$6:$J$6</c:f>
              <c:numCache>
                <c:formatCode>#,##0</c:formatCode>
                <c:ptCount val="9"/>
                <c:pt idx="0">
                  <c:v>21</c:v>
                </c:pt>
                <c:pt idx="1">
                  <c:v>50</c:v>
                </c:pt>
                <c:pt idx="2">
                  <c:v>54</c:v>
                </c:pt>
                <c:pt idx="3">
                  <c:v>57</c:v>
                </c:pt>
                <c:pt idx="4">
                  <c:v>76</c:v>
                </c:pt>
                <c:pt idx="5">
                  <c:v>114</c:v>
                </c:pt>
                <c:pt idx="6">
                  <c:v>115</c:v>
                </c:pt>
                <c:pt idx="7">
                  <c:v>220</c:v>
                </c:pt>
                <c:pt idx="8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8-4E76-B86F-522853E370E8}"/>
            </c:ext>
          </c:extLst>
        </c:ser>
        <c:ser>
          <c:idx val="1"/>
          <c:order val="1"/>
          <c:tx>
            <c:strRef>
              <c:f>'[Iselux launches 2011-2018 YTD 27 03 19.xlsx]chart1'!$A$7</c:f>
              <c:strCache>
                <c:ptCount val="1"/>
                <c:pt idx="0">
                  <c:v>North America</c:v>
                </c:pt>
              </c:strCache>
            </c:strRef>
          </c:tx>
          <c:invertIfNegative val="0"/>
          <c:cat>
            <c:strRef>
              <c:f>'[Iselux launches 2011-2018 YTD 27 03 19.xlsx]chart1'!$B$5:$J$5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'[Iselux launches 2011-2018 YTD 27 03 19.xlsx]chart1'!$B$7:$J$7</c:f>
              <c:numCache>
                <c:formatCode>#,##0</c:formatCode>
                <c:ptCount val="9"/>
                <c:pt idx="0">
                  <c:v>17</c:v>
                </c:pt>
                <c:pt idx="1">
                  <c:v>16</c:v>
                </c:pt>
                <c:pt idx="2">
                  <c:v>33</c:v>
                </c:pt>
                <c:pt idx="3">
                  <c:v>30</c:v>
                </c:pt>
                <c:pt idx="4">
                  <c:v>26</c:v>
                </c:pt>
                <c:pt idx="5">
                  <c:v>45</c:v>
                </c:pt>
                <c:pt idx="6">
                  <c:v>87</c:v>
                </c:pt>
                <c:pt idx="7">
                  <c:v>109</c:v>
                </c:pt>
                <c:pt idx="8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48-4E76-B86F-522853E370E8}"/>
            </c:ext>
          </c:extLst>
        </c:ser>
        <c:ser>
          <c:idx val="2"/>
          <c:order val="2"/>
          <c:tx>
            <c:strRef>
              <c:f>'[Iselux launches 2011-2018 YTD 27 03 19.xlsx]chart1'!$A$8</c:f>
              <c:strCache>
                <c:ptCount val="1"/>
                <c:pt idx="0">
                  <c:v>Asia Pacific</c:v>
                </c:pt>
              </c:strCache>
            </c:strRef>
          </c:tx>
          <c:invertIfNegative val="0"/>
          <c:cat>
            <c:strRef>
              <c:f>'[Iselux launches 2011-2018 YTD 27 03 19.xlsx]chart1'!$B$5:$J$5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'[Iselux launches 2011-2018 YTD 27 03 19.xlsx]chart1'!$B$8:$J$8</c:f>
              <c:numCache>
                <c:formatCode>#,##0</c:formatCode>
                <c:ptCount val="9"/>
                <c:pt idx="0">
                  <c:v>13</c:v>
                </c:pt>
                <c:pt idx="1">
                  <c:v>5</c:v>
                </c:pt>
                <c:pt idx="2">
                  <c:v>10</c:v>
                </c:pt>
                <c:pt idx="3">
                  <c:v>12</c:v>
                </c:pt>
                <c:pt idx="4">
                  <c:v>17</c:v>
                </c:pt>
                <c:pt idx="5">
                  <c:v>25</c:v>
                </c:pt>
                <c:pt idx="6">
                  <c:v>42</c:v>
                </c:pt>
                <c:pt idx="7">
                  <c:v>84</c:v>
                </c:pt>
                <c:pt idx="8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48-4E76-B86F-522853E370E8}"/>
            </c:ext>
          </c:extLst>
        </c:ser>
        <c:ser>
          <c:idx val="3"/>
          <c:order val="3"/>
          <c:tx>
            <c:strRef>
              <c:f>'[Iselux launches 2011-2018 YTD 27 03 19.xlsx]chart1'!$A$9</c:f>
              <c:strCache>
                <c:ptCount val="1"/>
                <c:pt idx="0">
                  <c:v>Latin America</c:v>
                </c:pt>
              </c:strCache>
            </c:strRef>
          </c:tx>
          <c:invertIfNegative val="0"/>
          <c:cat>
            <c:strRef>
              <c:f>'[Iselux launches 2011-2018 YTD 27 03 19.xlsx]chart1'!$B$5:$J$5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'[Iselux launches 2011-2018 YTD 27 03 19.xlsx]chart1'!$B$9:$J$9</c:f>
              <c:numCache>
                <c:formatCode>#,##0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11</c:v>
                </c:pt>
                <c:pt idx="3">
                  <c:v>27</c:v>
                </c:pt>
                <c:pt idx="4">
                  <c:v>23</c:v>
                </c:pt>
                <c:pt idx="5">
                  <c:v>10</c:v>
                </c:pt>
                <c:pt idx="6">
                  <c:v>11</c:v>
                </c:pt>
                <c:pt idx="7">
                  <c:v>25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48-4E76-B86F-522853E370E8}"/>
            </c:ext>
          </c:extLst>
        </c:ser>
        <c:ser>
          <c:idx val="4"/>
          <c:order val="4"/>
          <c:tx>
            <c:strRef>
              <c:f>'[Iselux launches 2011-2018 YTD 27 03 19.xlsx]chart1'!$A$10</c:f>
              <c:strCache>
                <c:ptCount val="1"/>
                <c:pt idx="0">
                  <c:v>Middle East &amp; Africa</c:v>
                </c:pt>
              </c:strCache>
            </c:strRef>
          </c:tx>
          <c:invertIfNegative val="0"/>
          <c:cat>
            <c:strRef>
              <c:f>'[Iselux launches 2011-2018 YTD 27 03 19.xlsx]chart1'!$B$5:$J$5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'[Iselux launches 2011-2018 YTD 27 03 19.xlsx]chart1'!$B$10:$J$10</c:f>
              <c:numCache>
                <c:formatCode>#,##0</c:formatCode>
                <c:ptCount val="9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5</c:v>
                </c:pt>
                <c:pt idx="6">
                  <c:v>16</c:v>
                </c:pt>
                <c:pt idx="7">
                  <c:v>11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48-4E76-B86F-522853E37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90600960"/>
        <c:axId val="90602496"/>
      </c:barChart>
      <c:catAx>
        <c:axId val="9060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0602496"/>
        <c:crosses val="autoZero"/>
        <c:auto val="1"/>
        <c:lblAlgn val="ctr"/>
        <c:lblOffset val="100"/>
        <c:noMultiLvlLbl val="0"/>
      </c:catAx>
      <c:valAx>
        <c:axId val="90602496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9060096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Avenir Light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chart1!$A$6</c:f>
              <c:strCache>
                <c:ptCount val="1"/>
                <c:pt idx="0">
                  <c:v>Asia Pacific</c:v>
                </c:pt>
              </c:strCache>
            </c:strRef>
          </c:tx>
          <c:invertIfNegative val="0"/>
          <c:cat>
            <c:strRef>
              <c:f>chart1!$B$5:$G$5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chart1!$B$6:$G$6</c:f>
              <c:numCache>
                <c:formatCode>#,##0</c:formatCode>
                <c:ptCount val="6"/>
                <c:pt idx="0">
                  <c:v>174</c:v>
                </c:pt>
                <c:pt idx="1">
                  <c:v>236</c:v>
                </c:pt>
                <c:pt idx="2">
                  <c:v>250</c:v>
                </c:pt>
                <c:pt idx="3">
                  <c:v>293</c:v>
                </c:pt>
                <c:pt idx="4">
                  <c:v>417</c:v>
                </c:pt>
                <c:pt idx="5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2B-46C5-826E-A4F3B489D8FA}"/>
            </c:ext>
          </c:extLst>
        </c:ser>
        <c:ser>
          <c:idx val="1"/>
          <c:order val="1"/>
          <c:tx>
            <c:strRef>
              <c:f>chart1!$A$7</c:f>
              <c:strCache>
                <c:ptCount val="1"/>
                <c:pt idx="0">
                  <c:v>Europe</c:v>
                </c:pt>
              </c:strCache>
            </c:strRef>
          </c:tx>
          <c:invertIfNegative val="0"/>
          <c:cat>
            <c:strRef>
              <c:f>chart1!$B$5:$G$5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chart1!$B$7:$G$7</c:f>
              <c:numCache>
                <c:formatCode>#,##0</c:formatCode>
                <c:ptCount val="6"/>
                <c:pt idx="0">
                  <c:v>84</c:v>
                </c:pt>
                <c:pt idx="1">
                  <c:v>100</c:v>
                </c:pt>
                <c:pt idx="2">
                  <c:v>96</c:v>
                </c:pt>
                <c:pt idx="3">
                  <c:v>111</c:v>
                </c:pt>
                <c:pt idx="4">
                  <c:v>260</c:v>
                </c:pt>
                <c:pt idx="5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2B-46C5-826E-A4F3B489D8FA}"/>
            </c:ext>
          </c:extLst>
        </c:ser>
        <c:ser>
          <c:idx val="2"/>
          <c:order val="2"/>
          <c:tx>
            <c:strRef>
              <c:f>chart1!$A$8</c:f>
              <c:strCache>
                <c:ptCount val="1"/>
                <c:pt idx="0">
                  <c:v>North America</c:v>
                </c:pt>
              </c:strCache>
            </c:strRef>
          </c:tx>
          <c:invertIfNegative val="0"/>
          <c:cat>
            <c:strRef>
              <c:f>chart1!$B$5:$G$5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chart1!$B$8:$G$8</c:f>
              <c:numCache>
                <c:formatCode>#,##0</c:formatCode>
                <c:ptCount val="6"/>
                <c:pt idx="0">
                  <c:v>86</c:v>
                </c:pt>
                <c:pt idx="1">
                  <c:v>64</c:v>
                </c:pt>
                <c:pt idx="2">
                  <c:v>83</c:v>
                </c:pt>
                <c:pt idx="3">
                  <c:v>99</c:v>
                </c:pt>
                <c:pt idx="4">
                  <c:v>130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2B-46C5-826E-A4F3B489D8FA}"/>
            </c:ext>
          </c:extLst>
        </c:ser>
        <c:ser>
          <c:idx val="3"/>
          <c:order val="3"/>
          <c:tx>
            <c:strRef>
              <c:f>chart1!$A$9</c:f>
              <c:strCache>
                <c:ptCount val="1"/>
                <c:pt idx="0">
                  <c:v>Latin America</c:v>
                </c:pt>
              </c:strCache>
            </c:strRef>
          </c:tx>
          <c:invertIfNegative val="0"/>
          <c:cat>
            <c:strRef>
              <c:f>chart1!$B$5:$G$5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chart1!$B$9:$G$9</c:f>
              <c:numCache>
                <c:formatCode>#,##0</c:formatCode>
                <c:ptCount val="6"/>
                <c:pt idx="0">
                  <c:v>3</c:v>
                </c:pt>
                <c:pt idx="1">
                  <c:v>2</c:v>
                </c:pt>
                <c:pt idx="2">
                  <c:v>18</c:v>
                </c:pt>
                <c:pt idx="3">
                  <c:v>16</c:v>
                </c:pt>
                <c:pt idx="4">
                  <c:v>31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2B-46C5-826E-A4F3B489D8FA}"/>
            </c:ext>
          </c:extLst>
        </c:ser>
        <c:ser>
          <c:idx val="4"/>
          <c:order val="4"/>
          <c:tx>
            <c:strRef>
              <c:f>chart1!$A$10</c:f>
              <c:strCache>
                <c:ptCount val="1"/>
                <c:pt idx="0">
                  <c:v>Middle East &amp; Africa</c:v>
                </c:pt>
              </c:strCache>
            </c:strRef>
          </c:tx>
          <c:invertIfNegative val="0"/>
          <c:cat>
            <c:strRef>
              <c:f>chart1!$B$5:$G$5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chart1!$B$10:$G$10</c:f>
              <c:numCache>
                <c:formatCode>#,##0</c:formatCode>
                <c:ptCount val="6"/>
                <c:pt idx="0">
                  <c:v>7</c:v>
                </c:pt>
                <c:pt idx="1">
                  <c:v>10</c:v>
                </c:pt>
                <c:pt idx="2">
                  <c:v>14</c:v>
                </c:pt>
                <c:pt idx="3">
                  <c:v>9</c:v>
                </c:pt>
                <c:pt idx="4">
                  <c:v>7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2B-46C5-826E-A4F3B489D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axId val="97751040"/>
        <c:axId val="97752576"/>
      </c:barChart>
      <c:catAx>
        <c:axId val="9775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7752576"/>
        <c:crosses val="autoZero"/>
        <c:auto val="1"/>
        <c:lblAlgn val="ctr"/>
        <c:lblOffset val="100"/>
        <c:noMultiLvlLbl val="0"/>
      </c:catAx>
      <c:valAx>
        <c:axId val="97752576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977510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Avenir Light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chart1!$A$6</c:f>
              <c:strCache>
                <c:ptCount val="1"/>
                <c:pt idx="0">
                  <c:v>Asia Pacific</c:v>
                </c:pt>
              </c:strCache>
            </c:strRef>
          </c:tx>
          <c:invertIfNegative val="0"/>
          <c:cat>
            <c:strRef>
              <c:f>chart1!$B$5:$G$5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chart1!$B$6:$G$6</c:f>
              <c:numCache>
                <c:formatCode>#,##0</c:formatCode>
                <c:ptCount val="6"/>
                <c:pt idx="0">
                  <c:v>104</c:v>
                </c:pt>
                <c:pt idx="1">
                  <c:v>145</c:v>
                </c:pt>
                <c:pt idx="2">
                  <c:v>143</c:v>
                </c:pt>
                <c:pt idx="3">
                  <c:v>182</c:v>
                </c:pt>
                <c:pt idx="4">
                  <c:v>214</c:v>
                </c:pt>
                <c:pt idx="5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8-444E-BEE9-8D456E1A9978}"/>
            </c:ext>
          </c:extLst>
        </c:ser>
        <c:ser>
          <c:idx val="1"/>
          <c:order val="1"/>
          <c:tx>
            <c:strRef>
              <c:f>chart1!$A$7</c:f>
              <c:strCache>
                <c:ptCount val="1"/>
                <c:pt idx="0">
                  <c:v>Europe</c:v>
                </c:pt>
              </c:strCache>
            </c:strRef>
          </c:tx>
          <c:invertIfNegative val="0"/>
          <c:cat>
            <c:strRef>
              <c:f>chart1!$B$5:$G$5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chart1!$B$7:$G$7</c:f>
              <c:numCache>
                <c:formatCode>#,##0</c:formatCode>
                <c:ptCount val="6"/>
                <c:pt idx="0">
                  <c:v>85</c:v>
                </c:pt>
                <c:pt idx="1">
                  <c:v>112</c:v>
                </c:pt>
                <c:pt idx="2">
                  <c:v>122</c:v>
                </c:pt>
                <c:pt idx="3">
                  <c:v>128</c:v>
                </c:pt>
                <c:pt idx="4">
                  <c:v>271</c:v>
                </c:pt>
                <c:pt idx="5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8-444E-BEE9-8D456E1A9978}"/>
            </c:ext>
          </c:extLst>
        </c:ser>
        <c:ser>
          <c:idx val="2"/>
          <c:order val="2"/>
          <c:tx>
            <c:strRef>
              <c:f>chart1!$A$8</c:f>
              <c:strCache>
                <c:ptCount val="1"/>
                <c:pt idx="0">
                  <c:v>North America</c:v>
                </c:pt>
              </c:strCache>
            </c:strRef>
          </c:tx>
          <c:invertIfNegative val="0"/>
          <c:cat>
            <c:strRef>
              <c:f>chart1!$B$5:$G$5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chart1!$B$8:$G$8</c:f>
              <c:numCache>
                <c:formatCode>#,##0</c:formatCode>
                <c:ptCount val="6"/>
                <c:pt idx="0">
                  <c:v>110</c:v>
                </c:pt>
                <c:pt idx="1">
                  <c:v>88</c:v>
                </c:pt>
                <c:pt idx="2">
                  <c:v>124</c:v>
                </c:pt>
                <c:pt idx="3">
                  <c:v>197</c:v>
                </c:pt>
                <c:pt idx="4">
                  <c:v>165</c:v>
                </c:pt>
                <c:pt idx="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B8-444E-BEE9-8D456E1A9978}"/>
            </c:ext>
          </c:extLst>
        </c:ser>
        <c:ser>
          <c:idx val="3"/>
          <c:order val="3"/>
          <c:tx>
            <c:strRef>
              <c:f>chart1!$A$9</c:f>
              <c:strCache>
                <c:ptCount val="1"/>
                <c:pt idx="0">
                  <c:v>Latin America</c:v>
                </c:pt>
              </c:strCache>
            </c:strRef>
          </c:tx>
          <c:invertIfNegative val="0"/>
          <c:cat>
            <c:strRef>
              <c:f>chart1!$B$5:$G$5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chart1!$B$9:$G$9</c:f>
              <c:numCache>
                <c:formatCode>#,##0</c:formatCode>
                <c:ptCount val="6"/>
                <c:pt idx="0">
                  <c:v>42</c:v>
                </c:pt>
                <c:pt idx="1">
                  <c:v>70</c:v>
                </c:pt>
                <c:pt idx="2">
                  <c:v>82</c:v>
                </c:pt>
                <c:pt idx="3">
                  <c:v>95</c:v>
                </c:pt>
                <c:pt idx="4">
                  <c:v>122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B8-444E-BEE9-8D456E1A9978}"/>
            </c:ext>
          </c:extLst>
        </c:ser>
        <c:ser>
          <c:idx val="4"/>
          <c:order val="4"/>
          <c:tx>
            <c:strRef>
              <c:f>chart1!$A$10</c:f>
              <c:strCache>
                <c:ptCount val="1"/>
                <c:pt idx="0">
                  <c:v>Middle East &amp; Africa</c:v>
                </c:pt>
              </c:strCache>
            </c:strRef>
          </c:tx>
          <c:invertIfNegative val="0"/>
          <c:cat>
            <c:strRef>
              <c:f>chart1!$B$5:$G$5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chart1!$B$10:$G$10</c:f>
              <c:numCache>
                <c:formatCode>#,##0</c:formatCode>
                <c:ptCount val="6"/>
                <c:pt idx="0">
                  <c:v>13</c:v>
                </c:pt>
                <c:pt idx="1">
                  <c:v>22</c:v>
                </c:pt>
                <c:pt idx="2">
                  <c:v>38</c:v>
                </c:pt>
                <c:pt idx="3">
                  <c:v>39</c:v>
                </c:pt>
                <c:pt idx="4">
                  <c:v>36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B8-444E-BEE9-8D456E1A9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655424"/>
        <c:axId val="97665408"/>
      </c:barChart>
      <c:catAx>
        <c:axId val="9765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7665408"/>
        <c:crosses val="autoZero"/>
        <c:auto val="1"/>
        <c:lblAlgn val="ctr"/>
        <c:lblOffset val="100"/>
        <c:noMultiLvlLbl val="0"/>
      </c:catAx>
      <c:valAx>
        <c:axId val="97665408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976554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Avenir Light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865507436570429"/>
          <c:y val="4.214129483814523E-2"/>
          <c:w val="0.57866685447648669"/>
          <c:h val="0.81041392226260578"/>
        </c:manualLayout>
      </c:layout>
      <c:scatterChart>
        <c:scatterStyle val="smoothMarker"/>
        <c:varyColors val="0"/>
        <c:ser>
          <c:idx val="0"/>
          <c:order val="0"/>
          <c:tx>
            <c:v>Empigen BS/FA</c:v>
          </c:tx>
          <c:spPr>
            <a:ln w="38100">
              <a:solidFill>
                <a:srgbClr val="85D3F1"/>
              </a:solidFill>
            </a:ln>
          </c:spPr>
          <c:marker>
            <c:symbol val="none"/>
          </c:marker>
          <c:xVal>
            <c:numRef>
              <c:f>Sheet1!$J$3:$J$13</c:f>
              <c:numCache>
                <c:formatCode>General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</c:numCache>
            </c:numRef>
          </c:xVal>
          <c:yVal>
            <c:numRef>
              <c:f>Sheet1!$K$3:$K$13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135</c:v>
                </c:pt>
                <c:pt idx="5">
                  <c:v>340</c:v>
                </c:pt>
                <c:pt idx="6">
                  <c:v>840</c:v>
                </c:pt>
                <c:pt idx="7">
                  <c:v>1850</c:v>
                </c:pt>
                <c:pt idx="8">
                  <c:v>3380</c:v>
                </c:pt>
                <c:pt idx="9">
                  <c:v>5380</c:v>
                </c:pt>
                <c:pt idx="10">
                  <c:v>7390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EFB-4073-98A3-A9C458A20D57}"/>
            </c:ext>
          </c:extLst>
        </c:ser>
        <c:ser>
          <c:idx val="1"/>
          <c:order val="1"/>
          <c:tx>
            <c:v>CAPB A</c:v>
          </c:tx>
          <c:spPr>
            <a:ln w="38100">
              <a:solidFill>
                <a:srgbClr val="FFE07D"/>
              </a:solidFill>
            </a:ln>
          </c:spPr>
          <c:marker>
            <c:symbol val="none"/>
          </c:marker>
          <c:xVal>
            <c:numRef>
              <c:f>Sheet1!$J$3:$J$13</c:f>
              <c:numCache>
                <c:formatCode>General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</c:numCache>
            </c:numRef>
          </c:xVal>
          <c:yVal>
            <c:numRef>
              <c:f>Sheet1!$L$3:$L$13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50</c:v>
                </c:pt>
                <c:pt idx="9">
                  <c:v>290</c:v>
                </c:pt>
                <c:pt idx="10">
                  <c:v>580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EFB-4073-98A3-A9C458A20D57}"/>
            </c:ext>
          </c:extLst>
        </c:ser>
        <c:ser>
          <c:idx val="2"/>
          <c:order val="2"/>
          <c:tx>
            <c:v>CAPB B</c:v>
          </c:tx>
          <c:spPr>
            <a:ln w="38100">
              <a:solidFill>
                <a:srgbClr val="FDC300"/>
              </a:solidFill>
            </a:ln>
          </c:spPr>
          <c:marker>
            <c:symbol val="none"/>
          </c:marker>
          <c:xVal>
            <c:numRef>
              <c:f>Sheet1!$J$3:$J$13</c:f>
              <c:numCache>
                <c:formatCode>General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</c:numCache>
            </c:numRef>
          </c:xVal>
          <c:yVal>
            <c:numRef>
              <c:f>Sheet1!$M$3:$M$13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20</c:v>
                </c:pt>
                <c:pt idx="6">
                  <c:v>150</c:v>
                </c:pt>
                <c:pt idx="7">
                  <c:v>250</c:v>
                </c:pt>
                <c:pt idx="8">
                  <c:v>480</c:v>
                </c:pt>
                <c:pt idx="9">
                  <c:v>905</c:v>
                </c:pt>
                <c:pt idx="10">
                  <c:v>1540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EFB-4073-98A3-A9C458A20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982976"/>
        <c:axId val="121984896"/>
      </c:scatterChart>
      <c:valAx>
        <c:axId val="121982976"/>
        <c:scaling>
          <c:orientation val="minMax"/>
          <c:max val="5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Avenir Light"/>
                    <a:cs typeface="Arial" pitchFamily="34" charset="0"/>
                  </a:defRPr>
                </a:pPr>
                <a:r>
                  <a:rPr lang="en-GB" sz="1400" b="0" dirty="0" smtClean="0">
                    <a:latin typeface="Avenir Light"/>
                    <a:cs typeface="Arial" pitchFamily="34" charset="0"/>
                  </a:rPr>
                  <a:t>NaCl</a:t>
                </a:r>
                <a:r>
                  <a:rPr lang="en-GB" sz="1400" b="0" baseline="0" dirty="0" smtClean="0">
                    <a:latin typeface="Avenir Light"/>
                    <a:cs typeface="Arial" pitchFamily="34" charset="0"/>
                  </a:rPr>
                  <a:t> / % w/w</a:t>
                </a:r>
                <a:endParaRPr lang="en-GB" sz="1400" b="0" dirty="0">
                  <a:latin typeface="Avenir Light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2951549530210929"/>
              <c:y val="0.938192273168942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latin typeface="Avenir Light"/>
                <a:cs typeface="Arial" pitchFamily="34" charset="0"/>
              </a:defRPr>
            </a:pPr>
            <a:endParaRPr lang="en-US"/>
          </a:p>
        </c:txPr>
        <c:crossAx val="121984896"/>
        <c:crosses val="autoZero"/>
        <c:crossBetween val="midCat"/>
        <c:majorUnit val="1"/>
        <c:minorUnit val="0.5"/>
      </c:valAx>
      <c:valAx>
        <c:axId val="121984896"/>
        <c:scaling>
          <c:orientation val="minMax"/>
          <c:max val="1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>
                    <a:latin typeface="Avenir Light"/>
                  </a:defRPr>
                </a:pPr>
                <a:r>
                  <a:rPr lang="en-GB" sz="1400" b="0" dirty="0" smtClean="0">
                    <a:latin typeface="Avenir Light"/>
                    <a:cs typeface="Arial" pitchFamily="34" charset="0"/>
                  </a:rPr>
                  <a:t>Viscosity / cps 20°C</a:t>
                </a:r>
                <a:endParaRPr lang="en-GB" sz="1400" b="0" dirty="0">
                  <a:latin typeface="Avenir Light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Avenir Light"/>
                <a:cs typeface="Arial" pitchFamily="34" charset="0"/>
              </a:defRPr>
            </a:pPr>
            <a:endParaRPr lang="en-US"/>
          </a:p>
        </c:txPr>
        <c:crossAx val="12198297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16666666666666"/>
          <c:y val="4.1044234952864397E-2"/>
          <c:w val="0.85195839895013126"/>
          <c:h val="0.7372241667761072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'[salt curves Iselux and hydroxysultaine.xlsx]Sheet1'!$B$1</c:f>
              <c:strCache>
                <c:ptCount val="1"/>
                <c:pt idx="0">
                  <c:v>2% CAPHS</c:v>
                </c:pt>
              </c:strCache>
            </c:strRef>
          </c:tx>
          <c:spPr>
            <a:ln w="28575">
              <a:solidFill>
                <a:srgbClr val="85D3F1"/>
              </a:solidFill>
            </a:ln>
          </c:spPr>
          <c:marker>
            <c:symbol val="none"/>
          </c:marker>
          <c:xVal>
            <c:numRef>
              <c:f>'[salt curves Iselux and hydroxysultaine.xlsx]Sheet1'!$A$2:$A$11</c:f>
              <c:numCache>
                <c:formatCode>General</c:formatCode>
                <c:ptCount val="10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</c:numCache>
            </c:numRef>
          </c:xVal>
          <c:yVal>
            <c:numRef>
              <c:f>'[salt curves Iselux and hydroxysultaine.xlsx]Sheet1'!$B$2:$B$11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500</c:v>
                </c:pt>
                <c:pt idx="3">
                  <c:v>960</c:v>
                </c:pt>
                <c:pt idx="4">
                  <c:v>1460</c:v>
                </c:pt>
                <c:pt idx="5">
                  <c:v>1880</c:v>
                </c:pt>
                <c:pt idx="6">
                  <c:v>1960</c:v>
                </c:pt>
                <c:pt idx="7">
                  <c:v>1980</c:v>
                </c:pt>
                <c:pt idx="8">
                  <c:v>1540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858-40F8-BC39-3AE4AD8CD728}"/>
            </c:ext>
          </c:extLst>
        </c:ser>
        <c:ser>
          <c:idx val="1"/>
          <c:order val="1"/>
          <c:tx>
            <c:strRef>
              <c:f>'[salt curves Iselux and hydroxysultaine.xlsx]Sheet1'!$C$1</c:f>
              <c:strCache>
                <c:ptCount val="1"/>
                <c:pt idx="0">
                  <c:v>4% CAPHS</c:v>
                </c:pt>
              </c:strCache>
            </c:strRef>
          </c:tx>
          <c:spPr>
            <a:ln w="28575"/>
          </c:spPr>
          <c:marker>
            <c:symbol val="none"/>
          </c:marker>
          <c:xVal>
            <c:numRef>
              <c:f>'[salt curves Iselux and hydroxysultaine.xlsx]Sheet1'!$A$2:$A$11</c:f>
              <c:numCache>
                <c:formatCode>General</c:formatCode>
                <c:ptCount val="10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</c:numCache>
            </c:numRef>
          </c:xVal>
          <c:yVal>
            <c:numRef>
              <c:f>'[salt curves Iselux and hydroxysultaine.xlsx]Sheet1'!$C$2:$C$11</c:f>
              <c:numCache>
                <c:formatCode>General</c:formatCode>
                <c:ptCount val="10"/>
                <c:pt idx="0">
                  <c:v>800</c:v>
                </c:pt>
                <c:pt idx="1">
                  <c:v>2140</c:v>
                </c:pt>
                <c:pt idx="2">
                  <c:v>4360</c:v>
                </c:pt>
                <c:pt idx="3">
                  <c:v>5890</c:v>
                </c:pt>
                <c:pt idx="4">
                  <c:v>5540</c:v>
                </c:pt>
                <c:pt idx="5">
                  <c:v>4180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858-40F8-BC39-3AE4AD8CD728}"/>
            </c:ext>
          </c:extLst>
        </c:ser>
        <c:ser>
          <c:idx val="2"/>
          <c:order val="2"/>
          <c:tx>
            <c:strRef>
              <c:f>'[salt curves Iselux and hydroxysultaine.xlsx]Sheet1'!$D$1</c:f>
              <c:strCache>
                <c:ptCount val="1"/>
                <c:pt idx="0">
                  <c:v>6% CAPHS</c:v>
                </c:pt>
              </c:strCache>
            </c:strRef>
          </c:tx>
          <c:spPr>
            <a:ln w="28575">
              <a:solidFill>
                <a:srgbClr val="FFE07D"/>
              </a:solidFill>
            </a:ln>
          </c:spPr>
          <c:marker>
            <c:symbol val="none"/>
          </c:marker>
          <c:xVal>
            <c:numRef>
              <c:f>'[salt curves Iselux and hydroxysultaine.xlsx]Sheet1'!$A$2:$A$11</c:f>
              <c:numCache>
                <c:formatCode>General</c:formatCode>
                <c:ptCount val="10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</c:numCache>
            </c:numRef>
          </c:xVal>
          <c:yVal>
            <c:numRef>
              <c:f>'[salt curves Iselux and hydroxysultaine.xlsx]Sheet1'!$D$2:$D$11</c:f>
              <c:numCache>
                <c:formatCode>General</c:formatCode>
                <c:ptCount val="10"/>
                <c:pt idx="0">
                  <c:v>15860</c:v>
                </c:pt>
                <c:pt idx="1">
                  <c:v>14000</c:v>
                </c:pt>
                <c:pt idx="2">
                  <c:v>10060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858-40F8-BC39-3AE4AD8CD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510336"/>
        <c:axId val="120516608"/>
      </c:scatterChart>
      <c:valAx>
        <c:axId val="120510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NaCl / %w/w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0516608"/>
        <c:crosses val="autoZero"/>
        <c:crossBetween val="midCat"/>
      </c:valAx>
      <c:valAx>
        <c:axId val="120516608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Viscoisty / cps (#5, 20rpm, 20C)</a:t>
                </a:r>
              </a:p>
            </c:rich>
          </c:tx>
          <c:layout>
            <c:manualLayout>
              <c:xMode val="edge"/>
              <c:yMode val="edge"/>
              <c:x val="8.3333333333333332E-3"/>
              <c:y val="0.135791198688996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0510336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venir Light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203352169909558"/>
          <c:y val="0.13566868638527343"/>
          <c:w val="0.64122806976249347"/>
          <c:h val="0.7228607077846049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Empigen BS/FA</c:v>
                </c:pt>
              </c:strCache>
            </c:strRef>
          </c:tx>
          <c:spPr>
            <a:ln>
              <a:solidFill>
                <a:srgbClr val="85D3F1"/>
              </a:solidFill>
            </a:ln>
          </c:spPr>
          <c:marker>
            <c:symbol val="none"/>
          </c:marker>
          <c:xVal>
            <c:numRef>
              <c:f>Sheet1!$B$5:$B$16</c:f>
              <c:numCache>
                <c:formatCode>General</c:formatCode>
                <c:ptCount val="12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2.8</c:v>
                </c:pt>
                <c:pt idx="8">
                  <c:v>3.2</c:v>
                </c:pt>
                <c:pt idx="9">
                  <c:v>3.6</c:v>
                </c:pt>
                <c:pt idx="10">
                  <c:v>4</c:v>
                </c:pt>
                <c:pt idx="11">
                  <c:v>4.4000000000000004</c:v>
                </c:pt>
              </c:numCache>
            </c:numRef>
          </c:xVal>
          <c:yVal>
            <c:numRef>
              <c:f>Sheet1!$C$5:$C$16</c:f>
              <c:numCache>
                <c:formatCode>General</c:formatCode>
                <c:ptCount val="12"/>
                <c:pt idx="0">
                  <c:v>0</c:v>
                </c:pt>
                <c:pt idx="1">
                  <c:v>50</c:v>
                </c:pt>
                <c:pt idx="2">
                  <c:v>125</c:v>
                </c:pt>
                <c:pt idx="3">
                  <c:v>440</c:v>
                </c:pt>
                <c:pt idx="4">
                  <c:v>1550</c:v>
                </c:pt>
                <c:pt idx="5">
                  <c:v>4970</c:v>
                </c:pt>
                <c:pt idx="6">
                  <c:v>9980</c:v>
                </c:pt>
                <c:pt idx="7">
                  <c:v>14740</c:v>
                </c:pt>
                <c:pt idx="8">
                  <c:v>19450</c:v>
                </c:pt>
                <c:pt idx="9">
                  <c:v>22200</c:v>
                </c:pt>
                <c:pt idx="10">
                  <c:v>23500</c:v>
                </c:pt>
                <c:pt idx="11">
                  <c:v>23100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D1-4112-B31B-91DFCFEC4CD3}"/>
            </c:ext>
          </c:extLst>
        </c:ser>
        <c:ser>
          <c:idx val="1"/>
          <c:order val="1"/>
          <c:tx>
            <c:strRef>
              <c:f>Sheet1!$D$4</c:f>
              <c:strCache>
                <c:ptCount val="1"/>
                <c:pt idx="0">
                  <c:v>Empigen BB</c:v>
                </c:pt>
              </c:strCache>
            </c:strRef>
          </c:tx>
          <c:spPr>
            <a:ln>
              <a:solidFill>
                <a:srgbClr val="FFE07D"/>
              </a:solidFill>
            </a:ln>
          </c:spPr>
          <c:marker>
            <c:symbol val="none"/>
          </c:marker>
          <c:xVal>
            <c:numRef>
              <c:f>Sheet1!$B$5:$B$16</c:f>
              <c:numCache>
                <c:formatCode>General</c:formatCode>
                <c:ptCount val="12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2.8</c:v>
                </c:pt>
                <c:pt idx="8">
                  <c:v>3.2</c:v>
                </c:pt>
                <c:pt idx="9">
                  <c:v>3.6</c:v>
                </c:pt>
                <c:pt idx="10">
                  <c:v>4</c:v>
                </c:pt>
                <c:pt idx="11">
                  <c:v>4.4000000000000004</c:v>
                </c:pt>
              </c:numCache>
            </c:numRef>
          </c:xVal>
          <c:yVal>
            <c:numRef>
              <c:f>Sheet1!$D$5:$D$16</c:f>
              <c:numCache>
                <c:formatCode>General</c:formatCode>
                <c:ptCount val="12"/>
                <c:pt idx="0">
                  <c:v>0</c:v>
                </c:pt>
                <c:pt idx="1">
                  <c:v>940</c:v>
                </c:pt>
                <c:pt idx="2">
                  <c:v>3540</c:v>
                </c:pt>
                <c:pt idx="3">
                  <c:v>9800</c:v>
                </c:pt>
                <c:pt idx="4">
                  <c:v>16420</c:v>
                </c:pt>
                <c:pt idx="5">
                  <c:v>18940</c:v>
                </c:pt>
                <c:pt idx="6">
                  <c:v>14840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1D1-4112-B31B-91DFCFEC4CD3}"/>
            </c:ext>
          </c:extLst>
        </c:ser>
        <c:ser>
          <c:idx val="2"/>
          <c:order val="2"/>
          <c:tx>
            <c:strRef>
              <c:f>Sheet1!$E$4</c:f>
              <c:strCache>
                <c:ptCount val="1"/>
                <c:pt idx="0">
                  <c:v>Empigen CDL 60P</c:v>
                </c:pt>
              </c:strCache>
            </c:strRef>
          </c:tx>
          <c:spPr>
            <a:ln>
              <a:solidFill>
                <a:srgbClr val="D08417"/>
              </a:solidFill>
            </a:ln>
          </c:spPr>
          <c:marker>
            <c:symbol val="none"/>
          </c:marker>
          <c:xVal>
            <c:numRef>
              <c:f>Sheet1!$B$5:$B$16</c:f>
              <c:numCache>
                <c:formatCode>General</c:formatCode>
                <c:ptCount val="12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2.8</c:v>
                </c:pt>
                <c:pt idx="8">
                  <c:v>3.2</c:v>
                </c:pt>
                <c:pt idx="9">
                  <c:v>3.6</c:v>
                </c:pt>
                <c:pt idx="10">
                  <c:v>4</c:v>
                </c:pt>
                <c:pt idx="11">
                  <c:v>4.4000000000000004</c:v>
                </c:pt>
              </c:numCache>
            </c:numRef>
          </c:xVal>
          <c:yVal>
            <c:numRef>
              <c:f>Sheet1!$E$5:$E$16</c:f>
              <c:numCache>
                <c:formatCode>General</c:formatCode>
                <c:ptCount val="12"/>
                <c:pt idx="0">
                  <c:v>0</c:v>
                </c:pt>
                <c:pt idx="1">
                  <c:v>44</c:v>
                </c:pt>
                <c:pt idx="2">
                  <c:v>86</c:v>
                </c:pt>
                <c:pt idx="3">
                  <c:v>236</c:v>
                </c:pt>
                <c:pt idx="4">
                  <c:v>700</c:v>
                </c:pt>
                <c:pt idx="5">
                  <c:v>1410</c:v>
                </c:pt>
                <c:pt idx="6">
                  <c:v>4290</c:v>
                </c:pt>
                <c:pt idx="7">
                  <c:v>6980</c:v>
                </c:pt>
                <c:pt idx="8">
                  <c:v>9820</c:v>
                </c:pt>
                <c:pt idx="9">
                  <c:v>10620</c:v>
                </c:pt>
                <c:pt idx="10">
                  <c:v>7780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1D1-4112-B31B-91DFCFEC4CD3}"/>
            </c:ext>
          </c:extLst>
        </c:ser>
        <c:ser>
          <c:idx val="3"/>
          <c:order val="3"/>
          <c:tx>
            <c:strRef>
              <c:f>Sheet1!$F$4</c:f>
              <c:strCache>
                <c:ptCount val="1"/>
                <c:pt idx="0">
                  <c:v>Empigen CDR 60</c:v>
                </c:pt>
              </c:strCache>
            </c:strRef>
          </c:tx>
          <c:spPr>
            <a:ln>
              <a:solidFill>
                <a:srgbClr val="FFFFFF">
                  <a:lumMod val="50000"/>
                </a:srgbClr>
              </a:solidFill>
            </a:ln>
          </c:spPr>
          <c:marker>
            <c:symbol val="none"/>
          </c:marker>
          <c:xVal>
            <c:numRef>
              <c:f>Sheet1!$B$5:$B$16</c:f>
              <c:numCache>
                <c:formatCode>General</c:formatCode>
                <c:ptCount val="12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2.8</c:v>
                </c:pt>
                <c:pt idx="8">
                  <c:v>3.2</c:v>
                </c:pt>
                <c:pt idx="9">
                  <c:v>3.6</c:v>
                </c:pt>
                <c:pt idx="10">
                  <c:v>4</c:v>
                </c:pt>
                <c:pt idx="11">
                  <c:v>4.4000000000000004</c:v>
                </c:pt>
              </c:numCache>
            </c:numRef>
          </c:xVal>
          <c:yVal>
            <c:numRef>
              <c:f>Sheet1!$F$5:$F$16</c:f>
              <c:numCache>
                <c:formatCode>General</c:formatCode>
                <c:ptCount val="12"/>
                <c:pt idx="0">
                  <c:v>0</c:v>
                </c:pt>
                <c:pt idx="1">
                  <c:v>34</c:v>
                </c:pt>
                <c:pt idx="2">
                  <c:v>55</c:v>
                </c:pt>
                <c:pt idx="3">
                  <c:v>108</c:v>
                </c:pt>
                <c:pt idx="4">
                  <c:v>335</c:v>
                </c:pt>
                <c:pt idx="5">
                  <c:v>734</c:v>
                </c:pt>
                <c:pt idx="6">
                  <c:v>1002</c:v>
                </c:pt>
                <c:pt idx="7">
                  <c:v>2580</c:v>
                </c:pt>
                <c:pt idx="8">
                  <c:v>5650</c:v>
                </c:pt>
                <c:pt idx="9">
                  <c:v>9480</c:v>
                </c:pt>
                <c:pt idx="10">
                  <c:v>10540</c:v>
                </c:pt>
                <c:pt idx="11">
                  <c:v>7650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1D1-4112-B31B-91DFCFEC4CD3}"/>
            </c:ext>
          </c:extLst>
        </c:ser>
        <c:ser>
          <c:idx val="4"/>
          <c:order val="4"/>
          <c:tx>
            <c:strRef>
              <c:f>Sheet1!$G$4</c:f>
              <c:strCache>
                <c:ptCount val="1"/>
                <c:pt idx="0">
                  <c:v>Empigen 5151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Sheet1!$B$5:$B$16</c:f>
              <c:numCache>
                <c:formatCode>General</c:formatCode>
                <c:ptCount val="12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2.8</c:v>
                </c:pt>
                <c:pt idx="8">
                  <c:v>3.2</c:v>
                </c:pt>
                <c:pt idx="9">
                  <c:v>3.6</c:v>
                </c:pt>
                <c:pt idx="10">
                  <c:v>4</c:v>
                </c:pt>
                <c:pt idx="11">
                  <c:v>4.4000000000000004</c:v>
                </c:pt>
              </c:numCache>
            </c:numRef>
          </c:xVal>
          <c:yVal>
            <c:numRef>
              <c:f>Sheet1!$G$5:$G$16</c:f>
              <c:numCache>
                <c:formatCode>General</c:formatCode>
                <c:ptCount val="12"/>
                <c:pt idx="0">
                  <c:v>0</c:v>
                </c:pt>
                <c:pt idx="1">
                  <c:v>50</c:v>
                </c:pt>
                <c:pt idx="2">
                  <c:v>150</c:v>
                </c:pt>
                <c:pt idx="3">
                  <c:v>440</c:v>
                </c:pt>
                <c:pt idx="4">
                  <c:v>1255</c:v>
                </c:pt>
                <c:pt idx="5">
                  <c:v>3670</c:v>
                </c:pt>
                <c:pt idx="6">
                  <c:v>7370</c:v>
                </c:pt>
                <c:pt idx="7">
                  <c:v>8400</c:v>
                </c:pt>
                <c:pt idx="8">
                  <c:v>5840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1D1-4112-B31B-91DFCFEC4C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935360"/>
        <c:axId val="121937280"/>
      </c:scatterChart>
      <c:valAx>
        <c:axId val="121935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NaCl / % w/w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1937280"/>
        <c:crosses val="autoZero"/>
        <c:crossBetween val="midCat"/>
      </c:valAx>
      <c:valAx>
        <c:axId val="1219372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Viscosity 20°C / cps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1935360"/>
        <c:crosses val="autoZero"/>
        <c:crossBetween val="midCat"/>
        <c:majorUnit val="2500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709514150028528"/>
          <c:y val="7.6445993180244934E-2"/>
          <c:w val="0.21851000698005096"/>
          <c:h val="0.7880223354578195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Avenir Light"/>
        </a:defRPr>
      </a:pPr>
      <a:endParaRPr lang="en-U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31186443872214"/>
          <c:y val="0.12171965243298476"/>
          <c:w val="0.81658308606361452"/>
          <c:h val="0.71947561382068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Sheet1!$C$15</c:f>
              <c:strCache>
                <c:ptCount val="1"/>
                <c:pt idx="0">
                  <c:v>A</c:v>
                </c:pt>
              </c:strCache>
            </c:strRef>
          </c:tx>
          <c:spPr>
            <a:ln>
              <a:solidFill>
                <a:srgbClr val="FFE07D"/>
              </a:solidFill>
            </a:ln>
          </c:spPr>
          <c:marker>
            <c:symbol val="none"/>
          </c:marker>
          <c:dPt>
            <c:idx val="1"/>
            <c:marker>
              <c:symbol val="circle"/>
              <c:size val="10"/>
              <c:spPr>
                <a:solidFill>
                  <a:srgbClr val="FF0000"/>
                </a:solidFill>
                <a:ln>
                  <a:solidFill>
                    <a:srgbClr val="FFE07D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271-40EA-A5D4-78A5DBE3BB3A}"/>
              </c:ext>
            </c:extLst>
          </c:dPt>
          <c:xVal>
            <c:numRef>
              <c:f>Sheet1!$B$16:$B$25</c:f>
              <c:numCache>
                <c:formatCode>General</c:formatCode>
                <c:ptCount val="10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</c:numCache>
            </c:numRef>
          </c:xVal>
          <c:yVal>
            <c:numRef>
              <c:f>Sheet1!$C$16:$C$25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490</c:v>
                </c:pt>
                <c:pt idx="6">
                  <c:v>1860</c:v>
                </c:pt>
                <c:pt idx="7">
                  <c:v>4260</c:v>
                </c:pt>
                <c:pt idx="8">
                  <c:v>6240</c:v>
                </c:pt>
                <c:pt idx="9">
                  <c:v>8290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271-40EA-A5D4-78A5DBE3BB3A}"/>
            </c:ext>
          </c:extLst>
        </c:ser>
        <c:ser>
          <c:idx val="1"/>
          <c:order val="1"/>
          <c:tx>
            <c:strRef>
              <c:f>Sheet1!$D$15</c:f>
              <c:strCache>
                <c:ptCount val="1"/>
                <c:pt idx="0">
                  <c:v>B</c:v>
                </c:pt>
              </c:strCache>
            </c:strRef>
          </c:tx>
          <c:spPr>
            <a:ln>
              <a:solidFill>
                <a:srgbClr val="C3E8F8"/>
              </a:solidFill>
            </a:ln>
          </c:spPr>
          <c:marker>
            <c:symbol val="none"/>
          </c:marker>
          <c:dPt>
            <c:idx val="2"/>
            <c:marker>
              <c:symbol val="circle"/>
              <c:size val="10"/>
              <c:spPr>
                <a:solidFill>
                  <a:srgbClr val="FF0000"/>
                </a:solidFill>
                <a:ln>
                  <a:solidFill>
                    <a:srgbClr val="C3E8F8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1271-40EA-A5D4-78A5DBE3BB3A}"/>
              </c:ext>
            </c:extLst>
          </c:dPt>
          <c:xVal>
            <c:numRef>
              <c:f>Sheet1!$B$16:$B$25</c:f>
              <c:numCache>
                <c:formatCode>General</c:formatCode>
                <c:ptCount val="10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</c:numCache>
            </c:numRef>
          </c:xVal>
          <c:yVal>
            <c:numRef>
              <c:f>Sheet1!$D$16:$D$25</c:f>
              <c:numCache>
                <c:formatCode>General</c:formatCode>
                <c:ptCount val="10"/>
                <c:pt idx="0">
                  <c:v>0</c:v>
                </c:pt>
                <c:pt idx="1">
                  <c:v>330</c:v>
                </c:pt>
                <c:pt idx="2">
                  <c:v>1820</c:v>
                </c:pt>
                <c:pt idx="3">
                  <c:v>4530</c:v>
                </c:pt>
                <c:pt idx="4">
                  <c:v>8060</c:v>
                </c:pt>
                <c:pt idx="5">
                  <c:v>8280</c:v>
                </c:pt>
                <c:pt idx="6">
                  <c:v>8300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271-40EA-A5D4-78A5DBE3BB3A}"/>
            </c:ext>
          </c:extLst>
        </c:ser>
        <c:ser>
          <c:idx val="2"/>
          <c:order val="2"/>
          <c:tx>
            <c:strRef>
              <c:f>Sheet1!$E$15</c:f>
              <c:strCache>
                <c:ptCount val="1"/>
                <c:pt idx="0">
                  <c:v>C</c:v>
                </c:pt>
              </c:strCache>
            </c:strRef>
          </c:tx>
          <c:spPr>
            <a:ln>
              <a:solidFill>
                <a:sysClr val="window" lastClr="FFFFFF">
                  <a:lumMod val="65000"/>
                </a:sysClr>
              </a:solidFill>
            </a:ln>
          </c:spPr>
          <c:marker>
            <c:symbol val="none"/>
          </c:marker>
          <c:dPt>
            <c:idx val="4"/>
            <c:marker>
              <c:symbol val="circle"/>
              <c:size val="10"/>
              <c:spPr>
                <a:solidFill>
                  <a:srgbClr val="FF0000"/>
                </a:solidFill>
                <a:ln>
                  <a:solidFill>
                    <a:sysClr val="window" lastClr="FFFFFF">
                      <a:lumMod val="65000"/>
                    </a:sys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1271-40EA-A5D4-78A5DBE3BB3A}"/>
              </c:ext>
            </c:extLst>
          </c:dPt>
          <c:xVal>
            <c:numRef>
              <c:f>Sheet1!$B$16:$B$25</c:f>
              <c:numCache>
                <c:formatCode>General</c:formatCode>
                <c:ptCount val="10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</c:numCache>
            </c:numRef>
          </c:xVal>
          <c:yVal>
            <c:numRef>
              <c:f>Sheet1!$E$16:$E$25</c:f>
              <c:numCache>
                <c:formatCode>General</c:formatCode>
                <c:ptCount val="10"/>
                <c:pt idx="0">
                  <c:v>0</c:v>
                </c:pt>
                <c:pt idx="1">
                  <c:v>100</c:v>
                </c:pt>
                <c:pt idx="2">
                  <c:v>350</c:v>
                </c:pt>
                <c:pt idx="3">
                  <c:v>1180</c:v>
                </c:pt>
                <c:pt idx="4">
                  <c:v>3160</c:v>
                </c:pt>
                <c:pt idx="5">
                  <c:v>7280</c:v>
                </c:pt>
                <c:pt idx="6">
                  <c:v>7860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271-40EA-A5D4-78A5DBE3BB3A}"/>
            </c:ext>
          </c:extLst>
        </c:ser>
        <c:ser>
          <c:idx val="3"/>
          <c:order val="3"/>
          <c:tx>
            <c:strRef>
              <c:f>Sheet1!$F$15</c:f>
              <c:strCache>
                <c:ptCount val="1"/>
                <c:pt idx="0">
                  <c:v>D</c:v>
                </c:pt>
              </c:strCache>
            </c:strRef>
          </c:tx>
          <c:spPr>
            <a:ln>
              <a:solidFill>
                <a:srgbClr val="D08417"/>
              </a:solidFill>
            </a:ln>
          </c:spPr>
          <c:marker>
            <c:symbol val="none"/>
          </c:marker>
          <c:dPt>
            <c:idx val="4"/>
            <c:marker>
              <c:symbol val="circle"/>
              <c:size val="10"/>
              <c:spPr>
                <a:solidFill>
                  <a:srgbClr val="FF0000"/>
                </a:solidFill>
                <a:ln>
                  <a:solidFill>
                    <a:srgbClr val="D08417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1271-40EA-A5D4-78A5DBE3BB3A}"/>
              </c:ext>
            </c:extLst>
          </c:dPt>
          <c:xVal>
            <c:numRef>
              <c:f>Sheet1!$B$16:$B$25</c:f>
              <c:numCache>
                <c:formatCode>General</c:formatCode>
                <c:ptCount val="10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</c:numCache>
            </c:numRef>
          </c:xVal>
          <c:yVal>
            <c:numRef>
              <c:f>Sheet1!$F$16:$F$25</c:f>
              <c:numCache>
                <c:formatCode>General</c:formatCode>
                <c:ptCount val="10"/>
                <c:pt idx="0">
                  <c:v>940</c:v>
                </c:pt>
                <c:pt idx="1">
                  <c:v>2520</c:v>
                </c:pt>
                <c:pt idx="2">
                  <c:v>4660</c:v>
                </c:pt>
                <c:pt idx="3">
                  <c:v>6480</c:v>
                </c:pt>
                <c:pt idx="4">
                  <c:v>7400</c:v>
                </c:pt>
                <c:pt idx="5">
                  <c:v>7800</c:v>
                </c:pt>
                <c:pt idx="6">
                  <c:v>8400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1271-40EA-A5D4-78A5DBE3BB3A}"/>
            </c:ext>
          </c:extLst>
        </c:ser>
        <c:ser>
          <c:idx val="4"/>
          <c:order val="4"/>
          <c:tx>
            <c:strRef>
              <c:f>Sheet1!$G$15</c:f>
              <c:strCache>
                <c:ptCount val="1"/>
                <c:pt idx="0">
                  <c:v>E</c:v>
                </c:pt>
              </c:strCache>
            </c:strRef>
          </c:tx>
          <c:spPr>
            <a:ln>
              <a:solidFill>
                <a:srgbClr val="85D3F1"/>
              </a:solidFill>
            </a:ln>
          </c:spPr>
          <c:marker>
            <c:symbol val="none"/>
          </c:marker>
          <c:xVal>
            <c:numRef>
              <c:f>Sheet1!$B$16:$B$25</c:f>
              <c:numCache>
                <c:formatCode>General</c:formatCode>
                <c:ptCount val="10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</c:numCache>
            </c:numRef>
          </c:xVal>
          <c:yVal>
            <c:numRef>
              <c:f>Sheet1!$G$16:$G$25</c:f>
              <c:numCache>
                <c:formatCode>General</c:formatCode>
                <c:ptCount val="10"/>
                <c:pt idx="0">
                  <c:v>510</c:v>
                </c:pt>
                <c:pt idx="1">
                  <c:v>3000</c:v>
                </c:pt>
                <c:pt idx="2">
                  <c:v>6300</c:v>
                </c:pt>
                <c:pt idx="3">
                  <c:v>8820</c:v>
                </c:pt>
                <c:pt idx="4">
                  <c:v>11000</c:v>
                </c:pt>
                <c:pt idx="5">
                  <c:v>12400</c:v>
                </c:pt>
                <c:pt idx="6">
                  <c:v>12160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1271-40EA-A5D4-78A5DBE3BB3A}"/>
            </c:ext>
          </c:extLst>
        </c:ser>
        <c:ser>
          <c:idx val="5"/>
          <c:order val="5"/>
          <c:tx>
            <c:strRef>
              <c:f>Sheet1!$H$15</c:f>
              <c:strCache>
                <c:ptCount val="1"/>
                <c:pt idx="0">
                  <c:v>F</c:v>
                </c:pt>
              </c:strCache>
            </c:strRef>
          </c:tx>
          <c:spPr>
            <a:ln>
              <a:solidFill>
                <a:srgbClr val="FDC300"/>
              </a:solidFill>
            </a:ln>
          </c:spPr>
          <c:marker>
            <c:symbol val="none"/>
          </c:marker>
          <c:dPt>
            <c:idx val="5"/>
            <c:marker>
              <c:symbol val="circle"/>
              <c:size val="10"/>
              <c:spPr>
                <a:solidFill>
                  <a:srgbClr val="FF0000"/>
                </a:solidFill>
                <a:ln>
                  <a:solidFill>
                    <a:srgbClr val="FDC3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1271-40EA-A5D4-78A5DBE3BB3A}"/>
              </c:ext>
            </c:extLst>
          </c:dPt>
          <c:xVal>
            <c:numRef>
              <c:f>Sheet1!$B$16:$B$25</c:f>
              <c:numCache>
                <c:formatCode>General</c:formatCode>
                <c:ptCount val="10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3</c:v>
                </c:pt>
                <c:pt idx="8">
                  <c:v>3.5</c:v>
                </c:pt>
                <c:pt idx="9">
                  <c:v>4</c:v>
                </c:pt>
              </c:numCache>
            </c:numRef>
          </c:xVal>
          <c:yVal>
            <c:numRef>
              <c:f>Sheet1!$H$16:$H$25</c:f>
              <c:numCache>
                <c:formatCode>General</c:formatCode>
                <c:ptCount val="10"/>
                <c:pt idx="0">
                  <c:v>50</c:v>
                </c:pt>
                <c:pt idx="1">
                  <c:v>300</c:v>
                </c:pt>
                <c:pt idx="2">
                  <c:v>1450</c:v>
                </c:pt>
                <c:pt idx="3">
                  <c:v>4500</c:v>
                </c:pt>
                <c:pt idx="4">
                  <c:v>9500</c:v>
                </c:pt>
                <c:pt idx="5">
                  <c:v>10940</c:v>
                </c:pt>
                <c:pt idx="6">
                  <c:v>9100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1271-40EA-A5D4-78A5DBE3B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362112"/>
        <c:axId val="122376576"/>
      </c:scatterChart>
      <c:valAx>
        <c:axId val="122362112"/>
        <c:scaling>
          <c:orientation val="minMax"/>
          <c:max val="4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NaCl / %w/w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2376576"/>
        <c:crosses val="autoZero"/>
        <c:crossBetween val="midCat"/>
      </c:valAx>
      <c:valAx>
        <c:axId val="122376576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Viscosity / 20°C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2362112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>
          <a:latin typeface="Avenir Light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0.72628</cdr:x>
      <cdr:y>0.42857</cdr:y>
    </cdr:from>
    <cdr:to>
      <cdr:x>0.78878</cdr:x>
      <cdr:y>0.42857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5857336" y="1944216"/>
          <a:ext cx="50405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DC300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0.73214</cdr:x>
      <cdr:y>0.65428</cdr:y>
    </cdr:from>
    <cdr:to>
      <cdr:x>0.79464</cdr:x>
      <cdr:y>0.65428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5904656" y="2968126"/>
          <a:ext cx="50405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E07D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0.79691</cdr:x>
      <cdr:y>0.38373</cdr:y>
    </cdr:from>
    <cdr:to>
      <cdr:x>0.97935</cdr:x>
      <cdr:y>0.46309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078330" y="1524849"/>
          <a:ext cx="1391584" cy="315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400" b="1" dirty="0" smtClean="0">
              <a:latin typeface="Avenir Light"/>
              <a:cs typeface="Arial" pitchFamily="34" charset="0"/>
            </a:rPr>
            <a:t>Competitor A</a:t>
          </a:r>
          <a:endParaRPr lang="en-GB" sz="1400" b="1" dirty="0">
            <a:latin typeface="Avenir Light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0.77118</cdr:x>
      <cdr:y>0.17851</cdr:y>
    </cdr:from>
    <cdr:to>
      <cdr:x>1</cdr:x>
      <cdr:y>0.24004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552673" y="835543"/>
          <a:ext cx="1944271" cy="2879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000" b="1" dirty="0" smtClean="0">
              <a:solidFill>
                <a:srgbClr val="85D3F1"/>
              </a:solidFill>
              <a:latin typeface="Avenir Light"/>
              <a:cs typeface="Arial" pitchFamily="34" charset="0"/>
            </a:rPr>
            <a:t>Cocamidopropyl betaine</a:t>
          </a:r>
          <a:endParaRPr lang="en-GB" sz="1000" b="1" dirty="0">
            <a:solidFill>
              <a:srgbClr val="85D3F1"/>
            </a:solidFill>
            <a:latin typeface="Avenir Light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A63A3-7936-4F12-B8EC-D158BFE08314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127B3-7506-4C60-BEAC-27A8A6748D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2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5B2D2-A577-4446-A8CE-5F98FB92AC0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41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127B3-7506-4C60-BEAC-27A8A6748D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26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127B3-7506-4C60-BEAC-27A8A6748DC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11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F7DDD-2472-5849-8B0F-74AE8390003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127B3-7506-4C60-BEAC-27A8A6748DC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10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127B3-7506-4C60-BEAC-27A8A6748DC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416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8258-3D2F-4ED4-91DB-90758A2DBA6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68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8258-3D2F-4ED4-91DB-90758A2DBA6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3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esentation_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0" r="13518"/>
          <a:stretch/>
        </p:blipFill>
        <p:spPr>
          <a:xfrm>
            <a:off x="594001" y="594000"/>
            <a:ext cx="7968108" cy="56844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2046549"/>
            <a:ext cx="5267739" cy="2926825"/>
          </a:xfrm>
          <a:prstGeom prst="rect">
            <a:avLst/>
          </a:prstGeom>
          <a:solidFill>
            <a:srgbClr val="FD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81723"/>
            <a:ext cx="5267739" cy="928239"/>
          </a:xfrm>
        </p:spPr>
        <p:txBody>
          <a:bodyPr lIns="216000" anchor="b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97356"/>
            <a:ext cx="5267739" cy="1276017"/>
          </a:xfrm>
        </p:spPr>
        <p:txBody>
          <a:bodyPr lIns="216000" rIns="216000"/>
          <a:lstStyle>
            <a:lvl1pPr marL="0" indent="0" algn="ctr">
              <a:buNone/>
              <a:defRPr sz="2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1488057" y="1108999"/>
            <a:ext cx="2291624" cy="56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 build="p"/>
    </p:bldLst>
  </p:timing>
  <p:extLst mod="1">
    <p:ext uri="{DCECCB84-F9BA-43D5-87BE-67443E8EF086}">
      <p15:sldGuideLst xmlns:p15="http://schemas.microsoft.com/office/powerpoint/2012/main">
        <p15:guide id="1" pos="367" userDrawn="1">
          <p15:clr>
            <a:srgbClr val="FBAE40"/>
          </p15:clr>
        </p15:guide>
        <p15:guide id="2" pos="5397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Im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82613" y="583333"/>
            <a:ext cx="7988400" cy="5706342"/>
          </a:xfrm>
          <a:ln w="3175">
            <a:solidFill>
              <a:schemeClr val="accent1"/>
            </a:solidFill>
          </a:ln>
        </p:spPr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7224766" y="6411832"/>
            <a:ext cx="1396721" cy="3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7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pos="5399" userDrawn="1">
          <p15:clr>
            <a:srgbClr val="FBAE40"/>
          </p15:clr>
        </p15:guide>
        <p15:guide id="3" orient="horz" pos="361" userDrawn="1">
          <p15:clr>
            <a:srgbClr val="FBAE40"/>
          </p15:clr>
        </p15:guide>
        <p15:guide id="4" orient="horz" pos="396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_Palatte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colour</a:t>
            </a:r>
            <a:r>
              <a:rPr lang="en-US" dirty="0"/>
              <a:t> palette information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578519" y="579600"/>
            <a:ext cx="7986961" cy="5698800"/>
          </a:xfrm>
          <a:prstGeom prst="rect">
            <a:avLst/>
          </a:prstGeom>
          <a:noFill/>
          <a:ln>
            <a:solidFill>
              <a:srgbClr val="FD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7224766" y="6411832"/>
            <a:ext cx="1396721" cy="342880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994819" y="1978446"/>
            <a:ext cx="4019795" cy="3945328"/>
            <a:chOff x="994819" y="1978446"/>
            <a:chExt cx="4019795" cy="3945328"/>
          </a:xfrm>
        </p:grpSpPr>
        <p:sp>
          <p:nvSpPr>
            <p:cNvPr id="7" name="Rectangle 6"/>
            <p:cNvSpPr/>
            <p:nvPr userDrawn="1"/>
          </p:nvSpPr>
          <p:spPr>
            <a:xfrm>
              <a:off x="2104848" y="2677114"/>
              <a:ext cx="1040288" cy="587978"/>
            </a:xfrm>
            <a:prstGeom prst="rect">
              <a:avLst/>
            </a:prstGeom>
            <a:solidFill>
              <a:srgbClr val="FDC300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253/195/0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104848" y="2012444"/>
              <a:ext cx="1040288" cy="587978"/>
            </a:xfrm>
            <a:prstGeom prst="rect">
              <a:avLst/>
            </a:prstGeom>
            <a:solidFill>
              <a:srgbClr val="D08417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208/132/23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104848" y="3341785"/>
              <a:ext cx="1040288" cy="587978"/>
            </a:xfrm>
            <a:prstGeom prst="rect">
              <a:avLst/>
            </a:prstGeom>
            <a:solidFill>
              <a:srgbClr val="FFE07D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255/224/125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 userDrawn="1"/>
          </p:nvSpPr>
          <p:spPr>
            <a:xfrm>
              <a:off x="994819" y="2012446"/>
              <a:ext cx="941998" cy="942002"/>
            </a:xfrm>
            <a:prstGeom prst="rect">
              <a:avLst/>
            </a:prstGeom>
            <a:solidFill>
              <a:srgbClr val="575756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87/87/86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Rectangle 10"/>
            <p:cNvSpPr>
              <a:spLocks noChangeAspect="1"/>
            </p:cNvSpPr>
            <p:nvPr userDrawn="1"/>
          </p:nvSpPr>
          <p:spPr>
            <a:xfrm>
              <a:off x="994819" y="3002222"/>
              <a:ext cx="941998" cy="942002"/>
            </a:xfrm>
            <a:prstGeom prst="rect">
              <a:avLst/>
            </a:prstGeom>
            <a:solidFill>
              <a:srgbClr val="87807D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135/128/125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 userDrawn="1"/>
          </p:nvSpPr>
          <p:spPr>
            <a:xfrm>
              <a:off x="994819" y="4981772"/>
              <a:ext cx="941998" cy="94200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255/255/255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2104848" y="4006455"/>
              <a:ext cx="1040288" cy="587978"/>
            </a:xfrm>
            <a:prstGeom prst="rect">
              <a:avLst/>
            </a:prstGeom>
            <a:solidFill>
              <a:srgbClr val="FFFCE5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255/252/229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104848" y="4671125"/>
              <a:ext cx="1040288" cy="587978"/>
            </a:xfrm>
            <a:prstGeom prst="rect">
              <a:avLst/>
            </a:prstGeom>
            <a:solidFill>
              <a:srgbClr val="85D3F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133/211/241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2104848" y="5335796"/>
              <a:ext cx="1040288" cy="587978"/>
            </a:xfrm>
            <a:prstGeom prst="rect">
              <a:avLst/>
            </a:prstGeom>
            <a:solidFill>
              <a:srgbClr val="C3E8F8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195/232/248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 userDrawn="1"/>
          </p:nvSpPr>
          <p:spPr>
            <a:xfrm>
              <a:off x="994819" y="3991996"/>
              <a:ext cx="941998" cy="942002"/>
            </a:xfrm>
            <a:prstGeom prst="rect">
              <a:avLst/>
            </a:prstGeom>
            <a:solidFill>
              <a:srgbClr val="FDC300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253/195/0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20" name="Group 19"/>
            <p:cNvGrpSpPr/>
            <p:nvPr userDrawn="1"/>
          </p:nvGrpSpPr>
          <p:grpSpPr>
            <a:xfrm>
              <a:off x="3463146" y="1978446"/>
              <a:ext cx="1551468" cy="621976"/>
              <a:chOff x="3463146" y="1978446"/>
              <a:chExt cx="1551468" cy="621976"/>
            </a:xfrm>
          </p:grpSpPr>
          <p:sp>
            <p:nvSpPr>
              <p:cNvPr id="6" name="Rectangle 5"/>
              <p:cNvSpPr/>
              <p:nvPr userDrawn="1"/>
            </p:nvSpPr>
            <p:spPr>
              <a:xfrm>
                <a:off x="3463146" y="2017617"/>
                <a:ext cx="582805" cy="582805"/>
              </a:xfrm>
              <a:prstGeom prst="rect">
                <a:avLst/>
              </a:prstGeom>
              <a:solidFill>
                <a:srgbClr val="FDC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  <a:latin typeface="Avenir Light" panose="020B0402020203020204" pitchFamily="34" charset="0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4045951" y="1978446"/>
                <a:ext cx="96866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Light" panose="020B0402020203020204" pitchFamily="34" charset="0"/>
                    <a:ea typeface="+mn-ea"/>
                    <a:cs typeface="+mn-cs"/>
                  </a:rPr>
                  <a:t>Bullet Point</a:t>
                </a: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054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D9414-85FD-604E-9526-E54B8096C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82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N15008_PPT Template_RD3-0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99145"/>
            <a:ext cx="8229600" cy="46492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D9414-85FD-604E-9526-E54B8096C5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Innospec_Logo K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21" y="6411905"/>
            <a:ext cx="1007660" cy="3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96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84189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Presentation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0" r="13518"/>
          <a:stretch/>
        </p:blipFill>
        <p:spPr>
          <a:xfrm>
            <a:off x="594001" y="594000"/>
            <a:ext cx="7968108" cy="56844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2046549"/>
            <a:ext cx="5267739" cy="2926825"/>
          </a:xfrm>
          <a:prstGeom prst="rect">
            <a:avLst/>
          </a:prstGeom>
          <a:solidFill>
            <a:srgbClr val="FD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81723"/>
            <a:ext cx="5267739" cy="928239"/>
          </a:xfrm>
        </p:spPr>
        <p:txBody>
          <a:bodyPr lIns="216000" anchor="b"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97356"/>
            <a:ext cx="5267739" cy="1276017"/>
          </a:xfrm>
        </p:spPr>
        <p:txBody>
          <a:bodyPr lIns="216000" rIns="216000"/>
          <a:lstStyle>
            <a:lvl1pPr marL="0" indent="0" algn="ctr">
              <a:buNone/>
              <a:defRPr sz="2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1488057" y="1108999"/>
            <a:ext cx="2291624" cy="56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 build="p"/>
    </p:bldLst>
  </p:timing>
  <p:extLst mod="1">
    <p:ext uri="{DCECCB84-F9BA-43D5-87BE-67443E8EF086}">
      <p15:sldGuideLst xmlns:p15="http://schemas.microsoft.com/office/powerpoint/2012/main">
        <p15:guide id="1" pos="367" userDrawn="1">
          <p15:clr>
            <a:srgbClr val="FBAE40"/>
          </p15:clr>
        </p15:guide>
        <p15:guide id="2" pos="5397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pter_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86119" y="2453776"/>
            <a:ext cx="4024351" cy="565982"/>
          </a:xfrm>
        </p:spPr>
        <p:txBody>
          <a:bodyPr lIns="288000" anchor="t" anchorCtr="0"/>
          <a:lstStyle>
            <a:lvl1pPr>
              <a:defRPr/>
            </a:lvl1pPr>
          </a:lstStyle>
          <a:p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6119" y="4191831"/>
            <a:ext cx="4024351" cy="1834896"/>
          </a:xfrm>
        </p:spPr>
        <p:txBody>
          <a:bodyPr lIns="288000" rIns="216000"/>
          <a:lstStyle>
            <a:lvl1pPr marL="0" indent="0">
              <a:buFontTx/>
              <a:buNone/>
              <a:defRPr/>
            </a:lvl1pPr>
            <a:lvl2pPr marL="271463" indent="0">
              <a:buFontTx/>
              <a:buNone/>
              <a:defRPr/>
            </a:lvl2pPr>
            <a:lvl3pPr marL="452437" indent="0">
              <a:buFontTx/>
              <a:buNone/>
              <a:defRPr/>
            </a:lvl3pPr>
            <a:lvl4pPr marL="622300" indent="0">
              <a:buFontTx/>
              <a:buNone/>
              <a:defRPr/>
            </a:lvl4pPr>
            <a:lvl5pPr marL="81121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78519" y="579600"/>
            <a:ext cx="7986961" cy="5698800"/>
          </a:xfrm>
          <a:prstGeom prst="rect">
            <a:avLst/>
          </a:prstGeom>
          <a:noFill/>
          <a:ln>
            <a:solidFill>
              <a:srgbClr val="FD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7224766" y="6411832"/>
            <a:ext cx="1396721" cy="34288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386119" y="3317580"/>
            <a:ext cx="4024351" cy="600493"/>
          </a:xfrm>
        </p:spPr>
        <p:txBody>
          <a:bodyPr lIns="288000" anchor="b" anchorCtr="0"/>
          <a:lstStyle>
            <a:lvl1pPr marL="0" indent="0">
              <a:buFontTx/>
              <a:buNone/>
              <a:defRPr sz="2400">
                <a:solidFill>
                  <a:srgbClr val="FDC60E"/>
                </a:solidFill>
              </a:defRPr>
            </a:lvl1pPr>
            <a:lvl2pPr marL="271463" indent="0">
              <a:buFontTx/>
              <a:buNone/>
              <a:defRPr sz="2400">
                <a:solidFill>
                  <a:srgbClr val="FDC60E"/>
                </a:solidFill>
              </a:defRPr>
            </a:lvl2pPr>
            <a:lvl3pPr marL="452437" indent="0">
              <a:buFontTx/>
              <a:buNone/>
              <a:defRPr sz="2400">
                <a:solidFill>
                  <a:srgbClr val="FDC60E"/>
                </a:solidFill>
              </a:defRPr>
            </a:lvl3pPr>
            <a:lvl4pPr marL="622300" indent="0">
              <a:buFontTx/>
              <a:buNone/>
              <a:defRPr sz="2400">
                <a:solidFill>
                  <a:srgbClr val="FDC60E"/>
                </a:solidFill>
              </a:defRPr>
            </a:lvl4pPr>
            <a:lvl5pPr marL="811212" indent="0">
              <a:buFontTx/>
              <a:buNone/>
              <a:defRPr sz="2400">
                <a:solidFill>
                  <a:srgbClr val="FDC60E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8" t="27231" r="14552" b="685"/>
          <a:stretch/>
        </p:blipFill>
        <p:spPr>
          <a:xfrm>
            <a:off x="0" y="0"/>
            <a:ext cx="4319588" cy="68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pos="272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pter_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5854" y="2453776"/>
            <a:ext cx="6993117" cy="565982"/>
          </a:xfrm>
        </p:spPr>
        <p:txBody>
          <a:bodyPr lIns="288000" anchor="t" anchorCtr="0"/>
          <a:lstStyle>
            <a:lvl1pPr>
              <a:defRPr/>
            </a:lvl1pPr>
          </a:lstStyle>
          <a:p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854" y="4191831"/>
            <a:ext cx="6993117" cy="1173989"/>
          </a:xfrm>
        </p:spPr>
        <p:txBody>
          <a:bodyPr lIns="288000" rIns="216000"/>
          <a:lstStyle>
            <a:lvl1pPr marL="0" indent="0">
              <a:buFontTx/>
              <a:buNone/>
              <a:defRPr/>
            </a:lvl1pPr>
            <a:lvl2pPr marL="271463" indent="0">
              <a:buFontTx/>
              <a:buNone/>
              <a:defRPr/>
            </a:lvl2pPr>
            <a:lvl3pPr marL="452437" indent="0">
              <a:buFontTx/>
              <a:buNone/>
              <a:defRPr/>
            </a:lvl3pPr>
            <a:lvl4pPr marL="622300" indent="0">
              <a:buFontTx/>
              <a:buNone/>
              <a:defRPr/>
            </a:lvl4pPr>
            <a:lvl5pPr marL="81121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78519" y="579600"/>
            <a:ext cx="7986961" cy="5698800"/>
          </a:xfrm>
          <a:prstGeom prst="rect">
            <a:avLst/>
          </a:prstGeom>
          <a:noFill/>
          <a:ln>
            <a:solidFill>
              <a:srgbClr val="FDC6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7224766" y="6411832"/>
            <a:ext cx="1396721" cy="34288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05854" y="3317580"/>
            <a:ext cx="6993117" cy="600493"/>
          </a:xfrm>
        </p:spPr>
        <p:txBody>
          <a:bodyPr lIns="288000" anchor="b" anchorCtr="0"/>
          <a:lstStyle>
            <a:lvl1pPr marL="0" indent="0">
              <a:buFontTx/>
              <a:buNone/>
              <a:defRPr sz="2400">
                <a:solidFill>
                  <a:srgbClr val="FDC60E"/>
                </a:solidFill>
              </a:defRPr>
            </a:lvl1pPr>
            <a:lvl2pPr marL="271463" indent="0">
              <a:buFontTx/>
              <a:buNone/>
              <a:defRPr sz="2400">
                <a:solidFill>
                  <a:srgbClr val="FDC60E"/>
                </a:solidFill>
              </a:defRPr>
            </a:lvl2pPr>
            <a:lvl3pPr marL="452437" indent="0">
              <a:buFontTx/>
              <a:buNone/>
              <a:defRPr sz="2400">
                <a:solidFill>
                  <a:srgbClr val="FDC60E"/>
                </a:solidFill>
              </a:defRPr>
            </a:lvl3pPr>
            <a:lvl4pPr marL="622300" indent="0">
              <a:buFontTx/>
              <a:buNone/>
              <a:defRPr sz="2400">
                <a:solidFill>
                  <a:srgbClr val="FDC60E"/>
                </a:solidFill>
              </a:defRPr>
            </a:lvl4pPr>
            <a:lvl5pPr marL="811212" indent="0">
              <a:buFontTx/>
              <a:buNone/>
              <a:defRPr sz="2400">
                <a:solidFill>
                  <a:srgbClr val="FDC60E"/>
                </a:solidFill>
              </a:defRPr>
            </a:lvl5pPr>
          </a:lstStyle>
          <a:p>
            <a:pPr lvl="0"/>
            <a:r>
              <a:rPr lang="en-US" dirty="0"/>
              <a:t>sub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52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+Bod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519" y="768839"/>
            <a:ext cx="7986961" cy="54248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Ins="36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1262809"/>
            <a:ext cx="7988300" cy="26511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FDC60E"/>
                </a:solidFill>
                <a:latin typeface="Avenir Medium" panose="02000603020000020003" pitchFamily="2" charset="0"/>
              </a:defRPr>
            </a:lvl1pPr>
            <a:lvl2pPr marL="271463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2pPr>
            <a:lvl3pPr marL="452437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3pPr>
            <a:lvl4pPr marL="622300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4pPr>
            <a:lvl5pPr marL="811212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5pPr>
          </a:lstStyle>
          <a:p>
            <a:pPr lvl="0"/>
            <a:r>
              <a:rPr lang="en-US" dirty="0"/>
              <a:t>sub header to go here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78519" y="579600"/>
            <a:ext cx="7986961" cy="5698800"/>
          </a:xfrm>
          <a:prstGeom prst="rect">
            <a:avLst/>
          </a:prstGeom>
          <a:noFill/>
          <a:ln>
            <a:solidFill>
              <a:srgbClr val="FD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7224766" y="6411832"/>
            <a:ext cx="1396721" cy="3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72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ody+Im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9" t="14414" r="15116"/>
          <a:stretch/>
        </p:blipFill>
        <p:spPr>
          <a:xfrm flipH="1">
            <a:off x="5082485" y="0"/>
            <a:ext cx="4061515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78519" y="579600"/>
            <a:ext cx="7986961" cy="5698800"/>
          </a:xfrm>
          <a:prstGeom prst="rect">
            <a:avLst/>
          </a:prstGeom>
          <a:noFill/>
          <a:ln>
            <a:solidFill>
              <a:srgbClr val="FD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7224766" y="6411832"/>
            <a:ext cx="1396721" cy="342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31" y="768839"/>
            <a:ext cx="5613121" cy="542486"/>
          </a:xfrm>
        </p:spPr>
        <p:txBody>
          <a:bodyPr lIns="39600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518" y="2431700"/>
            <a:ext cx="5309815" cy="3645268"/>
          </a:xfrm>
        </p:spPr>
        <p:txBody>
          <a:bodyPr lIns="396000" rIns="360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8519" y="1262809"/>
            <a:ext cx="5613769" cy="265113"/>
          </a:xfrm>
        </p:spPr>
        <p:txBody>
          <a:bodyPr lIns="396000"/>
          <a:lstStyle>
            <a:lvl1pPr marL="0" indent="0">
              <a:buFontTx/>
              <a:buNone/>
              <a:defRPr sz="1800">
                <a:solidFill>
                  <a:srgbClr val="FDC60E"/>
                </a:solidFill>
                <a:latin typeface="Avenir Medium" panose="02000603020000020003" pitchFamily="2" charset="0"/>
              </a:defRPr>
            </a:lvl1pPr>
            <a:lvl2pPr marL="271463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2pPr>
            <a:lvl3pPr marL="452437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3pPr>
            <a:lvl4pPr marL="622300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4pPr>
            <a:lvl5pPr marL="811212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5pPr>
          </a:lstStyle>
          <a:p>
            <a:pPr lvl="0"/>
            <a:r>
              <a:rPr lang="en-US" dirty="0"/>
              <a:t>sub header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60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72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ody+Imag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7758" r="23750" b="129"/>
          <a:stretch/>
        </p:blipFill>
        <p:spPr>
          <a:xfrm>
            <a:off x="5390143" y="0"/>
            <a:ext cx="3753857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78519" y="579600"/>
            <a:ext cx="7986961" cy="5698800"/>
          </a:xfrm>
          <a:prstGeom prst="rect">
            <a:avLst/>
          </a:prstGeom>
          <a:noFill/>
          <a:ln>
            <a:solidFill>
              <a:srgbClr val="FD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7224766" y="6411832"/>
            <a:ext cx="1396721" cy="342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31" y="768839"/>
            <a:ext cx="5613121" cy="542486"/>
          </a:xfrm>
        </p:spPr>
        <p:txBody>
          <a:bodyPr lIns="39600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518" y="2431700"/>
            <a:ext cx="5309815" cy="3645268"/>
          </a:xfrm>
        </p:spPr>
        <p:txBody>
          <a:bodyPr lIns="396000" rIns="360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8519" y="1262809"/>
            <a:ext cx="5613769" cy="265113"/>
          </a:xfrm>
        </p:spPr>
        <p:txBody>
          <a:bodyPr lIns="396000"/>
          <a:lstStyle>
            <a:lvl1pPr marL="0" indent="0">
              <a:buFontTx/>
              <a:buNone/>
              <a:defRPr sz="1800">
                <a:solidFill>
                  <a:srgbClr val="FDC60E"/>
                </a:solidFill>
                <a:latin typeface="Avenir Medium" panose="02000603020000020003" pitchFamily="2" charset="0"/>
              </a:defRPr>
            </a:lvl1pPr>
            <a:lvl2pPr marL="271463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2pPr>
            <a:lvl3pPr marL="452437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3pPr>
            <a:lvl4pPr marL="622300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4pPr>
            <a:lvl5pPr marL="811212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5pPr>
          </a:lstStyle>
          <a:p>
            <a:pPr lvl="0"/>
            <a:r>
              <a:rPr lang="en-US" dirty="0"/>
              <a:t>sub header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6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72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ody+Imag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0" t="4948"/>
          <a:stretch/>
        </p:blipFill>
        <p:spPr>
          <a:xfrm>
            <a:off x="-1" y="0"/>
            <a:ext cx="3742255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78519" y="579600"/>
            <a:ext cx="7986961" cy="5698800"/>
          </a:xfrm>
          <a:prstGeom prst="rect">
            <a:avLst/>
          </a:prstGeom>
          <a:noFill/>
          <a:ln>
            <a:solidFill>
              <a:srgbClr val="FD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7224766" y="6411832"/>
            <a:ext cx="1396721" cy="342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784" y="768839"/>
            <a:ext cx="5505696" cy="542486"/>
          </a:xfrm>
        </p:spPr>
        <p:txBody>
          <a:bodyPr lIns="3600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170" y="2431700"/>
            <a:ext cx="5506310" cy="3645268"/>
          </a:xfrm>
        </p:spPr>
        <p:txBody>
          <a:bodyPr lIns="36000" rIns="360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59170" y="1262809"/>
            <a:ext cx="5506310" cy="265113"/>
          </a:xfrm>
        </p:spPr>
        <p:txBody>
          <a:bodyPr lIns="36000"/>
          <a:lstStyle>
            <a:lvl1pPr marL="0" indent="0">
              <a:buFontTx/>
              <a:buNone/>
              <a:defRPr sz="1800">
                <a:solidFill>
                  <a:srgbClr val="FDC60E"/>
                </a:solidFill>
                <a:latin typeface="Avenir Medium" panose="02000603020000020003" pitchFamily="2" charset="0"/>
              </a:defRPr>
            </a:lvl1pPr>
            <a:lvl2pPr marL="271463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2pPr>
            <a:lvl3pPr marL="452437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3pPr>
            <a:lvl4pPr marL="622300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4pPr>
            <a:lvl5pPr marL="811212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5pPr>
          </a:lstStyle>
          <a:p>
            <a:pPr lvl="0"/>
            <a:r>
              <a:rPr lang="en-US" dirty="0"/>
              <a:t>sub header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8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72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78519" y="579600"/>
            <a:ext cx="7986961" cy="5698800"/>
          </a:xfrm>
          <a:prstGeom prst="rect">
            <a:avLst/>
          </a:prstGeom>
          <a:noFill/>
          <a:ln>
            <a:solidFill>
              <a:srgbClr val="FD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7224766" y="6411832"/>
            <a:ext cx="1396721" cy="3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+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6"/>
          <a:stretch/>
        </p:blipFill>
        <p:spPr>
          <a:xfrm>
            <a:off x="7224766" y="6411832"/>
            <a:ext cx="1396721" cy="342880"/>
          </a:xfrm>
          <a:prstGeom prst="rect">
            <a:avLst/>
          </a:prstGeom>
        </p:spPr>
      </p:pic>
      <p:sp>
        <p:nvSpPr>
          <p:cNvPr id="5" name="Picture Placeholder 5"/>
          <p:cNvSpPr>
            <a:spLocks noGrp="1" noChangeAspect="1"/>
          </p:cNvSpPr>
          <p:nvPr>
            <p:ph type="pic" sz="quarter" idx="10"/>
          </p:nvPr>
        </p:nvSpPr>
        <p:spPr>
          <a:xfrm>
            <a:off x="582613" y="1868993"/>
            <a:ext cx="7988400" cy="4420682"/>
          </a:xfrm>
          <a:ln w="3175">
            <a:solidFill>
              <a:schemeClr val="accent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1262809"/>
            <a:ext cx="7988300" cy="26511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FDC60E"/>
                </a:solidFill>
                <a:latin typeface="Avenir Medium" panose="02000603020000020003" pitchFamily="2" charset="0"/>
              </a:defRPr>
            </a:lvl1pPr>
            <a:lvl2pPr marL="271463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2pPr>
            <a:lvl3pPr marL="452437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3pPr>
            <a:lvl4pPr marL="622300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4pPr>
            <a:lvl5pPr marL="811212" indent="0">
              <a:buFontTx/>
              <a:buNone/>
              <a:defRPr>
                <a:solidFill>
                  <a:srgbClr val="FDC60E"/>
                </a:solidFill>
                <a:latin typeface="Avenir Medium" panose="02000603020000020003" pitchFamily="2" charset="0"/>
              </a:defRPr>
            </a:lvl5pPr>
          </a:lstStyle>
          <a:p>
            <a:pPr lvl="0"/>
            <a:r>
              <a:rPr lang="en-US" dirty="0"/>
              <a:t>sub header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35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8519" y="662728"/>
            <a:ext cx="7986961" cy="756831"/>
          </a:xfrm>
          <a:prstGeom prst="rect">
            <a:avLst/>
          </a:prstGeom>
        </p:spPr>
        <p:txBody>
          <a:bodyPr vert="horz" lIns="396000" tIns="45720" rIns="21600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519" y="1946174"/>
            <a:ext cx="7986961" cy="4080553"/>
          </a:xfrm>
          <a:prstGeom prst="rect">
            <a:avLst/>
          </a:prstGeom>
        </p:spPr>
        <p:txBody>
          <a:bodyPr vert="horz" lIns="396000" tIns="45720" rIns="360000" bIns="720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9317563" y="550411"/>
            <a:ext cx="818603" cy="6307589"/>
            <a:chOff x="9227128" y="334371"/>
            <a:chExt cx="818603" cy="6307589"/>
          </a:xfrm>
        </p:grpSpPr>
        <p:sp>
          <p:nvSpPr>
            <p:cNvPr id="35" name="Rectangle 34"/>
            <p:cNvSpPr/>
            <p:nvPr userDrawn="1"/>
          </p:nvSpPr>
          <p:spPr>
            <a:xfrm>
              <a:off x="9227128" y="4087161"/>
              <a:ext cx="818603" cy="462680"/>
            </a:xfrm>
            <a:prstGeom prst="rect">
              <a:avLst/>
            </a:prstGeom>
            <a:solidFill>
              <a:srgbClr val="FDC300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253/195/0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9227128" y="3564132"/>
              <a:ext cx="818603" cy="462680"/>
            </a:xfrm>
            <a:prstGeom prst="rect">
              <a:avLst/>
            </a:prstGeom>
            <a:solidFill>
              <a:srgbClr val="D08417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208/132/23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9227128" y="4610191"/>
              <a:ext cx="818603" cy="462680"/>
            </a:xfrm>
            <a:prstGeom prst="rect">
              <a:avLst/>
            </a:prstGeom>
            <a:solidFill>
              <a:srgbClr val="FFE07D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255/224/125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8" name="Rectangle 37"/>
            <p:cNvSpPr>
              <a:spLocks noChangeAspect="1"/>
            </p:cNvSpPr>
            <p:nvPr userDrawn="1"/>
          </p:nvSpPr>
          <p:spPr>
            <a:xfrm>
              <a:off x="9227128" y="334371"/>
              <a:ext cx="741259" cy="741262"/>
            </a:xfrm>
            <a:prstGeom prst="rect">
              <a:avLst/>
            </a:prstGeom>
            <a:solidFill>
              <a:srgbClr val="575756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87/87/86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9" name="Rectangle 38"/>
            <p:cNvSpPr>
              <a:spLocks noChangeAspect="1"/>
            </p:cNvSpPr>
            <p:nvPr userDrawn="1"/>
          </p:nvSpPr>
          <p:spPr>
            <a:xfrm>
              <a:off x="9227128" y="1113226"/>
              <a:ext cx="741259" cy="741262"/>
            </a:xfrm>
            <a:prstGeom prst="rect">
              <a:avLst/>
            </a:prstGeom>
            <a:solidFill>
              <a:srgbClr val="87807D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135/128/125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0" name="Rectangle 39"/>
            <p:cNvSpPr>
              <a:spLocks noChangeAspect="1"/>
            </p:cNvSpPr>
            <p:nvPr userDrawn="1"/>
          </p:nvSpPr>
          <p:spPr>
            <a:xfrm>
              <a:off x="9227128" y="2670936"/>
              <a:ext cx="741259" cy="74126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255/255/255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9227128" y="5133220"/>
              <a:ext cx="818603" cy="462680"/>
            </a:xfrm>
            <a:prstGeom prst="rect">
              <a:avLst/>
            </a:prstGeom>
            <a:solidFill>
              <a:srgbClr val="FFFCE5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255/252/229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9227128" y="5656250"/>
              <a:ext cx="818603" cy="462680"/>
            </a:xfrm>
            <a:prstGeom prst="rect">
              <a:avLst/>
            </a:prstGeom>
            <a:solidFill>
              <a:srgbClr val="85D3F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133/211/241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9227128" y="6179280"/>
              <a:ext cx="818603" cy="462680"/>
            </a:xfrm>
            <a:prstGeom prst="rect">
              <a:avLst/>
            </a:prstGeom>
            <a:solidFill>
              <a:srgbClr val="C3E8F8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195/232/248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4" name="Rectangle 43"/>
            <p:cNvSpPr>
              <a:spLocks noChangeAspect="1"/>
            </p:cNvSpPr>
            <p:nvPr userDrawn="1"/>
          </p:nvSpPr>
          <p:spPr>
            <a:xfrm>
              <a:off x="9227128" y="1892080"/>
              <a:ext cx="741259" cy="741262"/>
            </a:xfrm>
            <a:prstGeom prst="rect">
              <a:avLst/>
            </a:prstGeom>
            <a:solidFill>
              <a:srgbClr val="FDC300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txBody>
            <a:bodyPr wrap="square" tIns="36000" rIns="36000">
              <a:noAutofit/>
            </a:bodyPr>
            <a:lstStyle/>
            <a:p>
              <a:pPr algn="r"/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venir Light" panose="020B0402020203020204" pitchFamily="34" charset="0"/>
                </a:rPr>
                <a:t>253/195/0</a:t>
              </a:r>
              <a:endParaRPr lang="en-GB" sz="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82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0" r:id="rId4"/>
    <p:sldLayoutId id="2147483664" r:id="rId5"/>
    <p:sldLayoutId id="2147483670" r:id="rId6"/>
    <p:sldLayoutId id="2147483667" r:id="rId7"/>
    <p:sldLayoutId id="2147483654" r:id="rId8"/>
    <p:sldLayoutId id="2147483668" r:id="rId9"/>
    <p:sldLayoutId id="2147483655" r:id="rId10"/>
    <p:sldLayoutId id="2147483665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Avenir Light" panose="020B0402020203020204" pitchFamily="34" charset="0"/>
          <a:ea typeface="+mj-ea"/>
          <a:cs typeface="+mj-cs"/>
        </a:defRPr>
      </a:lvl1pPr>
    </p:titleStyle>
    <p:bodyStyle>
      <a:lvl1pPr marL="271463" indent="-271463" algn="l" defTabSz="6858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FontTx/>
        <a:buBlip>
          <a:blip r:embed="rId18"/>
        </a:buBlip>
        <a:defRPr sz="1600" kern="1200">
          <a:solidFill>
            <a:schemeClr val="tx1"/>
          </a:solidFill>
          <a:latin typeface="Avenir Light" panose="020B0402020203020204" pitchFamily="34" charset="0"/>
          <a:ea typeface="+mn-ea"/>
          <a:cs typeface="+mn-cs"/>
        </a:defRPr>
      </a:lvl1pPr>
      <a:lvl2pPr marL="452438" indent="-180975" algn="l" defTabSz="6858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rgbClr val="FDC300"/>
        </a:buClr>
        <a:buFont typeface="Avenir Medium" panose="02000603020000020003" pitchFamily="2" charset="0"/>
        <a:buChar char="–"/>
        <a:defRPr sz="1600" kern="1200">
          <a:solidFill>
            <a:schemeClr val="tx1"/>
          </a:solidFill>
          <a:latin typeface="Avenir Light" panose="020B0402020203020204" pitchFamily="34" charset="0"/>
          <a:ea typeface="+mn-ea"/>
          <a:cs typeface="+mn-cs"/>
        </a:defRPr>
      </a:lvl2pPr>
      <a:lvl3pPr marL="622300" indent="-169863" algn="l" defTabSz="6858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rgbClr val="FDC300"/>
        </a:buClr>
        <a:buFont typeface="Avenir Medium" panose="02000603020000020003" pitchFamily="2" charset="0"/>
        <a:buChar char="–"/>
        <a:defRPr sz="1600" kern="1200">
          <a:solidFill>
            <a:schemeClr val="tx1"/>
          </a:solidFill>
          <a:latin typeface="Avenir Light" panose="020B0402020203020204" pitchFamily="34" charset="0"/>
          <a:ea typeface="+mn-ea"/>
          <a:cs typeface="+mn-cs"/>
        </a:defRPr>
      </a:lvl3pPr>
      <a:lvl4pPr marL="803275" indent="-180975" algn="l" defTabSz="6858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rgbClr val="FDC300"/>
        </a:buClr>
        <a:buFont typeface="Avenir Medium" panose="02000603020000020003" pitchFamily="2" charset="0"/>
        <a:buChar char="–"/>
        <a:defRPr sz="1600" kern="1200">
          <a:solidFill>
            <a:schemeClr val="tx1"/>
          </a:solidFill>
          <a:latin typeface="Avenir Light" panose="020B0402020203020204" pitchFamily="34" charset="0"/>
          <a:ea typeface="+mn-ea"/>
          <a:cs typeface="+mn-cs"/>
        </a:defRPr>
      </a:lvl4pPr>
      <a:lvl5pPr marL="987425" indent="-176213" algn="l" defTabSz="6858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rgbClr val="FDC300"/>
        </a:buClr>
        <a:buFont typeface="Avenir Medium" panose="02000603020000020003" pitchFamily="2" charset="0"/>
        <a:buChar char="–"/>
        <a:defRPr sz="1600" kern="1200">
          <a:solidFill>
            <a:schemeClr val="tx1"/>
          </a:solidFill>
          <a:latin typeface="Avenir Light" panose="020B04020202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jpe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93452"/>
            <a:ext cx="5267739" cy="928239"/>
          </a:xfrm>
        </p:spPr>
        <p:txBody>
          <a:bodyPr/>
          <a:lstStyle/>
          <a:p>
            <a:r>
              <a:rPr lang="en-US" sz="3200" dirty="0" smtClean="0"/>
              <a:t>sulfate-free surfactants</a:t>
            </a:r>
            <a:br>
              <a:rPr lang="en-US" sz="3200" dirty="0" smtClean="0"/>
            </a:br>
            <a:r>
              <a:rPr lang="en-US" sz="3200" b="1" dirty="0" smtClean="0"/>
              <a:t> 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meeting </a:t>
            </a:r>
            <a:r>
              <a:rPr lang="en-US" sz="2400" b="1" dirty="0"/>
              <a:t>trends, technologies and formulating expertise</a:t>
            </a:r>
            <a:endParaRPr lang="en-GB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4021691"/>
            <a:ext cx="5267739" cy="1276017"/>
          </a:xfrm>
        </p:spPr>
        <p:txBody>
          <a:bodyPr/>
          <a:lstStyle/>
          <a:p>
            <a:r>
              <a:rPr lang="en-GB" sz="2000" dirty="0" smtClean="0"/>
              <a:t>Susan </a:t>
            </a:r>
            <a:r>
              <a:rPr lang="en-GB" sz="2000" dirty="0" err="1" smtClean="0"/>
              <a:t>Pye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err="1" smtClean="0"/>
              <a:t>InterCharm</a:t>
            </a:r>
            <a:r>
              <a:rPr lang="en-GB" sz="2000" dirty="0" smtClean="0"/>
              <a:t> Conference, September 2019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22726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10" y="934334"/>
            <a:ext cx="7986961" cy="756831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venir Light"/>
                <a:cs typeface="Arial" pitchFamily="34" charset="0"/>
              </a:rPr>
              <a:t>Pureact WS Series</a:t>
            </a:r>
            <a:r>
              <a:rPr lang="en-GB" sz="1600" dirty="0" smtClean="0">
                <a:latin typeface="Avenir Light"/>
                <a:cs typeface="Arial" pitchFamily="34" charset="0"/>
              </a:rPr>
              <a:t/>
            </a:r>
            <a:br>
              <a:rPr lang="en-GB" sz="1600" dirty="0" smtClean="0">
                <a:latin typeface="Avenir Light"/>
                <a:cs typeface="Arial" pitchFamily="34" charset="0"/>
              </a:rPr>
            </a:br>
            <a:r>
              <a:rPr lang="en-GB" sz="1200" dirty="0" smtClean="0">
                <a:solidFill>
                  <a:srgbClr val="FDC300"/>
                </a:solidFill>
                <a:latin typeface="Avenir Medium"/>
                <a:cs typeface="Arial" pitchFamily="34" charset="0"/>
              </a:rPr>
              <a:t>INCI: Sodium Methyl Cocoyl Taurate</a:t>
            </a:r>
            <a:r>
              <a:rPr lang="en-GB" sz="900" i="1" dirty="0" smtClean="0">
                <a:latin typeface="Avenir Light"/>
              </a:rPr>
              <a:t/>
            </a:r>
            <a:br>
              <a:rPr lang="en-GB" sz="900" i="1" dirty="0" smtClean="0">
                <a:latin typeface="Avenir Light"/>
              </a:rPr>
            </a:br>
            <a:r>
              <a:rPr lang="en-GB" sz="900" i="1" dirty="0" smtClean="0">
                <a:latin typeface="Avenir Light"/>
                <a:cs typeface="Arial" pitchFamily="34" charset="0"/>
              </a:rPr>
              <a:t/>
            </a:r>
            <a:br>
              <a:rPr lang="en-GB" sz="900" i="1" dirty="0" smtClean="0">
                <a:latin typeface="Avenir Light"/>
                <a:cs typeface="Arial" pitchFamily="34" charset="0"/>
              </a:rPr>
            </a:br>
            <a:r>
              <a:rPr lang="en-GB" sz="2400" dirty="0" smtClean="0">
                <a:latin typeface="Avenir Light"/>
                <a:cs typeface="Arial" pitchFamily="34" charset="0"/>
              </a:rPr>
              <a:t>Pureact MS Series</a:t>
            </a:r>
            <a:br>
              <a:rPr lang="en-GB" sz="2400" dirty="0" smtClean="0">
                <a:latin typeface="Avenir Light"/>
                <a:cs typeface="Arial" pitchFamily="34" charset="0"/>
              </a:rPr>
            </a:br>
            <a:r>
              <a:rPr lang="en-GB" sz="1200" dirty="0">
                <a:solidFill>
                  <a:srgbClr val="FDC300"/>
                </a:solidFill>
                <a:latin typeface="Avenir Medium"/>
                <a:cs typeface="Arial" pitchFamily="34" charset="0"/>
              </a:rPr>
              <a:t>INCI: Sodium Methyl Oleoyl Taurate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577169"/>
              </p:ext>
            </p:extLst>
          </p:nvPr>
        </p:nvGraphicFramePr>
        <p:xfrm>
          <a:off x="5535436" y="686070"/>
          <a:ext cx="2310966" cy="1160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CS ChemDraw Drawing" r:id="rId4" imgW="2095151" imgH="1052730" progId="ChemDraw.Document.6.0">
                  <p:embed/>
                </p:oleObj>
              </mc:Choice>
              <mc:Fallback>
                <p:oleObj name="CS ChemDraw Drawing" r:id="rId4" imgW="2095151" imgH="10527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5436" y="686070"/>
                        <a:ext cx="2310966" cy="1160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45243" y="2020815"/>
            <a:ext cx="1255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 dirty="0" smtClean="0">
                <a:solidFill>
                  <a:srgbClr val="85D3F1"/>
                </a:solidFill>
                <a:latin typeface="Avenir Light"/>
              </a:rPr>
              <a:t>Features</a:t>
            </a:r>
            <a:endParaRPr lang="en-US" sz="2000" b="1" dirty="0">
              <a:solidFill>
                <a:srgbClr val="85D3F1"/>
              </a:solidFill>
              <a:latin typeface="Avenir Light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68567" y="2020815"/>
            <a:ext cx="1144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 dirty="0" smtClean="0">
                <a:solidFill>
                  <a:srgbClr val="85D3F1"/>
                </a:solidFill>
                <a:latin typeface="Avenir Light"/>
              </a:rPr>
              <a:t>Benefits</a:t>
            </a:r>
            <a:endParaRPr lang="en-US" sz="2000" b="1" dirty="0">
              <a:solidFill>
                <a:srgbClr val="85D3F1"/>
              </a:solidFill>
              <a:latin typeface="Avenir Ligh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1929" y="2492064"/>
            <a:ext cx="4528779" cy="3282100"/>
            <a:chOff x="554402" y="1838926"/>
            <a:chExt cx="4528779" cy="4013634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645781" y="2519167"/>
              <a:ext cx="2426946" cy="26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M</a:t>
              </a:r>
              <a:r>
                <a:rPr lang="en-US" sz="1400" dirty="0" smtClean="0">
                  <a:latin typeface="Avenir Light"/>
                  <a:cs typeface="Arial" pitchFamily="34" charset="0"/>
                </a:rPr>
                <a:t>ild surfactant, low irritation</a:t>
              </a:r>
              <a:endParaRPr lang="en-US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647265" y="2987728"/>
              <a:ext cx="2821285" cy="526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itchFamily="34" charset="0"/>
                </a:rPr>
                <a:t>High Foaming in the presence of</a:t>
              </a:r>
            </a:p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o</a:t>
              </a:r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il and sebum</a:t>
              </a: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641523" y="3725344"/>
              <a:ext cx="2817527" cy="790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itchFamily="34" charset="0"/>
                </a:rPr>
                <a:t>Powder (&gt;70% active)</a:t>
              </a:r>
            </a:p>
            <a:p>
              <a:r>
                <a:rPr lang="en-US" sz="1400" dirty="0" smtClean="0">
                  <a:latin typeface="Avenir Light"/>
                  <a:cs typeface="Arial" pitchFamily="34" charset="0"/>
                </a:rPr>
                <a:t>Paste (30% active)</a:t>
              </a:r>
            </a:p>
            <a:p>
              <a:r>
                <a:rPr lang="en-US" sz="1400" dirty="0" smtClean="0">
                  <a:solidFill>
                    <a:schemeClr val="accent4">
                      <a:lumMod val="50000"/>
                    </a:schemeClr>
                  </a:solidFill>
                  <a:latin typeface="Avenir Light"/>
                  <a:cs typeface="Arial" panose="020B0604020202020204" pitchFamily="34" charset="0"/>
                </a:rPr>
                <a:t>Mobile Liquid (22% active)*</a:t>
              </a:r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628165" y="4692448"/>
              <a:ext cx="2022990" cy="26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itchFamily="34" charset="0"/>
                </a:rPr>
                <a:t>Readily biodegradable</a:t>
              </a:r>
              <a:endParaRPr lang="en-US" dirty="0">
                <a:latin typeface="Avenir Light"/>
                <a:cs typeface="Arial" pitchFamily="34" charset="0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619287" y="4938510"/>
              <a:ext cx="2662588" cy="26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Derived from </a:t>
              </a:r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natural </a:t>
              </a:r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resources</a:t>
              </a:r>
              <a:endParaRPr lang="en-US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630475" y="5551460"/>
              <a:ext cx="2827697" cy="30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>
                  <a:solidFill>
                    <a:srgbClr val="85D3F1"/>
                  </a:solidFill>
                  <a:latin typeface="Avenir Light"/>
                  <a:cs typeface="Arial" panose="020B0604020202020204" pitchFamily="34" charset="0"/>
                </a:rPr>
                <a:t>Wide pH stability     3.0 - 11.0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4402" y="1838926"/>
              <a:ext cx="4528779" cy="63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Avenir Light"/>
                  <a:cs typeface="Arial" pitchFamily="34" charset="0"/>
                </a:rPr>
                <a:t>Mixed foam profile, </a:t>
              </a:r>
            </a:p>
            <a:p>
              <a:r>
                <a:rPr lang="en-GB" sz="1400" dirty="0">
                  <a:latin typeface="Avenir Light"/>
                  <a:cs typeface="Arial" panose="020B0604020202020204" pitchFamily="34" charset="0"/>
                </a:rPr>
                <a:t>L</a:t>
              </a:r>
              <a:r>
                <a:rPr lang="en-GB" sz="1400" dirty="0" smtClean="0">
                  <a:latin typeface="Avenir Light"/>
                  <a:cs typeface="Arial" panose="020B0604020202020204" pitchFamily="34" charset="0"/>
                </a:rPr>
                <a:t>arge and small bubbles</a:t>
              </a:r>
              <a:endParaRPr lang="en-GB" sz="1400" dirty="0">
                <a:latin typeface="Avenir Light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31307" y="2420888"/>
            <a:ext cx="3898293" cy="3715600"/>
            <a:chOff x="4877896" y="1708235"/>
            <a:chExt cx="3898293" cy="3778386"/>
          </a:xfrm>
        </p:grpSpPr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954093" y="2294033"/>
              <a:ext cx="1830629" cy="21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itchFamily="34" charset="0"/>
                </a:rPr>
                <a:t>Ideal for sensitive skin</a:t>
              </a:r>
              <a:endParaRPr lang="en-US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4943175" y="2705266"/>
              <a:ext cx="2612895" cy="438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itchFamily="34" charset="0"/>
                </a:rPr>
                <a:t>High oil cleansing formulations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Sebum removal anti acne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18" name="Rectangle 26"/>
            <p:cNvSpPr>
              <a:spLocks noChangeArrowheads="1"/>
            </p:cNvSpPr>
            <p:nvPr/>
          </p:nvSpPr>
          <p:spPr bwMode="auto">
            <a:xfrm>
              <a:off x="4943175" y="1708235"/>
              <a:ext cx="2943113" cy="21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itchFamily="34" charset="0"/>
                </a:rPr>
                <a:t>Creates a luxurious bath / shower </a:t>
              </a:r>
              <a:endParaRPr lang="en-US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19" name="Rectangle 27"/>
            <p:cNvSpPr>
              <a:spLocks noChangeArrowheads="1"/>
            </p:cNvSpPr>
            <p:nvPr/>
          </p:nvSpPr>
          <p:spPr bwMode="auto">
            <a:xfrm>
              <a:off x="4953224" y="1927909"/>
              <a:ext cx="990656" cy="21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experience</a:t>
              </a:r>
              <a:endParaRPr lang="en-US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86615" y="3446271"/>
              <a:ext cx="3273032" cy="31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Avenir Light"/>
                  <a:cs typeface="Arial" pitchFamily="34" charset="0"/>
                </a:rPr>
                <a:t>Ease of handling in manufacturing</a:t>
              </a:r>
              <a:endParaRPr lang="en-GB" sz="1400" dirty="0">
                <a:latin typeface="Avenir Light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77896" y="4735475"/>
              <a:ext cx="3898293" cy="751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Avenir Light"/>
                  <a:cs typeface="Arial" pitchFamily="34" charset="0"/>
                </a:rPr>
                <a:t>Extreme pH formulations possible</a:t>
              </a:r>
            </a:p>
            <a:p>
              <a:r>
                <a:rPr lang="en-GB" sz="1400" dirty="0" smtClean="0">
                  <a:latin typeface="Avenir Light"/>
                  <a:cs typeface="Arial" pitchFamily="34" charset="0"/>
                </a:rPr>
                <a:t>Feminine hygiene, anti acne treatments, fatty acid soaps  </a:t>
              </a:r>
              <a:endParaRPr lang="en-GB" sz="1400" dirty="0">
                <a:latin typeface="Avenir Light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6363" y="6409266"/>
            <a:ext cx="4123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DC300"/>
                </a:solidFill>
                <a:latin typeface="Avenir Light"/>
                <a:cs typeface="Arial" panose="020B0604020202020204" pitchFamily="34" charset="0"/>
              </a:rPr>
              <a:t>* Unique to Innospec Pureact WS-70</a:t>
            </a:r>
            <a:endParaRPr lang="en-GB" sz="1200" b="1" dirty="0">
              <a:solidFill>
                <a:srgbClr val="FDC300"/>
              </a:solidFill>
              <a:latin typeface="Avenir Light"/>
              <a:cs typeface="Arial" panose="020B0604020202020204" pitchFamily="34" charset="0"/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4444842" y="4777809"/>
            <a:ext cx="2042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 smtClean="0">
                <a:latin typeface="Avenir Light"/>
                <a:cs typeface="Arial" panose="020B0604020202020204" pitchFamily="34" charset="0"/>
              </a:rPr>
              <a:t>Environmentally friendly</a:t>
            </a:r>
            <a:endParaRPr lang="en-US" sz="1400" dirty="0">
              <a:latin typeface="Avenir Light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742754" y="2753674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745708" y="3156045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749315" y="3646926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749315" y="4283931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749315" y="4942405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85988" y="5651053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5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959254"/>
              </p:ext>
            </p:extLst>
          </p:nvPr>
        </p:nvGraphicFramePr>
        <p:xfrm>
          <a:off x="628650" y="1733550"/>
          <a:ext cx="7886700" cy="446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0063" y="828519"/>
            <a:ext cx="7986961" cy="756831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Product Launches with </a:t>
            </a:r>
            <a:br>
              <a:rPr lang="en-GB" sz="3600" dirty="0" smtClean="0"/>
            </a:br>
            <a:r>
              <a:rPr lang="en-GB" sz="2200" b="1" dirty="0" smtClean="0">
                <a:solidFill>
                  <a:srgbClr val="FDC300"/>
                </a:solidFill>
                <a:latin typeface="Avenir Light"/>
              </a:rPr>
              <a:t>Sodium Methyl Cocoyl Taurate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1400" baseline="30000" dirty="0">
              <a:solidFill>
                <a:srgbClr val="FDC300"/>
              </a:solidFill>
              <a:latin typeface="Avenir Medium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70810" y="6166343"/>
            <a:ext cx="2770061" cy="756831"/>
          </a:xfrm>
          <a:prstGeom prst="rect">
            <a:avLst/>
          </a:prstGeom>
        </p:spPr>
        <p:txBody>
          <a:bodyPr vert="horz" lIns="396000" tIns="45720" rIns="21600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venir Light" panose="020B04020202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1400" b="1" dirty="0" smtClean="0">
                <a:solidFill>
                  <a:srgbClr val="85D3F1"/>
                </a:solidFill>
                <a:latin typeface="Avenir Light"/>
                <a:ea typeface="+mn-ea"/>
                <a:cs typeface="+mn-cs"/>
              </a:rPr>
              <a:t>Data from Mintel 2019</a:t>
            </a:r>
            <a:endParaRPr lang="en-GB" sz="1400" b="1" dirty="0">
              <a:solidFill>
                <a:srgbClr val="85D3F1"/>
              </a:solidFill>
              <a:latin typeface="Aveni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38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7084" y="2472498"/>
            <a:ext cx="5536052" cy="4649787"/>
          </a:xfrm>
        </p:spPr>
        <p:txBody>
          <a:bodyPr>
            <a:noAutofit/>
          </a:bodyPr>
          <a:lstStyle/>
          <a:p>
            <a:pPr marL="357188" indent="-357188"/>
            <a:r>
              <a:rPr lang="en-US" sz="2000" dirty="0" smtClean="0"/>
              <a:t>High foaming sodium </a:t>
            </a:r>
            <a:r>
              <a:rPr lang="en-US" sz="2000" dirty="0"/>
              <a:t>chloride-free, mild, anionic, </a:t>
            </a:r>
            <a:r>
              <a:rPr lang="en-US" sz="2000" b="1" dirty="0"/>
              <a:t>solid flake </a:t>
            </a:r>
            <a:r>
              <a:rPr lang="en-US" sz="2000" dirty="0"/>
              <a:t>surfactant</a:t>
            </a:r>
            <a:r>
              <a:rPr lang="en-US" sz="2000" dirty="0" smtClean="0"/>
              <a:t>.</a:t>
            </a:r>
            <a:endParaRPr lang="en-GB" sz="2000" b="1" dirty="0" smtClean="0"/>
          </a:p>
          <a:p>
            <a:pPr marL="357188" indent="-357188"/>
            <a:r>
              <a:rPr lang="en-GB" sz="2000" dirty="0" smtClean="0"/>
              <a:t>Suitable as a primary or secondary surfactant.</a:t>
            </a:r>
          </a:p>
          <a:p>
            <a:pPr marL="357188" indent="-357188"/>
            <a:r>
              <a:rPr lang="en-GB" sz="2000" dirty="0"/>
              <a:t>No </a:t>
            </a:r>
            <a:r>
              <a:rPr lang="en-GB" sz="2000" dirty="0" err="1"/>
              <a:t>NaCl</a:t>
            </a:r>
            <a:r>
              <a:rPr lang="en-GB" sz="2000" dirty="0"/>
              <a:t> - more suitable for applications such as toothpastes and other oral care products</a:t>
            </a:r>
            <a:r>
              <a:rPr lang="en-GB" sz="2000" dirty="0" smtClean="0"/>
              <a:t>.</a:t>
            </a:r>
          </a:p>
          <a:p>
            <a:pPr marL="357188" indent="-357188"/>
            <a:r>
              <a:rPr lang="en-GB" sz="2000" dirty="0" smtClean="0"/>
              <a:t>Starting formulations available.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36" y="812166"/>
            <a:ext cx="2261134" cy="13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9162" y="1095557"/>
            <a:ext cx="8555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venir Light"/>
              </a:rPr>
              <a:t>Pureact</a:t>
            </a:r>
            <a:r>
              <a:rPr lang="en-US" sz="3600" dirty="0">
                <a:latin typeface="Avenir Light"/>
              </a:rPr>
              <a:t> </a:t>
            </a:r>
            <a:r>
              <a:rPr lang="en-US" sz="3600" dirty="0" smtClean="0">
                <a:latin typeface="Avenir Light"/>
              </a:rPr>
              <a:t>TR-L90</a:t>
            </a:r>
          </a:p>
          <a:p>
            <a:r>
              <a:rPr lang="en-US" b="1" dirty="0" smtClean="0">
                <a:solidFill>
                  <a:srgbClr val="FDC300"/>
                </a:solidFill>
                <a:latin typeface="Avenir Light"/>
              </a:rPr>
              <a:t>INCI: Sodium </a:t>
            </a:r>
            <a:r>
              <a:rPr lang="en-US" b="1" dirty="0">
                <a:solidFill>
                  <a:srgbClr val="FDC300"/>
                </a:solidFill>
                <a:latin typeface="Avenir Light"/>
              </a:rPr>
              <a:t>Methyl Lauroyl </a:t>
            </a:r>
            <a:r>
              <a:rPr lang="en-US" b="1" dirty="0" smtClean="0">
                <a:solidFill>
                  <a:srgbClr val="FDC300"/>
                </a:solidFill>
                <a:latin typeface="Avenir Light"/>
              </a:rPr>
              <a:t>Taurate </a:t>
            </a:r>
            <a:endParaRPr lang="en-US" b="1" dirty="0">
              <a:solidFill>
                <a:srgbClr val="FDC300"/>
              </a:solidFill>
              <a:latin typeface="Avenir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374" y="714206"/>
            <a:ext cx="2722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85D3F1"/>
                </a:solidFill>
                <a:latin typeface="Avenir Light"/>
              </a:rPr>
              <a:t>New product launch</a:t>
            </a:r>
            <a:endParaRPr lang="en-GB" sz="2000" b="1" dirty="0">
              <a:solidFill>
                <a:srgbClr val="85D3F1"/>
              </a:solidFill>
              <a:latin typeface="Avenir Light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136" y="2860893"/>
            <a:ext cx="2113469" cy="2155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7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03" y="762316"/>
            <a:ext cx="7986961" cy="756831"/>
          </a:xfrm>
        </p:spPr>
        <p:txBody>
          <a:bodyPr>
            <a:normAutofit/>
          </a:bodyPr>
          <a:lstStyle/>
          <a:p>
            <a:r>
              <a:rPr lang="en-GB" sz="3200" dirty="0" smtClean="0"/>
              <a:t>Nansa</a:t>
            </a:r>
            <a:r>
              <a:rPr lang="en-GB" sz="3200" baseline="30000" dirty="0">
                <a:cs typeface="Arial" panose="020B0604020202020204" pitchFamily="34" charset="0"/>
              </a:rPr>
              <a:t>®</a:t>
            </a:r>
            <a:r>
              <a:rPr lang="en-GB" sz="3200" dirty="0" smtClean="0"/>
              <a:t> LSS Series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600" b="1" dirty="0" smtClean="0">
                <a:solidFill>
                  <a:srgbClr val="FDC300"/>
                </a:solidFill>
                <a:latin typeface="Avenir Light"/>
              </a:rPr>
              <a:t>INCI: Sodium C14-C16 Olefin </a:t>
            </a:r>
            <a:r>
              <a:rPr lang="en-GB" sz="1600" b="1" dirty="0">
                <a:solidFill>
                  <a:srgbClr val="FDC300"/>
                </a:solidFill>
                <a:latin typeface="Avenir Light"/>
              </a:rPr>
              <a:t>S</a:t>
            </a:r>
            <a:r>
              <a:rPr lang="en-GB" sz="1600" b="1" dirty="0" smtClean="0">
                <a:solidFill>
                  <a:srgbClr val="FDC300"/>
                </a:solidFill>
                <a:latin typeface="Avenir Light"/>
              </a:rPr>
              <a:t>ulfonate</a:t>
            </a:r>
            <a:endParaRPr lang="en-GB" sz="1600" b="1" dirty="0">
              <a:solidFill>
                <a:srgbClr val="FDC300"/>
              </a:solidFill>
              <a:latin typeface="Avenir Ligh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30566" y="1835532"/>
            <a:ext cx="12840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 dirty="0" smtClean="0">
                <a:solidFill>
                  <a:srgbClr val="85D3F1"/>
                </a:solidFill>
                <a:latin typeface="Avenir Light"/>
              </a:rPr>
              <a:t>Features</a:t>
            </a:r>
            <a:endParaRPr lang="en-US" sz="2000" b="1" dirty="0">
              <a:solidFill>
                <a:srgbClr val="85D3F1"/>
              </a:solidFill>
              <a:latin typeface="Avenir Ligh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404849" y="1835532"/>
            <a:ext cx="1144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 dirty="0" smtClean="0">
                <a:solidFill>
                  <a:srgbClr val="85D3F1"/>
                </a:solidFill>
                <a:latin typeface="Avenir Light"/>
              </a:rPr>
              <a:t>Benefits</a:t>
            </a:r>
            <a:endParaRPr lang="en-US" sz="2000" b="1" dirty="0">
              <a:solidFill>
                <a:srgbClr val="85D3F1"/>
              </a:solidFill>
              <a:latin typeface="Avenir Light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146170"/>
              </p:ext>
            </p:extLst>
          </p:nvPr>
        </p:nvGraphicFramePr>
        <p:xfrm>
          <a:off x="5217347" y="947452"/>
          <a:ext cx="3137853" cy="637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CS ChemDraw Drawing" r:id="rId4" imgW="1765859" imgH="359370" progId="ChemDraw.Document.6.0">
                  <p:embed/>
                </p:oleObj>
              </mc:Choice>
              <mc:Fallback>
                <p:oleObj name="CS ChemDraw Drawing" r:id="rId4" imgW="1765859" imgH="3593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17347" y="947452"/>
                        <a:ext cx="3137853" cy="637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740014" y="2405277"/>
            <a:ext cx="4528779" cy="3208484"/>
            <a:chOff x="396000" y="2206111"/>
            <a:chExt cx="4528779" cy="3208484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67481" y="2727177"/>
              <a:ext cx="187711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High foaming with oils</a:t>
              </a:r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467259" y="3175462"/>
              <a:ext cx="281752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Powder (80% active)</a:t>
              </a:r>
            </a:p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Mobile </a:t>
              </a:r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l</a:t>
              </a:r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iquid (28% active)</a:t>
              </a: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449389" y="4365104"/>
              <a:ext cx="242694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Readily builds viscosity</a:t>
              </a:r>
            </a:p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with amphoteric surfactants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491316" y="5168374"/>
              <a:ext cx="263822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smtClean="0">
                  <a:solidFill>
                    <a:srgbClr val="85D3F1"/>
                  </a:solidFill>
                  <a:latin typeface="Avenir Light"/>
                  <a:cs typeface="Arial" panose="020B0604020202020204" pitchFamily="34" charset="0"/>
                </a:rPr>
                <a:t>Wide pH stability: 3.0 - 11.0</a:t>
              </a:r>
              <a:endParaRPr lang="en-US" sz="1600" b="1" dirty="0">
                <a:solidFill>
                  <a:srgbClr val="85D3F1"/>
                </a:solidFill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6000" y="2206111"/>
              <a:ext cx="452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Avenir Light"/>
                  <a:cs typeface="Arial" panose="020B0604020202020204" pitchFamily="34" charset="0"/>
                </a:rPr>
                <a:t>Mixed profile large/small bubbles</a:t>
              </a:r>
            </a:p>
          </p:txBody>
        </p:sp>
        <p:sp>
          <p:nvSpPr>
            <p:cNvPr id="36" name="Rectangle 20"/>
            <p:cNvSpPr>
              <a:spLocks noChangeArrowheads="1"/>
            </p:cNvSpPr>
            <p:nvPr/>
          </p:nvSpPr>
          <p:spPr bwMode="auto">
            <a:xfrm>
              <a:off x="467544" y="3861048"/>
              <a:ext cx="202299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Readily biodegradable</a:t>
              </a:r>
            </a:p>
          </p:txBody>
        </p:sp>
      </p:grp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683098" y="4166138"/>
            <a:ext cx="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04257" y="2396224"/>
            <a:ext cx="4572000" cy="3604039"/>
            <a:chOff x="4530592" y="2195811"/>
            <a:chExt cx="4572000" cy="3604039"/>
          </a:xfrm>
        </p:grpSpPr>
        <p:sp>
          <p:nvSpPr>
            <p:cNvPr id="15" name="Rectangle 26"/>
            <p:cNvSpPr>
              <a:spLocks noChangeArrowheads="1"/>
            </p:cNvSpPr>
            <p:nvPr/>
          </p:nvSpPr>
          <p:spPr bwMode="auto">
            <a:xfrm>
              <a:off x="4604924" y="2195811"/>
              <a:ext cx="294311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Creates a luxurious bath / shower </a:t>
              </a: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4614973" y="2369423"/>
              <a:ext cx="99065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experience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39645" y="3212976"/>
              <a:ext cx="3273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Avenir Light"/>
                  <a:cs typeface="Arial" panose="020B0604020202020204" pitchFamily="34" charset="0"/>
                </a:rPr>
                <a:t>Ease of handling in manufacturing</a:t>
              </a:r>
              <a:endParaRPr lang="en-GB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48698" y="5085184"/>
              <a:ext cx="3696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Avenir Light"/>
                  <a:cs typeface="Arial" panose="020B0604020202020204" pitchFamily="34" charset="0"/>
                </a:rPr>
                <a:t>Extreme pH formulations possible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46986" y="5492073"/>
              <a:ext cx="29924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Avenir Light"/>
                  <a:cs typeface="Arial" panose="020B0604020202020204" pitchFamily="34" charset="0"/>
                </a:rPr>
                <a:t>Cost effective</a:t>
              </a:r>
              <a:endParaRPr lang="en-GB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30592" y="2636912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High oil cleansing formulations</a:t>
              </a:r>
            </a:p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Sebum removal anti acne</a:t>
              </a:r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4644008" y="3861048"/>
              <a:ext cx="204222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Environmentally friendly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53894" y="4293096"/>
              <a:ext cx="1968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Avenir Light"/>
                  <a:cs typeface="Arial" panose="020B0604020202020204" pitchFamily="34" charset="0"/>
                </a:rPr>
                <a:t>Formulating flexibility</a:t>
              </a:r>
              <a:endParaRPr lang="en-GB" sz="1400" dirty="0">
                <a:latin typeface="Avenir Light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3729107" y="2569836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729107" y="3034065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729107" y="3585029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29107" y="4166138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729106" y="4683646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729107" y="5490650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1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509241"/>
              </p:ext>
            </p:extLst>
          </p:nvPr>
        </p:nvGraphicFramePr>
        <p:xfrm>
          <a:off x="628650" y="1485901"/>
          <a:ext cx="7908374" cy="4733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50063" y="828519"/>
            <a:ext cx="7986961" cy="756831"/>
          </a:xfrm>
          <a:prstGeom prst="rect">
            <a:avLst/>
          </a:prstGeom>
        </p:spPr>
        <p:txBody>
          <a:bodyPr vert="horz" lIns="396000" tIns="45720" rIns="216000" bIns="45720" rtlCol="0" anchor="ctr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venir Light" panose="020B0402020203020204" pitchFamily="34" charset="0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Product Launches with </a:t>
            </a:r>
            <a:br>
              <a:rPr lang="en-GB" sz="3600" dirty="0" smtClean="0"/>
            </a:br>
            <a:r>
              <a:rPr lang="en-GB" sz="2700" b="1" dirty="0">
                <a:solidFill>
                  <a:srgbClr val="FDC300"/>
                </a:solidFill>
                <a:latin typeface="Avenir Light"/>
              </a:rPr>
              <a:t>Sodium C14-16 Olefin </a:t>
            </a:r>
            <a:r>
              <a:rPr lang="en-GB" sz="2700" b="1" dirty="0" smtClean="0">
                <a:solidFill>
                  <a:srgbClr val="FDC300"/>
                </a:solidFill>
                <a:latin typeface="Avenir Light"/>
              </a:rPr>
              <a:t>Sulfonate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1400" baseline="30000" dirty="0">
              <a:solidFill>
                <a:srgbClr val="FDC300"/>
              </a:solidFill>
              <a:latin typeface="Avenir Medium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70810" y="6166343"/>
            <a:ext cx="2770061" cy="756831"/>
          </a:xfrm>
          <a:prstGeom prst="rect">
            <a:avLst/>
          </a:prstGeom>
        </p:spPr>
        <p:txBody>
          <a:bodyPr vert="horz" lIns="396000" tIns="45720" rIns="21600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venir Light" panose="020B04020202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1400" b="1" dirty="0" smtClean="0">
                <a:solidFill>
                  <a:srgbClr val="85D3F1"/>
                </a:solidFill>
                <a:latin typeface="Avenir Light"/>
                <a:ea typeface="+mn-ea"/>
                <a:cs typeface="+mn-cs"/>
              </a:rPr>
              <a:t>Data from Mintel 2019</a:t>
            </a:r>
            <a:endParaRPr lang="en-GB" sz="1400" b="1" dirty="0">
              <a:solidFill>
                <a:srgbClr val="85D3F1"/>
              </a:solidFill>
              <a:latin typeface="Aveni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0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01" y="1469250"/>
            <a:ext cx="7986961" cy="756831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Pureact 138</a:t>
            </a:r>
            <a:br>
              <a:rPr lang="en-US" sz="4000" dirty="0" smtClean="0"/>
            </a:br>
            <a:r>
              <a:rPr lang="en-US" sz="1800" b="1" dirty="0">
                <a:solidFill>
                  <a:srgbClr val="FDC300"/>
                </a:solidFill>
                <a:latin typeface="Avenir Light"/>
              </a:rPr>
              <a:t>INCI: Decyl Glucoside (and) Sodium Lauroyl Lactylate</a:t>
            </a:r>
            <a:r>
              <a:rPr lang="en-GB" sz="3200" dirty="0">
                <a:solidFill>
                  <a:prstClr val="black"/>
                </a:solidFill>
              </a:rPr>
              <a:t/>
            </a:r>
            <a:br>
              <a:rPr lang="en-GB" sz="3200" dirty="0">
                <a:solidFill>
                  <a:prstClr val="black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GB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0782" y="1890000"/>
            <a:ext cx="7600587" cy="460851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Mild and rich creamy foaming.</a:t>
            </a:r>
          </a:p>
          <a:p>
            <a:r>
              <a:rPr lang="en-US" sz="1800" dirty="0" smtClean="0"/>
              <a:t>Suitable as a primary or secondary surfactant blend.</a:t>
            </a:r>
          </a:p>
          <a:p>
            <a:r>
              <a:rPr lang="en-GB" sz="1800" b="1" dirty="0" smtClean="0"/>
              <a:t>Cold </a:t>
            </a:r>
            <a:r>
              <a:rPr lang="en-GB" sz="1800" b="1" dirty="0" err="1" smtClean="0"/>
              <a:t>processable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Usage level - 2 – 30%</a:t>
            </a:r>
            <a:endParaRPr lang="en-US" sz="1800" dirty="0" smtClean="0"/>
          </a:p>
          <a:p>
            <a:r>
              <a:rPr lang="en-US" sz="1800" dirty="0" smtClean="0"/>
              <a:t>Preservative free.</a:t>
            </a:r>
          </a:p>
          <a:p>
            <a:r>
              <a:rPr lang="en-US" sz="1800" dirty="0" smtClean="0"/>
              <a:t>Both components are </a:t>
            </a:r>
            <a:r>
              <a:rPr lang="en-US" sz="1800" dirty="0"/>
              <a:t>derived from natural, </a:t>
            </a:r>
            <a:r>
              <a:rPr lang="en-US" sz="1800" dirty="0" smtClean="0"/>
              <a:t>readily renewable resources.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 smtClean="0"/>
              <a:t>(100% naturally derived)</a:t>
            </a:r>
          </a:p>
          <a:p>
            <a:r>
              <a:rPr lang="en-US" sz="1800" dirty="0" smtClean="0"/>
              <a:t>Recommended for hand soap, body wash, shampoos, facial cleansers and </a:t>
            </a:r>
            <a:r>
              <a:rPr lang="en-US" sz="1800" b="1" dirty="0" smtClean="0"/>
              <a:t>“natural” products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Starting formulations available.</a:t>
            </a:r>
          </a:p>
          <a:p>
            <a:endParaRPr lang="en-GB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4" y="807060"/>
            <a:ext cx="2579036" cy="6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71" y="699793"/>
            <a:ext cx="2442343" cy="51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3078" y="733093"/>
            <a:ext cx="2722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85D3F1"/>
                </a:solidFill>
                <a:latin typeface="Avenir Light"/>
              </a:rPr>
              <a:t>New product launch</a:t>
            </a:r>
            <a:endParaRPr lang="en-GB" sz="2000" b="1" dirty="0">
              <a:solidFill>
                <a:srgbClr val="85D3F1"/>
              </a:solidFill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286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519" y="681778"/>
            <a:ext cx="7986961" cy="756831"/>
          </a:xfrm>
        </p:spPr>
        <p:txBody>
          <a:bodyPr>
            <a:noAutofit/>
          </a:bodyPr>
          <a:lstStyle/>
          <a:p>
            <a:pPr>
              <a:tabLst>
                <a:tab pos="1520825" algn="l"/>
              </a:tabLst>
            </a:pPr>
            <a:r>
              <a:rPr lang="en-GB" sz="2400" dirty="0" smtClean="0">
                <a:latin typeface="Avenir Light"/>
                <a:cs typeface="Arial" panose="020B0604020202020204" pitchFamily="34" charset="0"/>
              </a:rPr>
              <a:t>formulating sulfate-free</a:t>
            </a:r>
            <a:br>
              <a:rPr lang="en-GB" sz="2400" dirty="0" smtClean="0">
                <a:latin typeface="Avenir Light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FDC300"/>
                </a:solidFill>
                <a:latin typeface="Avenir Light"/>
                <a:cs typeface="Arial" panose="020B0604020202020204" pitchFamily="34" charset="0"/>
              </a:rPr>
              <a:t>considerations</a:t>
            </a:r>
            <a:endParaRPr lang="en-GB" sz="2800" b="1" dirty="0">
              <a:solidFill>
                <a:srgbClr val="FDC300"/>
              </a:solidFill>
              <a:latin typeface="Avenir Light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332716"/>
              </p:ext>
            </p:extLst>
          </p:nvPr>
        </p:nvGraphicFramePr>
        <p:xfrm>
          <a:off x="846260" y="1658136"/>
          <a:ext cx="2411290" cy="3039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629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Specific application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Sulfate-free surfactants can produce a wide variety of foam textures</a:t>
                      </a:r>
                    </a:p>
                    <a:p>
                      <a:pPr algn="ctr"/>
                      <a:endParaRPr lang="en-US" sz="110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They have different levels of compatibility with </a:t>
                      </a:r>
                      <a:r>
                        <a:rPr lang="en-US" sz="1100" dirty="0" err="1" smtClean="0">
                          <a:latin typeface="Avenir Light" panose="020B0402020203020204" pitchFamily="34" charset="0"/>
                        </a:rPr>
                        <a:t>cationics</a:t>
                      </a:r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 used as conditioning agents</a:t>
                      </a:r>
                    </a:p>
                    <a:p>
                      <a:pPr algn="ctr"/>
                      <a:endParaRPr lang="en-US" sz="110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Some are thus more suitable for use in skin/facial cleansers and others have better performance in hair care applications</a:t>
                      </a:r>
                    </a:p>
                    <a:p>
                      <a:pPr algn="ctr"/>
                      <a:endParaRPr lang="en-GB" sz="1100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183278"/>
              </p:ext>
            </p:extLst>
          </p:nvPr>
        </p:nvGraphicFramePr>
        <p:xfrm>
          <a:off x="3406152" y="1660857"/>
          <a:ext cx="2411290" cy="3039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629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Target pH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SLS and SLES have broad pH stability range</a:t>
                      </a:r>
                    </a:p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Suitable pH ranges can be narrower for some sulfate-free surfactant technology, based on their chemistry (</a:t>
                      </a:r>
                      <a:r>
                        <a:rPr lang="en-US" sz="1100" dirty="0" err="1" smtClean="0">
                          <a:latin typeface="Avenir Light" panose="020B0402020203020204" pitchFamily="34" charset="0"/>
                        </a:rPr>
                        <a:t>e.g</a:t>
                      </a:r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 esters or amides)</a:t>
                      </a:r>
                    </a:p>
                    <a:p>
                      <a:pPr algn="ctr"/>
                      <a:endParaRPr lang="en-US" sz="110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Low pH systems (&lt; pH 5) are frequently required for organic acid preservation</a:t>
                      </a:r>
                    </a:p>
                    <a:p>
                      <a:pPr algn="ctr"/>
                      <a:endParaRPr lang="en-GB" sz="1100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283242"/>
              </p:ext>
            </p:extLst>
          </p:nvPr>
        </p:nvGraphicFramePr>
        <p:xfrm>
          <a:off x="5970710" y="1639086"/>
          <a:ext cx="2411290" cy="3207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629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Level of natural ingredient claim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Possibility to use synthetic/petrochemical products based on claim, required mildness, and cost, performance targets</a:t>
                      </a:r>
                    </a:p>
                    <a:p>
                      <a:pPr algn="ctr"/>
                      <a:endParaRPr lang="en-US" sz="110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Percentage naturally derived requirements following ISO16128-1&amp;2 or other standards/ natural % calculations </a:t>
                      </a:r>
                    </a:p>
                    <a:p>
                      <a:pPr algn="ctr"/>
                      <a:endParaRPr lang="en-US" sz="110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Cosmos/</a:t>
                      </a:r>
                      <a:r>
                        <a:rPr lang="en-US" sz="1100" dirty="0" err="1" smtClean="0">
                          <a:latin typeface="Avenir Light" panose="020B0402020203020204" pitchFamily="34" charset="0"/>
                        </a:rPr>
                        <a:t>Ecocert</a:t>
                      </a:r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 approved material requirements</a:t>
                      </a:r>
                    </a:p>
                    <a:p>
                      <a:pPr algn="ctr"/>
                      <a:endParaRPr lang="en-GB" sz="1100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511876"/>
              </p:ext>
            </p:extLst>
          </p:nvPr>
        </p:nvGraphicFramePr>
        <p:xfrm>
          <a:off x="1263026" y="4966032"/>
          <a:ext cx="6261724" cy="1136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1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4168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Target viscosity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Viscosity build from surfactants and electrolytes alone?</a:t>
                      </a:r>
                    </a:p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Other claim requirements for the thickening system (Natural, EO free, Acrylate free)?</a:t>
                      </a:r>
                    </a:p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Particle suspension or emulsion </a:t>
                      </a:r>
                      <a:r>
                        <a:rPr lang="en-US" sz="1100" dirty="0" err="1" smtClean="0">
                          <a:latin typeface="Avenir Light" panose="020B0402020203020204" pitchFamily="34" charset="0"/>
                        </a:rPr>
                        <a:t>stabilisation</a:t>
                      </a:r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 required?</a:t>
                      </a: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6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1520825" algn="l"/>
              </a:tabLst>
            </a:pPr>
            <a:r>
              <a:rPr lang="en-GB" sz="2400" dirty="0" smtClean="0">
                <a:latin typeface="Avenir Light"/>
                <a:cs typeface="Arial" panose="020B0604020202020204" pitchFamily="34" charset="0"/>
              </a:rPr>
              <a:t>formulating sulfate-free</a:t>
            </a:r>
            <a:br>
              <a:rPr lang="en-GB" sz="2400" dirty="0" smtClean="0">
                <a:latin typeface="Avenir Light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FDC300"/>
                </a:solidFill>
                <a:latin typeface="Avenir Light"/>
                <a:cs typeface="Arial" panose="020B0604020202020204" pitchFamily="34" charset="0"/>
              </a:rPr>
              <a:t>considerations (continued)</a:t>
            </a:r>
            <a:endParaRPr lang="en-GB" sz="2800" b="1" dirty="0">
              <a:solidFill>
                <a:srgbClr val="FDC300"/>
              </a:solidFill>
              <a:latin typeface="Avenir Light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08221"/>
              </p:ext>
            </p:extLst>
          </p:nvPr>
        </p:nvGraphicFramePr>
        <p:xfrm>
          <a:off x="846260" y="1658136"/>
          <a:ext cx="2411290" cy="1866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629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Transparency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Crystal clear or translucent formulation</a:t>
                      </a:r>
                    </a:p>
                    <a:p>
                      <a:pPr algn="ctr"/>
                      <a:endParaRPr lang="en-US" sz="110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Opaque or </a:t>
                      </a:r>
                      <a:r>
                        <a:rPr lang="en-US" sz="1100" dirty="0" err="1" smtClean="0">
                          <a:latin typeface="Avenir Light" panose="020B0402020203020204" pitchFamily="34" charset="0"/>
                        </a:rPr>
                        <a:t>pearlised</a:t>
                      </a:r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, suspension </a:t>
                      </a:r>
                      <a:r>
                        <a:rPr lang="en-US" sz="1100" dirty="0" err="1" smtClean="0">
                          <a:latin typeface="Avenir Light" panose="020B0402020203020204" pitchFamily="34" charset="0"/>
                        </a:rPr>
                        <a:t>stabilisation</a:t>
                      </a:r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 of particles yield</a:t>
                      </a:r>
                    </a:p>
                    <a:p>
                      <a:pPr algn="ctr"/>
                      <a:endParaRPr lang="en-GB" sz="1100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953587"/>
              </p:ext>
            </p:extLst>
          </p:nvPr>
        </p:nvGraphicFramePr>
        <p:xfrm>
          <a:off x="3501402" y="1670382"/>
          <a:ext cx="2411290" cy="1866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629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Texture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62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venir Light" panose="020B0402020203020204" pitchFamily="34" charset="0"/>
                        </a:rPr>
                        <a:t>Texture : </a:t>
                      </a:r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cream, butter, lotion, gel</a:t>
                      </a:r>
                    </a:p>
                    <a:p>
                      <a:pPr algn="ctr"/>
                      <a:endParaRPr lang="en-US" sz="110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100" b="1" dirty="0" smtClean="0">
                          <a:latin typeface="Avenir Light" panose="020B0402020203020204" pitchFamily="34" charset="0"/>
                        </a:rPr>
                        <a:t>Packaging type: </a:t>
                      </a:r>
                      <a:r>
                        <a:rPr lang="en-US" sz="1100" dirty="0" smtClean="0">
                          <a:latin typeface="Avenir Light" panose="020B0402020203020204" pitchFamily="34" charset="0"/>
                        </a:rPr>
                        <a:t>bottle, tube, pot</a:t>
                      </a:r>
                    </a:p>
                    <a:p>
                      <a:pPr algn="ctr"/>
                      <a:endParaRPr lang="en-GB" sz="1100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84355"/>
              </p:ext>
            </p:extLst>
          </p:nvPr>
        </p:nvGraphicFramePr>
        <p:xfrm>
          <a:off x="3341809" y="3601236"/>
          <a:ext cx="3497141" cy="2308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7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629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Additives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62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venir Light" panose="020B0402020203020204" pitchFamily="34" charset="0"/>
                        </a:rPr>
                        <a:t>Incorporation of fragrance, oils, actives, silicones</a:t>
                      </a:r>
                    </a:p>
                    <a:p>
                      <a:pPr algn="ctr"/>
                      <a:endParaRPr lang="en-US" sz="105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050" dirty="0" smtClean="0">
                          <a:latin typeface="Avenir Light" panose="020B0402020203020204" pitchFamily="34" charset="0"/>
                        </a:rPr>
                        <a:t>e.g. PEG-X hydrogenated Castor Oils and </a:t>
                      </a:r>
                      <a:r>
                        <a:rPr lang="en-US" sz="1050" dirty="0" err="1" smtClean="0">
                          <a:latin typeface="Avenir Light" panose="020B0402020203020204" pitchFamily="34" charset="0"/>
                        </a:rPr>
                        <a:t>Polysorbate</a:t>
                      </a:r>
                      <a:r>
                        <a:rPr lang="en-US" sz="1050" dirty="0" smtClean="0">
                          <a:latin typeface="Avenir Light" panose="020B0402020203020204" pitchFamily="34" charset="0"/>
                        </a:rPr>
                        <a:t> 20 significantly depress viscosity build with sulfate free will need rheology modifiers </a:t>
                      </a:r>
                    </a:p>
                    <a:p>
                      <a:pPr algn="ctr"/>
                      <a:endParaRPr lang="en-US" sz="105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050" dirty="0" err="1" smtClean="0">
                          <a:latin typeface="Avenir Light" panose="020B0402020203020204" pitchFamily="34" charset="0"/>
                        </a:rPr>
                        <a:t>Polyglyceryl</a:t>
                      </a:r>
                      <a:r>
                        <a:rPr lang="en-US" sz="1050" dirty="0" smtClean="0">
                          <a:latin typeface="Avenir Light" panose="020B0402020203020204" pitchFamily="34" charset="0"/>
                        </a:rPr>
                        <a:t>-X based emulsifiers have much lower negative impact on viscosity e.g. </a:t>
                      </a:r>
                      <a:r>
                        <a:rPr lang="en-US" sz="1050" dirty="0" err="1" smtClean="0">
                          <a:latin typeface="Avenir Light" panose="020B0402020203020204" pitchFamily="34" charset="0"/>
                        </a:rPr>
                        <a:t>Tego</a:t>
                      </a:r>
                      <a:r>
                        <a:rPr lang="en-US" sz="1050" dirty="0" smtClean="0">
                          <a:latin typeface="Avenir Light" panose="020B0402020203020204" pitchFamily="34" charset="0"/>
                        </a:rPr>
                        <a:t> </a:t>
                      </a:r>
                      <a:r>
                        <a:rPr lang="en-US" sz="1050" dirty="0" err="1" smtClean="0">
                          <a:latin typeface="Avenir Light" panose="020B0402020203020204" pitchFamily="34" charset="0"/>
                        </a:rPr>
                        <a:t>Solv</a:t>
                      </a:r>
                      <a:r>
                        <a:rPr lang="en-US" sz="1050" dirty="0" smtClean="0">
                          <a:latin typeface="Avenir Light" panose="020B0402020203020204" pitchFamily="34" charset="0"/>
                        </a:rPr>
                        <a:t> 61 </a:t>
                      </a:r>
                    </a:p>
                    <a:p>
                      <a:pPr algn="ctr"/>
                      <a:endParaRPr lang="en-GB" sz="1100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01837"/>
              </p:ext>
            </p:extLst>
          </p:nvPr>
        </p:nvGraphicFramePr>
        <p:xfrm>
          <a:off x="853452" y="3594432"/>
          <a:ext cx="2411290" cy="2201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629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Other considerations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629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venir Light" panose="020B0402020203020204" pitchFamily="34" charset="0"/>
                        </a:rPr>
                        <a:t>Cold process manufacturing</a:t>
                      </a:r>
                    </a:p>
                    <a:p>
                      <a:pPr algn="ctr"/>
                      <a:endParaRPr lang="en-US" sz="1100" b="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100" b="0" dirty="0" smtClean="0">
                          <a:latin typeface="Avenir Light" panose="020B0402020203020204" pitchFamily="34" charset="0"/>
                        </a:rPr>
                        <a:t>Formulation cost</a:t>
                      </a:r>
                    </a:p>
                    <a:p>
                      <a:pPr algn="ctr"/>
                      <a:endParaRPr lang="en-US" sz="1100" b="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100" b="0" dirty="0" smtClean="0">
                          <a:latin typeface="Avenir Light" panose="020B0402020203020204" pitchFamily="34" charset="0"/>
                        </a:rPr>
                        <a:t>Formulation globally compliant</a:t>
                      </a:r>
                    </a:p>
                    <a:p>
                      <a:pPr algn="ctr"/>
                      <a:endParaRPr lang="en-US" sz="1100" b="0" dirty="0" smtClean="0">
                        <a:latin typeface="Avenir Light" panose="020B0402020203020204" pitchFamily="34" charset="0"/>
                      </a:endParaRPr>
                    </a:p>
                    <a:p>
                      <a:pPr algn="ctr"/>
                      <a:r>
                        <a:rPr lang="en-US" sz="1100" b="0" dirty="0" smtClean="0">
                          <a:latin typeface="Avenir Light" panose="020B0402020203020204" pitchFamily="34" charset="0"/>
                        </a:rPr>
                        <a:t>Mildness</a:t>
                      </a:r>
                    </a:p>
                    <a:p>
                      <a:pPr algn="ctr"/>
                      <a:endParaRPr lang="en-GB" sz="1100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29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-203338" y="6440059"/>
            <a:ext cx="5854541" cy="5630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000" i="1" dirty="0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  <a:t>10% w/w Active </a:t>
            </a:r>
            <a:r>
              <a:rPr lang="en-US" sz="1000" i="1" dirty="0" err="1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  <a:t>Iselux</a:t>
            </a:r>
            <a:r>
              <a:rPr lang="en-US" sz="1000" i="1" baseline="30000" dirty="0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  <a:t>®</a:t>
            </a:r>
            <a:r>
              <a:rPr lang="en-US" sz="1000" i="1" dirty="0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  <a:t> + </a:t>
            </a:r>
            <a:r>
              <a:rPr lang="en-US" sz="1000" i="1" dirty="0" err="1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  <a:t>Cocamidopropyl</a:t>
            </a:r>
            <a:r>
              <a:rPr lang="en-US" sz="1000" i="1" dirty="0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  <a:t>Betaine</a:t>
            </a:r>
            <a:r>
              <a:rPr lang="en-US" sz="1000" i="1" dirty="0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  <a:t> (pH 6.0)</a:t>
            </a:r>
            <a:br>
              <a:rPr lang="en-US" sz="1000" i="1" dirty="0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GB" sz="1000" i="1" dirty="0">
                <a:latin typeface="Avenir Light"/>
                <a:cs typeface="Arial" pitchFamily="34" charset="0"/>
              </a:rPr>
              <a:t>Viscosity Brookfield RVT, 20rpm # 2, </a:t>
            </a:r>
            <a:r>
              <a:rPr lang="en-GB" sz="1000" i="1" dirty="0" smtClean="0">
                <a:latin typeface="Avenir Light"/>
                <a:cs typeface="Arial" pitchFamily="34" charset="0"/>
              </a:rPr>
              <a:t>3, 4 and 5 </a:t>
            </a:r>
            <a:r>
              <a:rPr lang="en-GB" sz="1000" i="1" dirty="0">
                <a:latin typeface="Avenir Light"/>
                <a:cs typeface="Arial" pitchFamily="34" charset="0"/>
              </a:rPr>
              <a:t/>
            </a:r>
            <a:br>
              <a:rPr lang="en-GB" sz="1000" i="1" dirty="0">
                <a:latin typeface="Avenir Light"/>
                <a:cs typeface="Arial" pitchFamily="34" charset="0"/>
              </a:rPr>
            </a:br>
            <a:r>
              <a:rPr lang="en-US" sz="1000" i="1" dirty="0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  <a:t>  </a:t>
            </a:r>
            <a:br>
              <a:rPr lang="en-US" sz="1000" i="1" dirty="0" smtClean="0">
                <a:latin typeface="Avenir Light"/>
                <a:ea typeface="ＭＳ Ｐゴシック" pitchFamily="34" charset="-128"/>
                <a:cs typeface="Arial" panose="020B0604020202020204" pitchFamily="34" charset="0"/>
              </a:rPr>
            </a:br>
            <a:endParaRPr lang="en-US" sz="1000" i="1" dirty="0" smtClean="0">
              <a:latin typeface="Avenir Light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51203" name="Object 5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24221102"/>
              </p:ext>
            </p:extLst>
          </p:nvPr>
        </p:nvGraphicFramePr>
        <p:xfrm>
          <a:off x="377829" y="1257321"/>
          <a:ext cx="8212137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name="Worksheet" r:id="rId4" imgW="8210633" imgH="4522858" progId="Excel.Sheet.8">
                  <p:embed/>
                </p:oleObj>
              </mc:Choice>
              <mc:Fallback>
                <p:oleObj name="Worksheet" r:id="rId4" imgW="8210633" imgH="4522858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9" y="1257321"/>
                        <a:ext cx="8212137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992563" y="5605511"/>
            <a:ext cx="2971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 smtClean="0">
                <a:latin typeface="Avenir Light"/>
                <a:ea typeface="ＭＳ Ｐゴシック" charset="0"/>
                <a:cs typeface="Arial" charset="0"/>
              </a:rPr>
              <a:t>NaCl</a:t>
            </a:r>
            <a:r>
              <a:rPr lang="en-US" sz="1400" dirty="0" smtClean="0">
                <a:latin typeface="Avenir Light"/>
                <a:ea typeface="ＭＳ Ｐゴシック" charset="0"/>
                <a:cs typeface="Arial" charset="0"/>
              </a:rPr>
              <a:t> / % w/w</a:t>
            </a:r>
            <a:endParaRPr lang="en-US" sz="1400" dirty="0">
              <a:latin typeface="Avenir Light"/>
              <a:ea typeface="ＭＳ Ｐゴシック" charset="0"/>
              <a:cs typeface="Arial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 rot="16200000">
            <a:off x="-889793" y="2637267"/>
            <a:ext cx="2432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latin typeface="Avenir Light"/>
                <a:cs typeface="Arial" charset="0"/>
              </a:rPr>
              <a:t>Viscosity / cps 20°C 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19676" y="1820092"/>
            <a:ext cx="458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4569015" y="1913387"/>
            <a:ext cx="24937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latin typeface="Avenir Light"/>
                <a:ea typeface="ＭＳ Ｐゴシック" charset="0"/>
                <a:cs typeface="Arial" charset="0"/>
              </a:rPr>
              <a:t>6% Active </a:t>
            </a:r>
            <a:r>
              <a:rPr lang="en-US" sz="1200" dirty="0" err="1">
                <a:latin typeface="Avenir Light"/>
                <a:ea typeface="ＭＳ Ｐゴシック" charset="0"/>
                <a:cs typeface="Arial" charset="0"/>
              </a:rPr>
              <a:t>Betaine</a:t>
            </a:r>
            <a:r>
              <a:rPr lang="en-US" sz="1200" dirty="0">
                <a:latin typeface="Avenir Light"/>
                <a:ea typeface="ＭＳ Ｐゴシック" charset="0"/>
                <a:cs typeface="Arial" charset="0"/>
              </a:rPr>
              <a:t> </a:t>
            </a:r>
            <a:r>
              <a:rPr lang="en-US" sz="1200" dirty="0" smtClean="0">
                <a:latin typeface="Avenir Light"/>
                <a:ea typeface="ＭＳ Ｐゴシック" charset="0"/>
                <a:cs typeface="Arial" charset="0"/>
              </a:rPr>
              <a:t>(oil based)</a:t>
            </a:r>
            <a:endParaRPr lang="en-US" sz="1200" dirty="0">
              <a:latin typeface="Avenir Light"/>
              <a:ea typeface="ＭＳ Ｐゴシック" charset="0"/>
              <a:cs typeface="Arial" charset="0"/>
            </a:endParaRPr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H="1">
            <a:off x="4225925" y="2064586"/>
            <a:ext cx="3430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4963469" y="3640954"/>
            <a:ext cx="2590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5D3F1"/>
                </a:solidFill>
                <a:latin typeface="Avenir Light"/>
                <a:ea typeface="ＭＳ Ｐゴシック" charset="0"/>
                <a:cs typeface="Arial" charset="0"/>
              </a:rPr>
              <a:t>4% Active </a:t>
            </a:r>
            <a:r>
              <a:rPr lang="en-US" sz="1200" b="1" dirty="0" err="1">
                <a:solidFill>
                  <a:srgbClr val="85D3F1"/>
                </a:solidFill>
                <a:latin typeface="Avenir Light"/>
                <a:ea typeface="ＭＳ Ｐゴシック" charset="0"/>
                <a:cs typeface="Arial" charset="0"/>
              </a:rPr>
              <a:t>Betaine</a:t>
            </a:r>
            <a:r>
              <a:rPr lang="en-US" sz="1200" b="1" dirty="0">
                <a:solidFill>
                  <a:srgbClr val="85D3F1"/>
                </a:solidFill>
                <a:latin typeface="Avenir Light"/>
                <a:ea typeface="ＭＳ Ｐゴシック" charset="0"/>
                <a:cs typeface="Arial" charset="0"/>
              </a:rPr>
              <a:t> (oil </a:t>
            </a:r>
            <a:r>
              <a:rPr lang="en-US" sz="1200" b="1" dirty="0" smtClean="0">
                <a:solidFill>
                  <a:srgbClr val="85D3F1"/>
                </a:solidFill>
                <a:latin typeface="Avenir Light"/>
                <a:ea typeface="ＭＳ Ｐゴシック" charset="0"/>
                <a:cs typeface="Arial" charset="0"/>
              </a:rPr>
              <a:t>derived)</a:t>
            </a:r>
            <a:endParaRPr lang="en-US" sz="1200" b="1" dirty="0">
              <a:solidFill>
                <a:srgbClr val="85D3F1"/>
              </a:solidFill>
              <a:latin typeface="Avenir Light"/>
              <a:ea typeface="ＭＳ Ｐゴシック" charset="0"/>
              <a:cs typeface="Arial" charset="0"/>
            </a:endParaRPr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 flipH="1">
            <a:off x="4791076" y="3917179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5913439" y="4304529"/>
            <a:ext cx="2514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latin typeface="Avenir Light"/>
                <a:ea typeface="ＭＳ Ｐゴシック" charset="0"/>
                <a:cs typeface="Arial" charset="0"/>
              </a:rPr>
              <a:t>2% Active </a:t>
            </a:r>
            <a:r>
              <a:rPr lang="en-US" sz="1200" dirty="0" err="1">
                <a:latin typeface="Avenir Light"/>
                <a:ea typeface="ＭＳ Ｐゴシック" charset="0"/>
                <a:cs typeface="Arial" charset="0"/>
              </a:rPr>
              <a:t>Betaine</a:t>
            </a:r>
            <a:r>
              <a:rPr lang="en-US" sz="1200" dirty="0">
                <a:latin typeface="Avenir Light"/>
                <a:ea typeface="ＭＳ Ｐゴシック" charset="0"/>
                <a:cs typeface="Arial" charset="0"/>
              </a:rPr>
              <a:t> (oil </a:t>
            </a:r>
            <a:r>
              <a:rPr lang="en-US" sz="1200" dirty="0" smtClean="0">
                <a:latin typeface="Avenir Light"/>
                <a:ea typeface="ＭＳ Ｐゴシック" charset="0"/>
                <a:cs typeface="Arial" charset="0"/>
              </a:rPr>
              <a:t>derived)</a:t>
            </a:r>
            <a:endParaRPr lang="en-US" sz="1200" dirty="0">
              <a:latin typeface="Avenir Light"/>
              <a:ea typeface="ＭＳ Ｐゴシック" charset="0"/>
              <a:cs typeface="Arial" charset="0"/>
            </a:endParaRPr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 flipH="1">
            <a:off x="6014553" y="4574404"/>
            <a:ext cx="488631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7205664" y="4658541"/>
            <a:ext cx="220980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latin typeface="Avenir Light"/>
                <a:ea typeface="ＭＳ Ｐゴシック" charset="0"/>
                <a:cs typeface="Arial" charset="0"/>
              </a:rPr>
              <a:t>0% </a:t>
            </a:r>
            <a:r>
              <a:rPr lang="en-US" sz="1200" dirty="0" err="1">
                <a:latin typeface="Avenir Light"/>
                <a:ea typeface="ＭＳ Ｐゴシック" charset="0"/>
                <a:cs typeface="Arial" charset="0"/>
              </a:rPr>
              <a:t>Betaine</a:t>
            </a:r>
            <a:r>
              <a:rPr lang="en-US" sz="1200" dirty="0">
                <a:latin typeface="Avenir Light"/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 flipH="1">
            <a:off x="7542214" y="4907779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405439" y="3998141"/>
            <a:ext cx="2895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latin typeface="Avenir Light"/>
                <a:ea typeface="ＭＳ Ｐゴシック" charset="0"/>
                <a:cs typeface="Arial" charset="0"/>
              </a:rPr>
              <a:t>2% Active Betaine </a:t>
            </a:r>
            <a:r>
              <a:rPr lang="en-US" sz="1200" dirty="0" smtClean="0">
                <a:latin typeface="Avenir Light"/>
                <a:ea typeface="ＭＳ Ｐゴシック" charset="0"/>
                <a:cs typeface="Arial" charset="0"/>
              </a:rPr>
              <a:t>(Empigen</a:t>
            </a:r>
            <a:r>
              <a:rPr lang="en-US" sz="1200" baseline="30000" dirty="0" smtClean="0">
                <a:latin typeface="Avenir Light"/>
                <a:ea typeface="ＭＳ Ｐゴシック" charset="0"/>
                <a:cs typeface="Arial" charset="0"/>
              </a:rPr>
              <a:t>®</a:t>
            </a:r>
            <a:r>
              <a:rPr lang="en-US" sz="1200" dirty="0" smtClean="0">
                <a:latin typeface="Avenir Light"/>
                <a:ea typeface="ＭＳ Ｐゴシック" charset="0"/>
                <a:cs typeface="Arial" charset="0"/>
              </a:rPr>
              <a:t> BS/FA)</a:t>
            </a:r>
            <a:endParaRPr lang="en-US" sz="1200" dirty="0">
              <a:latin typeface="Avenir Light"/>
              <a:ea typeface="ＭＳ Ｐゴシック" charset="0"/>
              <a:cs typeface="Arial" charset="0"/>
            </a:endParaRPr>
          </a:p>
        </p:txBody>
      </p:sp>
      <p:sp>
        <p:nvSpPr>
          <p:cNvPr id="23569" name="Rectangle 3"/>
          <p:cNvSpPr>
            <a:spLocks noChangeArrowheads="1"/>
          </p:cNvSpPr>
          <p:nvPr/>
        </p:nvSpPr>
        <p:spPr bwMode="auto">
          <a:xfrm>
            <a:off x="180976" y="773012"/>
            <a:ext cx="922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l">
              <a:buClr>
                <a:srgbClr val="B2BB1C"/>
              </a:buClr>
              <a:defRPr/>
            </a:pPr>
            <a:r>
              <a:rPr lang="en-US" sz="1200" dirty="0">
                <a:latin typeface="Avenir Light"/>
                <a:cs typeface="Arial" charset="0"/>
              </a:rPr>
              <a:t>A binary system using </a:t>
            </a:r>
            <a:r>
              <a:rPr lang="en-US" sz="1200" b="1" dirty="0" err="1" smtClean="0">
                <a:solidFill>
                  <a:srgbClr val="85D3F1"/>
                </a:solidFill>
                <a:latin typeface="Avenir Light"/>
                <a:cs typeface="Arial" charset="0"/>
              </a:rPr>
              <a:t>Iselux</a:t>
            </a:r>
            <a:r>
              <a:rPr lang="en-US" sz="1200" b="1" baseline="30000" dirty="0" smtClean="0">
                <a:solidFill>
                  <a:srgbClr val="85D3F1"/>
                </a:solidFill>
                <a:latin typeface="Avenir Light"/>
                <a:cs typeface="Arial" charset="0"/>
              </a:rPr>
              <a:t>®</a:t>
            </a:r>
            <a:r>
              <a:rPr lang="en-US" sz="1200" b="1" dirty="0" smtClean="0">
                <a:solidFill>
                  <a:srgbClr val="85D3F1"/>
                </a:solidFill>
                <a:latin typeface="Avenir Light"/>
                <a:cs typeface="Arial" charset="0"/>
              </a:rPr>
              <a:t> </a:t>
            </a:r>
            <a:r>
              <a:rPr lang="en-US" sz="1200" dirty="0">
                <a:latin typeface="Avenir Light"/>
                <a:cs typeface="Arial" charset="0"/>
              </a:rPr>
              <a:t>+ </a:t>
            </a:r>
            <a:r>
              <a:rPr lang="en-US" sz="1200" dirty="0" err="1">
                <a:latin typeface="Avenir Light"/>
                <a:cs typeface="Arial" charset="0"/>
              </a:rPr>
              <a:t>betaine</a:t>
            </a:r>
            <a:r>
              <a:rPr lang="en-US" sz="1200" dirty="0">
                <a:latin typeface="Avenir Light"/>
                <a:cs typeface="Arial" charset="0"/>
              </a:rPr>
              <a:t> increased formulation viscosity</a:t>
            </a:r>
          </a:p>
          <a:p>
            <a:pPr algn="l">
              <a:buClr>
                <a:srgbClr val="B2BB1C"/>
              </a:buClr>
              <a:defRPr/>
            </a:pPr>
            <a:r>
              <a:rPr lang="en-US" sz="1200" dirty="0">
                <a:latin typeface="Avenir Light"/>
                <a:cs typeface="Arial" charset="0"/>
              </a:rPr>
              <a:t>Topped fatty </a:t>
            </a:r>
            <a:r>
              <a:rPr lang="en-US" sz="1200" dirty="0" smtClean="0">
                <a:latin typeface="Avenir Light"/>
                <a:cs typeface="Arial" charset="0"/>
              </a:rPr>
              <a:t>acid </a:t>
            </a:r>
            <a:r>
              <a:rPr lang="en-US" sz="1200" dirty="0" err="1" smtClean="0">
                <a:latin typeface="Avenir Light"/>
                <a:cs typeface="Arial" charset="0"/>
              </a:rPr>
              <a:t>betaines</a:t>
            </a:r>
            <a:r>
              <a:rPr lang="en-US" sz="1200" dirty="0" smtClean="0">
                <a:latin typeface="Avenir Light"/>
                <a:cs typeface="Arial" charset="0"/>
              </a:rPr>
              <a:t> </a:t>
            </a:r>
            <a:r>
              <a:rPr lang="en-US" sz="1200" dirty="0">
                <a:latin typeface="Avenir Light"/>
                <a:cs typeface="Arial" charset="0"/>
              </a:rPr>
              <a:t>provide increased viscosities at lower concentrations vs. </a:t>
            </a:r>
            <a:r>
              <a:rPr lang="en-US" sz="1200" dirty="0" smtClean="0">
                <a:latin typeface="Avenir Light"/>
                <a:cs typeface="Arial" charset="0"/>
              </a:rPr>
              <a:t>oil </a:t>
            </a:r>
            <a:r>
              <a:rPr lang="en-US" sz="1200" dirty="0">
                <a:latin typeface="Avenir Light"/>
                <a:cs typeface="Arial" charset="0"/>
              </a:rPr>
              <a:t>based </a:t>
            </a:r>
            <a:r>
              <a:rPr lang="en-US" sz="1200" dirty="0" err="1" smtClean="0">
                <a:latin typeface="Avenir Light"/>
                <a:cs typeface="Arial" charset="0"/>
              </a:rPr>
              <a:t>betaines</a:t>
            </a:r>
            <a:endParaRPr lang="en-US" sz="1200" dirty="0">
              <a:latin typeface="Avenir Light"/>
              <a:cs typeface="Arial" charset="0"/>
            </a:endParaRPr>
          </a:p>
        </p:txBody>
      </p:sp>
      <p:sp>
        <p:nvSpPr>
          <p:cNvPr id="51218" name="TextBox 1"/>
          <p:cNvSpPr txBox="1">
            <a:spLocks noChangeArrowheads="1"/>
          </p:cNvSpPr>
          <p:nvPr/>
        </p:nvSpPr>
        <p:spPr bwMode="auto">
          <a:xfrm>
            <a:off x="99355" y="129986"/>
            <a:ext cx="84513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800" dirty="0">
                <a:latin typeface="Avenir Light"/>
              </a:rPr>
              <a:t>Electrolyte Thickening of </a:t>
            </a:r>
            <a:r>
              <a:rPr lang="en-GB" altLang="en-US" sz="2800" dirty="0" smtClean="0">
                <a:latin typeface="Avenir Light"/>
              </a:rPr>
              <a:t>Iselux</a:t>
            </a:r>
            <a:r>
              <a:rPr lang="en-GB" altLang="en-US" sz="2800" baseline="30000" dirty="0" smtClean="0">
                <a:latin typeface="Avenir Light"/>
              </a:rPr>
              <a:t>®</a:t>
            </a:r>
            <a:r>
              <a:rPr lang="en-GB" altLang="en-US" sz="2800" dirty="0" smtClean="0">
                <a:latin typeface="Avenir Light"/>
              </a:rPr>
              <a:t>/CAPB </a:t>
            </a:r>
            <a:r>
              <a:rPr lang="en-GB" altLang="en-US" sz="2800" dirty="0">
                <a:latin typeface="Avenir Light"/>
              </a:rPr>
              <a:t>Systems</a:t>
            </a:r>
            <a:endParaRPr lang="en-US" altLang="en-US" sz="2800" dirty="0">
              <a:latin typeface="Avenir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8862" y="2655542"/>
            <a:ext cx="26523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3048881" y="2747875"/>
            <a:ext cx="57506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5D3F1"/>
                </a:solidFill>
                <a:latin typeface="Avenir Light"/>
                <a:ea typeface="ＭＳ Ｐゴシック" charset="0"/>
                <a:cs typeface="Arial" charset="0"/>
              </a:rPr>
              <a:t>4% Active Betaine </a:t>
            </a:r>
            <a:r>
              <a:rPr lang="en-US" sz="1200" b="1" dirty="0" smtClean="0">
                <a:solidFill>
                  <a:srgbClr val="85D3F1"/>
                </a:solidFill>
                <a:latin typeface="Avenir Light"/>
                <a:ea typeface="ＭＳ Ｐゴシック" charset="0"/>
                <a:cs typeface="Arial" charset="0"/>
              </a:rPr>
              <a:t>(Empigen</a:t>
            </a:r>
            <a:r>
              <a:rPr lang="en-US" sz="1200" b="1" baseline="30000" dirty="0" smtClean="0">
                <a:solidFill>
                  <a:srgbClr val="85D3F1"/>
                </a:solidFill>
                <a:latin typeface="Avenir Light"/>
                <a:ea typeface="ＭＳ Ｐゴシック" charset="0"/>
                <a:cs typeface="Arial" charset="0"/>
              </a:rPr>
              <a:t>®</a:t>
            </a:r>
            <a:r>
              <a:rPr lang="en-US" sz="1200" b="1" dirty="0" smtClean="0">
                <a:solidFill>
                  <a:srgbClr val="85D3F1"/>
                </a:solidFill>
                <a:latin typeface="Avenir Light"/>
                <a:ea typeface="ＭＳ Ｐゴシック" charset="0"/>
                <a:cs typeface="Arial" charset="0"/>
              </a:rPr>
              <a:t> BS/FA) (stripped fatty acid based)</a:t>
            </a:r>
            <a:endParaRPr lang="en-US" sz="1200" b="1" dirty="0">
              <a:solidFill>
                <a:srgbClr val="85D3F1"/>
              </a:solidFill>
              <a:latin typeface="Avenir Light"/>
              <a:ea typeface="ＭＳ Ｐゴシック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9992" y="1181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01985" y="5913288"/>
            <a:ext cx="832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venir Light"/>
              </a:rPr>
              <a:t>Choice of CAPB grade is important: Stripped/topped fatty acid based CAPBs give the highest viscosity compared to triglyceride oil based CAPBs </a:t>
            </a:r>
          </a:p>
          <a:p>
            <a:r>
              <a:rPr lang="en-GB" sz="1200" b="1" dirty="0" smtClean="0">
                <a:latin typeface="Avenir Medium"/>
              </a:rPr>
              <a:t> </a:t>
            </a:r>
            <a:endParaRPr lang="en-GB" sz="1200" b="1" dirty="0">
              <a:latin typeface="Avenir Medium"/>
            </a:endParaRPr>
          </a:p>
        </p:txBody>
      </p:sp>
      <p:pic>
        <p:nvPicPr>
          <p:cNvPr id="24" name="Picture 4" descr="J:\Marketing\014 Logos\- Personal Care\Touching Everyday Liv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13" y="6319923"/>
            <a:ext cx="1171575" cy="40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8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134795"/>
              </p:ext>
            </p:extLst>
          </p:nvPr>
        </p:nvGraphicFramePr>
        <p:xfrm>
          <a:off x="721586" y="1834951"/>
          <a:ext cx="7627407" cy="3973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18460" y="3654861"/>
            <a:ext cx="2232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prstClr val="black"/>
                </a:solidFill>
                <a:latin typeface="Avenir Light"/>
                <a:cs typeface="Arial" pitchFamily="34" charset="0"/>
              </a:rPr>
              <a:t>(Oil derived ) </a:t>
            </a:r>
          </a:p>
          <a:p>
            <a:r>
              <a:rPr lang="en-GB" sz="1100" dirty="0" smtClean="0">
                <a:solidFill>
                  <a:prstClr val="black"/>
                </a:solidFill>
                <a:latin typeface="Avenir Light"/>
                <a:cs typeface="Arial" pitchFamily="34" charset="0"/>
              </a:rPr>
              <a:t>(~30% Active)</a:t>
            </a:r>
            <a:endParaRPr lang="en-GB" sz="1100" dirty="0">
              <a:solidFill>
                <a:prstClr val="black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6196" y="4522420"/>
            <a:ext cx="26997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prstClr val="black"/>
                </a:solidFill>
                <a:latin typeface="Avenir Light"/>
                <a:cs typeface="Arial" pitchFamily="34" charset="0"/>
              </a:rPr>
              <a:t>(Hardened Oil derived CAPB) </a:t>
            </a:r>
            <a:endParaRPr lang="en-GB" sz="1100" dirty="0">
              <a:solidFill>
                <a:prstClr val="black"/>
              </a:solidFill>
              <a:latin typeface="Avenir Light"/>
              <a:cs typeface="Arial" pitchFamily="34" charset="0"/>
            </a:endParaRPr>
          </a:p>
          <a:p>
            <a:r>
              <a:rPr lang="en-GB" sz="1100" dirty="0" smtClean="0">
                <a:solidFill>
                  <a:prstClr val="black"/>
                </a:solidFill>
                <a:latin typeface="Avenir Light"/>
                <a:cs typeface="Arial" pitchFamily="34" charset="0"/>
              </a:rPr>
              <a:t>(~38% Active)</a:t>
            </a:r>
            <a:endParaRPr lang="en-GB" sz="1100" dirty="0">
              <a:solidFill>
                <a:prstClr val="black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8199" y="2838053"/>
            <a:ext cx="2332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prstClr val="black"/>
                </a:solidFill>
                <a:latin typeface="Avenir Light"/>
                <a:cs typeface="Arial" pitchFamily="34" charset="0"/>
              </a:rPr>
              <a:t>(Fatty Acid Based (Topped) (~30% Active)</a:t>
            </a:r>
            <a:endParaRPr lang="en-GB" sz="1100" dirty="0">
              <a:solidFill>
                <a:prstClr val="black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55" y="6369352"/>
            <a:ext cx="7236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6% Active Sodium Methyl Cocoyl Taurate, 4% Active Cocamidopropyl Betaine, pH 5.0</a:t>
            </a:r>
          </a:p>
          <a:p>
            <a:r>
              <a:rPr lang="en-GB" sz="10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Viscosity Brookfield RVT, 20 rpm # 2, 3 and 4 </a:t>
            </a:r>
            <a:endParaRPr lang="en-GB" sz="10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290544" y="2669381"/>
            <a:ext cx="504056" cy="0"/>
          </a:xfrm>
          <a:prstGeom prst="line">
            <a:avLst/>
          </a:prstGeom>
          <a:ln w="19050">
            <a:solidFill>
              <a:srgbClr val="85D3F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67128" y="2507852"/>
            <a:ext cx="1637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latin typeface="Avenir Light"/>
                <a:cs typeface="Arial" pitchFamily="34" charset="0"/>
              </a:rPr>
              <a:t>Empigen</a:t>
            </a:r>
            <a:r>
              <a:rPr lang="en-GB" sz="1400" b="1" baseline="30000" dirty="0" smtClean="0">
                <a:solidFill>
                  <a:prstClr val="black"/>
                </a:solidFill>
                <a:latin typeface="Avenir Light"/>
                <a:cs typeface="Arial" pitchFamily="34" charset="0"/>
              </a:rPr>
              <a:t>® </a:t>
            </a:r>
            <a:r>
              <a:rPr lang="en-GB" sz="1400" b="1" dirty="0" smtClean="0">
                <a:solidFill>
                  <a:prstClr val="black"/>
                </a:solidFill>
                <a:latin typeface="Avenir Light"/>
                <a:cs typeface="Arial" pitchFamily="34" charset="0"/>
              </a:rPr>
              <a:t>BS/FA</a:t>
            </a:r>
            <a:endParaRPr lang="en-GB" sz="1400" b="1" dirty="0">
              <a:solidFill>
                <a:prstClr val="black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0252" y="4309211"/>
            <a:ext cx="1508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latin typeface="Avenir Light"/>
                <a:cs typeface="Arial" pitchFamily="34" charset="0"/>
              </a:rPr>
              <a:t>Competitor B</a:t>
            </a:r>
            <a:endParaRPr lang="en-GB" sz="1400" b="1" dirty="0">
              <a:solidFill>
                <a:prstClr val="black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677" y="1087336"/>
            <a:ext cx="7404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B2BB1C"/>
              </a:buClr>
              <a:defRPr/>
            </a:pPr>
            <a:r>
              <a:rPr lang="en-US" sz="1200" dirty="0">
                <a:solidFill>
                  <a:prstClr val="black"/>
                </a:solidFill>
                <a:latin typeface="Avenir Light"/>
                <a:cs typeface="Arial" charset="0"/>
              </a:rPr>
              <a:t>Binary system using </a:t>
            </a:r>
            <a:r>
              <a:rPr lang="en-US" sz="1200" b="1" dirty="0" err="1" smtClean="0">
                <a:solidFill>
                  <a:srgbClr val="85D3F1"/>
                </a:solidFill>
                <a:latin typeface="Avenir Light"/>
                <a:cs typeface="Arial" charset="0"/>
              </a:rPr>
              <a:t>Pureact</a:t>
            </a:r>
            <a:r>
              <a:rPr lang="en-US" sz="1200" b="1" dirty="0" smtClean="0">
                <a:solidFill>
                  <a:srgbClr val="85D3F1"/>
                </a:solidFill>
                <a:latin typeface="Avenir Light"/>
                <a:cs typeface="Arial" charset="0"/>
              </a:rPr>
              <a:t> WS </a:t>
            </a:r>
            <a:r>
              <a:rPr lang="en-US" sz="1200" b="1" dirty="0" err="1" smtClean="0">
                <a:solidFill>
                  <a:srgbClr val="85D3F1"/>
                </a:solidFill>
                <a:latin typeface="Avenir Light"/>
                <a:cs typeface="Arial" charset="0"/>
              </a:rPr>
              <a:t>Conc</a:t>
            </a:r>
            <a:r>
              <a:rPr lang="en-US" sz="1200" b="1" dirty="0" smtClean="0">
                <a:solidFill>
                  <a:srgbClr val="85D3F1"/>
                </a:solidFill>
                <a:latin typeface="Avenir Light"/>
                <a:cs typeface="Arial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venir Light"/>
                <a:cs typeface="Arial" charset="0"/>
              </a:rPr>
              <a:t>+ CAPB increases </a:t>
            </a:r>
            <a:r>
              <a:rPr lang="en-US" sz="1200" dirty="0">
                <a:solidFill>
                  <a:prstClr val="black"/>
                </a:solidFill>
                <a:latin typeface="Avenir Light"/>
                <a:cs typeface="Arial" charset="0"/>
              </a:rPr>
              <a:t>formulation viscosity</a:t>
            </a:r>
          </a:p>
          <a:p>
            <a:pPr>
              <a:buClr>
                <a:srgbClr val="B2BB1C"/>
              </a:buClr>
              <a:defRPr/>
            </a:pPr>
            <a:r>
              <a:rPr lang="en-US" sz="1200" dirty="0">
                <a:solidFill>
                  <a:prstClr val="black"/>
                </a:solidFill>
                <a:latin typeface="Avenir Light"/>
                <a:cs typeface="Arial" charset="0"/>
              </a:rPr>
              <a:t>Topped fatty </a:t>
            </a:r>
            <a:r>
              <a:rPr lang="en-US" sz="1200" dirty="0" smtClean="0">
                <a:solidFill>
                  <a:prstClr val="black"/>
                </a:solidFill>
                <a:latin typeface="Avenir Light"/>
                <a:cs typeface="Arial" charset="0"/>
              </a:rPr>
              <a:t>acid CAPB provides higher viscosities </a:t>
            </a:r>
            <a:r>
              <a:rPr lang="en-US" sz="1200" dirty="0">
                <a:solidFill>
                  <a:prstClr val="black"/>
                </a:solidFill>
                <a:latin typeface="Avenir Light"/>
                <a:cs typeface="Arial" charset="0"/>
              </a:rPr>
              <a:t>at lower </a:t>
            </a:r>
            <a:r>
              <a:rPr lang="en-US" sz="1200" dirty="0" smtClean="0">
                <a:solidFill>
                  <a:prstClr val="black"/>
                </a:solidFill>
                <a:latin typeface="Avenir Light"/>
                <a:cs typeface="Arial" charset="0"/>
              </a:rPr>
              <a:t>concentrations of sodium chloride compared to ‘oil derived’ CAPB</a:t>
            </a:r>
            <a:endParaRPr lang="en-US" sz="1200" dirty="0">
              <a:solidFill>
                <a:prstClr val="black"/>
              </a:solidFill>
              <a:latin typeface="Avenir Light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080" y="5843656"/>
            <a:ext cx="75070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venir Medium"/>
              </a:rPr>
              <a:t>Choice of CAPB grade is important: Stripped/topped fatty acid based CAPBs give the highest viscosity compared to triglyceride oil based CAPBs </a:t>
            </a:r>
          </a:p>
          <a:p>
            <a:r>
              <a:rPr lang="en-GB" sz="1400" b="1" dirty="0" smtClean="0">
                <a:solidFill>
                  <a:srgbClr val="0000FF"/>
                </a:solidFill>
              </a:rPr>
              <a:t> </a:t>
            </a:r>
            <a:endParaRPr lang="en-GB" sz="1400" b="1" dirty="0">
              <a:solidFill>
                <a:srgbClr val="0000FF"/>
              </a:solidFill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51805" y="625671"/>
            <a:ext cx="7436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000" dirty="0" smtClean="0">
                <a:latin typeface="Avenir Light"/>
              </a:rPr>
              <a:t>Electrolyte Thickening of Pureact WS </a:t>
            </a:r>
            <a:r>
              <a:rPr lang="en-GB" altLang="en-US" sz="2000" dirty="0" err="1" smtClean="0">
                <a:latin typeface="Avenir Light"/>
              </a:rPr>
              <a:t>Conc</a:t>
            </a:r>
            <a:r>
              <a:rPr lang="en-GB" altLang="en-US" sz="2000" dirty="0" smtClean="0">
                <a:latin typeface="Avenir Light"/>
              </a:rPr>
              <a:t>/CAPB Systems</a:t>
            </a:r>
            <a:endParaRPr lang="en-US" altLang="en-US" sz="2000" dirty="0"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467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0977" y="753609"/>
            <a:ext cx="7986961" cy="756831"/>
          </a:xfrm>
        </p:spPr>
        <p:txBody>
          <a:bodyPr/>
          <a:lstStyle/>
          <a:p>
            <a:r>
              <a:rPr lang="en-GB" sz="3600" dirty="0"/>
              <a:t>p</a:t>
            </a:r>
            <a:r>
              <a:rPr lang="en-GB" sz="3600" dirty="0" smtClean="0"/>
              <a:t>roduct claims: </a:t>
            </a:r>
            <a:br>
              <a:rPr lang="en-GB" sz="3600" dirty="0" smtClean="0"/>
            </a:br>
            <a:r>
              <a:rPr lang="en-GB" sz="2800" b="1" dirty="0">
                <a:solidFill>
                  <a:srgbClr val="FDC60E"/>
                </a:solidFill>
                <a:latin typeface="Avenir Light"/>
                <a:ea typeface="+mn-ea"/>
                <a:cs typeface="+mn-cs"/>
              </a:rPr>
              <a:t>a rise in sulfate-free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592889" y="717266"/>
            <a:ext cx="2770061" cy="756831"/>
          </a:xfrm>
          <a:prstGeom prst="rect">
            <a:avLst/>
          </a:prstGeom>
        </p:spPr>
        <p:txBody>
          <a:bodyPr vert="horz" lIns="396000" tIns="45720" rIns="21600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venir Light" panose="020B04020202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1400" b="1" dirty="0">
                <a:solidFill>
                  <a:srgbClr val="85D3F1"/>
                </a:solidFill>
                <a:latin typeface="Avenir Light"/>
                <a:ea typeface="+mn-ea"/>
                <a:cs typeface="+mn-cs"/>
              </a:rPr>
              <a:t>shampoo and skin </a:t>
            </a:r>
            <a:r>
              <a:rPr lang="en-GB" sz="1400" b="1" dirty="0" smtClean="0">
                <a:solidFill>
                  <a:srgbClr val="85D3F1"/>
                </a:solidFill>
                <a:latin typeface="Avenir Light"/>
                <a:ea typeface="+mn-ea"/>
                <a:cs typeface="+mn-cs"/>
              </a:rPr>
              <a:t>cleansers, Mintel 2019</a:t>
            </a:r>
            <a:endParaRPr lang="en-GB" sz="1400" b="1" dirty="0">
              <a:solidFill>
                <a:srgbClr val="85D3F1"/>
              </a:solidFill>
              <a:latin typeface="Avenir Light"/>
              <a:ea typeface="+mn-ea"/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232171"/>
              </p:ext>
            </p:extLst>
          </p:nvPr>
        </p:nvGraphicFramePr>
        <p:xfrm>
          <a:off x="552449" y="1638300"/>
          <a:ext cx="7972425" cy="464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26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39" y="757978"/>
            <a:ext cx="7986961" cy="756831"/>
          </a:xfrm>
        </p:spPr>
        <p:txBody>
          <a:bodyPr>
            <a:noAutofit/>
          </a:bodyPr>
          <a:lstStyle/>
          <a:p>
            <a:r>
              <a:rPr lang="en-GB" sz="2400" dirty="0" smtClean="0"/>
              <a:t>10% Active Iselux</a:t>
            </a:r>
            <a:r>
              <a:rPr lang="en-GB" sz="2400" baseline="30000" dirty="0" smtClean="0"/>
              <a:t>®</a:t>
            </a:r>
            <a:r>
              <a:rPr lang="en-GB" sz="2400" dirty="0" smtClean="0"/>
              <a:t> and </a:t>
            </a:r>
            <a:br>
              <a:rPr lang="en-GB" sz="2400" dirty="0" smtClean="0"/>
            </a:br>
            <a:r>
              <a:rPr lang="en-GB" sz="2400" dirty="0" smtClean="0"/>
              <a:t>Cocamidopropyl </a:t>
            </a:r>
            <a:r>
              <a:rPr lang="en-GB" sz="2400" dirty="0" err="1" smtClean="0"/>
              <a:t>Hydroxysultaine</a:t>
            </a:r>
            <a:endParaRPr lang="en-GB" sz="2400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65590556"/>
              </p:ext>
            </p:extLst>
          </p:nvPr>
        </p:nvGraphicFramePr>
        <p:xfrm>
          <a:off x="690372" y="1653736"/>
          <a:ext cx="7620000" cy="437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0372" y="5893562"/>
            <a:ext cx="2441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venir Medium"/>
              </a:rPr>
              <a:t>pH 5.8</a:t>
            </a:r>
            <a:endParaRPr lang="en-GB" sz="1200" b="1" dirty="0">
              <a:latin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382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224793"/>
              </p:ext>
            </p:extLst>
          </p:nvPr>
        </p:nvGraphicFramePr>
        <p:xfrm>
          <a:off x="251520" y="1268760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681286" y="720934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Avenir Light"/>
              </a:rPr>
              <a:t>Electrolyte Thickening of </a:t>
            </a:r>
            <a:r>
              <a:rPr lang="en-GB" sz="2400" dirty="0" err="1" smtClean="0">
                <a:latin typeface="Avenir Light"/>
              </a:rPr>
              <a:t>Nansa</a:t>
            </a:r>
            <a:r>
              <a:rPr lang="en-GB" sz="2400" baseline="30000" dirty="0" smtClean="0">
                <a:latin typeface="Avenir Light"/>
              </a:rPr>
              <a:t>®</a:t>
            </a:r>
            <a:r>
              <a:rPr lang="en-GB" sz="2400" dirty="0" smtClean="0">
                <a:latin typeface="Avenir Light"/>
              </a:rPr>
              <a:t> LSS 38/AV </a:t>
            </a:r>
          </a:p>
          <a:p>
            <a:r>
              <a:rPr lang="en-GB" sz="2400" dirty="0" smtClean="0">
                <a:latin typeface="Avenir Light"/>
              </a:rPr>
              <a:t>with amphoteric surfactants </a:t>
            </a:r>
            <a:endParaRPr lang="en-GB" sz="2400" dirty="0">
              <a:latin typeface="Avenir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270" y="6414095"/>
            <a:ext cx="79974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Avenir Medium"/>
                <a:ea typeface="ＭＳ Ｐゴシック" pitchFamily="34" charset="-128"/>
                <a:cs typeface="Arial" panose="020B0604020202020204" pitchFamily="34" charset="0"/>
              </a:rPr>
              <a:t>9%w/w Active Sodium C14-C16 Olefin </a:t>
            </a:r>
            <a:r>
              <a:rPr lang="en-US" sz="1100" b="1" dirty="0" err="1" smtClean="0">
                <a:latin typeface="Avenir Medium"/>
                <a:ea typeface="ＭＳ Ｐゴシック" pitchFamily="34" charset="-128"/>
                <a:cs typeface="Arial" panose="020B0604020202020204" pitchFamily="34" charset="0"/>
              </a:rPr>
              <a:t>Sulfonate</a:t>
            </a:r>
            <a:r>
              <a:rPr lang="en-US" sz="1100" b="1" dirty="0" smtClean="0">
                <a:latin typeface="Avenir Medium"/>
                <a:ea typeface="ＭＳ Ｐゴシック" pitchFamily="34" charset="-128"/>
                <a:cs typeface="Arial" panose="020B0604020202020204" pitchFamily="34" charset="0"/>
              </a:rPr>
              <a:t>, 3%w/w Active amphoteric, pH 5.0</a:t>
            </a:r>
            <a:endParaRPr lang="en-GB" sz="1100" b="1" dirty="0">
              <a:latin typeface="Avenir Medium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31383" y="2853892"/>
            <a:ext cx="10518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rgbClr val="85D3F1"/>
                </a:solidFill>
                <a:latin typeface="Avenir Light"/>
                <a:cs typeface="Arial" pitchFamily="34" charset="0"/>
              </a:rPr>
              <a:t>Lauryl Betaine</a:t>
            </a:r>
            <a:endParaRPr lang="en-GB" sz="1000" b="1" dirty="0">
              <a:solidFill>
                <a:srgbClr val="85D3F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4248" y="3600465"/>
            <a:ext cx="173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85D3F1"/>
                </a:solidFill>
                <a:latin typeface="Avenir Light"/>
                <a:cs typeface="Arial" pitchFamily="34" charset="0"/>
              </a:rPr>
              <a:t>Sodium </a:t>
            </a:r>
            <a:r>
              <a:rPr lang="en-GB" sz="1000" b="1" dirty="0" err="1" smtClean="0">
                <a:solidFill>
                  <a:srgbClr val="85D3F1"/>
                </a:solidFill>
                <a:latin typeface="Avenir Light"/>
                <a:cs typeface="Arial" pitchFamily="34" charset="0"/>
              </a:rPr>
              <a:t>lauroamphoacetate</a:t>
            </a:r>
            <a:endParaRPr lang="en-GB" sz="1000" b="1" dirty="0">
              <a:solidFill>
                <a:srgbClr val="85D3F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4248" y="4244851"/>
            <a:ext cx="162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85D3F1"/>
                </a:solidFill>
                <a:latin typeface="Avenir Light"/>
                <a:cs typeface="Arial" pitchFamily="34" charset="0"/>
              </a:rPr>
              <a:t>Sodium </a:t>
            </a:r>
            <a:r>
              <a:rPr lang="en-GB" sz="1000" b="1" dirty="0" err="1" smtClean="0">
                <a:solidFill>
                  <a:srgbClr val="85D3F1"/>
                </a:solidFill>
                <a:latin typeface="Avenir Light"/>
                <a:cs typeface="Arial" pitchFamily="34" charset="0"/>
              </a:rPr>
              <a:t>cocoamphoacetate</a:t>
            </a:r>
            <a:endParaRPr lang="en-GB" sz="1000" b="1" dirty="0">
              <a:solidFill>
                <a:srgbClr val="85D3F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1383" y="5012838"/>
            <a:ext cx="19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85D3F1"/>
                </a:solidFill>
                <a:latin typeface="Avenir Light"/>
                <a:cs typeface="Arial" pitchFamily="34" charset="0"/>
              </a:rPr>
              <a:t>Disodium Cocoamphodiacetate</a:t>
            </a:r>
            <a:endParaRPr lang="en-GB" sz="1000" b="1" dirty="0">
              <a:solidFill>
                <a:srgbClr val="85D3F1"/>
              </a:solidFill>
              <a:latin typeface="Avenir Ligh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7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F</a:t>
            </a:r>
            <a:r>
              <a:rPr lang="en-GB" sz="2400" dirty="0" smtClean="0"/>
              <a:t>oam textures with Pureact WS </a:t>
            </a:r>
            <a:r>
              <a:rPr lang="en-GB" sz="2400" dirty="0" err="1"/>
              <a:t>Conc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2400" b="1" dirty="0">
                <a:solidFill>
                  <a:srgbClr val="FDC300"/>
                </a:solidFill>
                <a:latin typeface="Avenir Light"/>
              </a:rPr>
              <a:t>Effect of </a:t>
            </a:r>
            <a:r>
              <a:rPr lang="en-GB" sz="2400" b="1" dirty="0" smtClean="0">
                <a:solidFill>
                  <a:srgbClr val="FDC300"/>
                </a:solidFill>
                <a:latin typeface="Avenir Light"/>
              </a:rPr>
              <a:t>co-surfactants</a:t>
            </a:r>
            <a:endParaRPr lang="en-GB" sz="2400" b="1" dirty="0">
              <a:solidFill>
                <a:srgbClr val="FDC300"/>
              </a:solidFill>
              <a:latin typeface="Avenir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31764" y="1526506"/>
            <a:ext cx="3024336" cy="2356382"/>
            <a:chOff x="1031764" y="1526506"/>
            <a:chExt cx="3024336" cy="2356382"/>
          </a:xfrm>
        </p:grpSpPr>
        <p:pic>
          <p:nvPicPr>
            <p:cNvPr id="1026" name="Picture 2" descr="G:\My Documents\My Pictures\Pureact WS Conc Foma Feel Photos\WS Conc CAPB 3 Cu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785" y="1526506"/>
              <a:ext cx="2966294" cy="2356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31764" y="1563365"/>
              <a:ext cx="30243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  <a:latin typeface="Avenir Light"/>
                </a:rPr>
                <a:t>Pureact WS Conc &amp; CAPB</a:t>
              </a:r>
              <a:endParaRPr lang="en-GB" sz="1400" b="1" dirty="0">
                <a:solidFill>
                  <a:srgbClr val="FFC000"/>
                </a:solidFill>
                <a:latin typeface="Avenir Ligh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24325" y="1520019"/>
            <a:ext cx="3209535" cy="2362869"/>
            <a:chOff x="4572000" y="1520019"/>
            <a:chExt cx="3209535" cy="2362869"/>
          </a:xfrm>
        </p:grpSpPr>
        <p:pic>
          <p:nvPicPr>
            <p:cNvPr id="2050" name="Picture 2" descr="G:\My Documents\My Pictures\Pureact WS Conc Foma Feel Photos\WS Conc SLSar 3 Cu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520019"/>
              <a:ext cx="3209535" cy="2362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572000" y="1587184"/>
              <a:ext cx="31149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rgbClr val="FFC000"/>
                  </a:solidFill>
                  <a:latin typeface="Avenir Light"/>
                </a:rPr>
                <a:t>Pureact WS Conc &amp; </a:t>
              </a:r>
              <a:r>
                <a:rPr lang="en-GB" sz="1200" b="1" dirty="0" smtClean="0">
                  <a:solidFill>
                    <a:srgbClr val="FFC000"/>
                  </a:solidFill>
                  <a:latin typeface="Avenir Light"/>
                </a:rPr>
                <a:t>CAPB &amp; Pureact LSR</a:t>
              </a:r>
              <a:endParaRPr lang="en-GB" sz="1200" b="1" dirty="0">
                <a:solidFill>
                  <a:srgbClr val="FFC000"/>
                </a:solidFill>
                <a:latin typeface="Avenir Ligh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3019" y="3931982"/>
            <a:ext cx="2994060" cy="2252032"/>
            <a:chOff x="1033019" y="3931982"/>
            <a:chExt cx="2994060" cy="2252032"/>
          </a:xfrm>
        </p:grpSpPr>
        <p:pic>
          <p:nvPicPr>
            <p:cNvPr id="9" name="Picture 4" descr="G:\My Documents\My Pictures\Pureact WS Conc Foma Feel Photos\WS Conc Isleux 4 Cu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785" y="3931982"/>
              <a:ext cx="2966294" cy="2252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033019" y="3980262"/>
              <a:ext cx="27622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rgbClr val="FFC000"/>
                  </a:solidFill>
                  <a:latin typeface="Avenir Light"/>
                </a:rPr>
                <a:t>Pureact WS Conc &amp; CAPB </a:t>
              </a:r>
              <a:r>
                <a:rPr lang="en-GB" sz="1200" b="1" dirty="0" smtClean="0">
                  <a:solidFill>
                    <a:srgbClr val="FFC000"/>
                  </a:solidFill>
                  <a:latin typeface="Avenir Light"/>
                </a:rPr>
                <a:t>&amp; Iselux</a:t>
              </a:r>
              <a:r>
                <a:rPr lang="en-GB" sz="1200" b="1" baseline="30000" dirty="0" smtClean="0">
                  <a:solidFill>
                    <a:srgbClr val="FFC000"/>
                  </a:solidFill>
                  <a:latin typeface="Avenir Light"/>
                </a:rPr>
                <a:t>®</a:t>
              </a:r>
              <a:endParaRPr lang="en-GB" sz="1200" b="1" baseline="30000" dirty="0">
                <a:solidFill>
                  <a:srgbClr val="FFC000"/>
                </a:solidFill>
                <a:latin typeface="Avenir Ligh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05275" y="3931982"/>
            <a:ext cx="3345788" cy="2234397"/>
            <a:chOff x="4105275" y="3931982"/>
            <a:chExt cx="3345788" cy="2234397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325" y="3931982"/>
              <a:ext cx="3209535" cy="2234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105275" y="3942162"/>
              <a:ext cx="33457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>
                  <a:solidFill>
                    <a:srgbClr val="FFC000"/>
                  </a:solidFill>
                  <a:latin typeface="Avenir Light"/>
                </a:rPr>
                <a:t>Pureact WS Conc &amp; CAPB </a:t>
              </a:r>
              <a:r>
                <a:rPr lang="en-GB" sz="1400" b="1" dirty="0" smtClean="0">
                  <a:solidFill>
                    <a:srgbClr val="FFC000"/>
                  </a:solidFill>
                  <a:latin typeface="Avenir Light"/>
                </a:rPr>
                <a:t>&amp; </a:t>
              </a:r>
              <a:r>
                <a:rPr lang="en-GB" sz="1400" b="1" dirty="0" err="1" smtClean="0">
                  <a:solidFill>
                    <a:srgbClr val="FFC000"/>
                  </a:solidFill>
                  <a:latin typeface="Avenir Light"/>
                </a:rPr>
                <a:t>Gluco</a:t>
              </a:r>
              <a:r>
                <a:rPr lang="en-GB" sz="1400" b="1" dirty="0" smtClean="0">
                  <a:solidFill>
                    <a:srgbClr val="FFC000"/>
                  </a:solidFill>
                  <a:latin typeface="Avenir Light"/>
                </a:rPr>
                <a:t> L</a:t>
              </a:r>
              <a:endParaRPr lang="en-GB" sz="1400" b="1" dirty="0">
                <a:solidFill>
                  <a:srgbClr val="FFC000"/>
                </a:solidFill>
                <a:latin typeface="Avenir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5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856" y="766236"/>
            <a:ext cx="7986961" cy="756831"/>
          </a:xfrm>
        </p:spPr>
        <p:txBody>
          <a:bodyPr>
            <a:noAutofit/>
          </a:bodyPr>
          <a:lstStyle/>
          <a:p>
            <a:r>
              <a:rPr lang="en-GB" sz="2800" dirty="0" smtClean="0"/>
              <a:t>Conditioning Agents with Pureact WS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2800" b="1" dirty="0" smtClean="0">
                <a:solidFill>
                  <a:srgbClr val="FDC300"/>
                </a:solidFill>
                <a:latin typeface="Avenir Light"/>
              </a:rPr>
              <a:t>Low pH</a:t>
            </a:r>
            <a:endParaRPr lang="en-GB" sz="2800" b="1" dirty="0">
              <a:solidFill>
                <a:srgbClr val="FDC300"/>
              </a:solidFill>
              <a:latin typeface="Avenir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2061" y="2044804"/>
            <a:ext cx="4362450" cy="4352925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Adding high levels of salt can cause the separation of cationic polymers (complex </a:t>
            </a:r>
            <a:r>
              <a:rPr lang="en-GB" sz="2000" dirty="0" err="1" smtClean="0"/>
              <a:t>coacervate</a:t>
            </a:r>
            <a:r>
              <a:rPr lang="en-GB" sz="2000" dirty="0" smtClean="0"/>
              <a:t>)</a:t>
            </a:r>
          </a:p>
          <a:p>
            <a:endParaRPr lang="en-GB" sz="900" dirty="0" smtClean="0"/>
          </a:p>
          <a:p>
            <a:r>
              <a:rPr lang="en-GB" sz="2000" dirty="0" smtClean="0"/>
              <a:t>Worse effect at low pH</a:t>
            </a:r>
          </a:p>
          <a:p>
            <a:pPr marL="0" indent="0">
              <a:buNone/>
            </a:pPr>
            <a:endParaRPr lang="en-GB" sz="900" dirty="0" smtClean="0"/>
          </a:p>
          <a:p>
            <a:r>
              <a:rPr lang="en-GB" sz="2000" dirty="0" smtClean="0"/>
              <a:t>Adding co-surfactants helps – lower salt levels needed to thicken</a:t>
            </a:r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20" y="2354718"/>
            <a:ext cx="1852917" cy="277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738888" y="4400922"/>
            <a:ext cx="1890255" cy="577531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210175" y="5270350"/>
            <a:ext cx="287472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latin typeface="Avenir Light"/>
                <a:cs typeface="Arial" pitchFamily="34" charset="0"/>
              </a:rPr>
              <a:t>Coacervate</a:t>
            </a:r>
            <a:r>
              <a:rPr lang="en-GB" sz="1400" b="1" dirty="0" smtClean="0">
                <a:latin typeface="Avenir Light"/>
                <a:cs typeface="Arial" pitchFamily="34" charset="0"/>
              </a:rPr>
              <a:t> formed of PQ 10 and anionic surfactant, ‘salted’ out of formulation (45</a:t>
            </a:r>
            <a:r>
              <a:rPr lang="en-GB" sz="1400" b="1" baseline="30000" dirty="0">
                <a:latin typeface="Avenir Light"/>
                <a:cs typeface="Arial" pitchFamily="34" charset="0"/>
              </a:rPr>
              <a:t>°</a:t>
            </a:r>
            <a:r>
              <a:rPr lang="en-GB" sz="1400" b="1" dirty="0" smtClean="0">
                <a:latin typeface="Avenir Light"/>
                <a:cs typeface="Arial" pitchFamily="34" charset="0"/>
              </a:rPr>
              <a:t>C)</a:t>
            </a:r>
            <a:endParaRPr lang="en-GB" sz="1400" b="1" dirty="0">
              <a:latin typeface="Avenir Ligh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4511" y="1601188"/>
            <a:ext cx="350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Avenir Light"/>
                <a:cs typeface="Arial" pitchFamily="34" charset="0"/>
              </a:rPr>
              <a:t>5% SMCT, 4.5% CAPB, 0.2% PQ-10</a:t>
            </a:r>
          </a:p>
          <a:p>
            <a:pPr algn="ctr"/>
            <a:r>
              <a:rPr lang="en-GB" sz="1600" b="1" dirty="0" err="1" smtClean="0">
                <a:latin typeface="Avenir Light"/>
                <a:cs typeface="Arial" pitchFamily="34" charset="0"/>
              </a:rPr>
              <a:t>NaCl</a:t>
            </a:r>
            <a:r>
              <a:rPr lang="en-GB" sz="1600" b="1" dirty="0" smtClean="0">
                <a:latin typeface="Avenir Light"/>
                <a:cs typeface="Arial" pitchFamily="34" charset="0"/>
              </a:rPr>
              <a:t> </a:t>
            </a:r>
            <a:r>
              <a:rPr lang="en-GB" sz="1600" b="1" dirty="0" err="1" smtClean="0">
                <a:latin typeface="Avenir Light"/>
                <a:cs typeface="Arial" pitchFamily="34" charset="0"/>
              </a:rPr>
              <a:t>q.s</a:t>
            </a:r>
            <a:r>
              <a:rPr lang="en-GB" sz="1600" b="1" dirty="0" smtClean="0">
                <a:latin typeface="Avenir Light"/>
                <a:cs typeface="Arial" pitchFamily="34" charset="0"/>
              </a:rPr>
              <a:t>. to 5,000cps</a:t>
            </a:r>
            <a:endParaRPr lang="en-GB" sz="1600" b="1" dirty="0">
              <a:latin typeface="Avenir Ligh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249" y="662728"/>
            <a:ext cx="7986961" cy="756831"/>
          </a:xfrm>
        </p:spPr>
        <p:txBody>
          <a:bodyPr>
            <a:noAutofit/>
          </a:bodyPr>
          <a:lstStyle/>
          <a:p>
            <a:r>
              <a:rPr lang="en-GB" sz="2400" dirty="0" smtClean="0"/>
              <a:t>Effect of surfactants on stability and clarity </a:t>
            </a:r>
            <a:br>
              <a:rPr lang="en-GB" sz="2400" dirty="0" smtClean="0"/>
            </a:br>
            <a:r>
              <a:rPr lang="en-GB" sz="2800" b="1" dirty="0" smtClean="0">
                <a:solidFill>
                  <a:srgbClr val="FDC300"/>
                </a:solidFill>
                <a:latin typeface="Avenir Light"/>
              </a:rPr>
              <a:t>Cationic polymers at low pH </a:t>
            </a:r>
            <a:endParaRPr lang="en-GB" sz="2000" b="1" dirty="0">
              <a:solidFill>
                <a:srgbClr val="FDC300"/>
              </a:solidFill>
              <a:latin typeface="Avenir Ligh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85688532"/>
              </p:ext>
            </p:extLst>
          </p:nvPr>
        </p:nvGraphicFramePr>
        <p:xfrm>
          <a:off x="763588" y="1457325"/>
          <a:ext cx="7646987" cy="44761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5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9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85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1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75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050" b="1" u="none" strike="noStrike" dirty="0">
                          <a:solidFill>
                            <a:schemeClr val="tx1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INCI</a:t>
                      </a:r>
                      <a:endParaRPr lang="en-GB" sz="1050" b="1" i="0" u="none" strike="noStrike" dirty="0">
                        <a:solidFill>
                          <a:schemeClr val="tx1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050" b="1" u="none" strike="noStrike" dirty="0">
                          <a:solidFill>
                            <a:schemeClr val="tx1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Trade Name</a:t>
                      </a:r>
                      <a:endParaRPr lang="en-GB" sz="1050" b="1" i="0" u="none" strike="noStrike" dirty="0">
                        <a:solidFill>
                          <a:schemeClr val="tx1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% w/w </a:t>
                      </a:r>
                      <a:endParaRPr lang="en-GB" sz="1200" b="1" i="0" u="none" strike="noStrike" dirty="0">
                        <a:solidFill>
                          <a:schemeClr val="tx1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1" u="none" strike="noStrike" dirty="0">
                          <a:solidFill>
                            <a:schemeClr val="tx1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A </a:t>
                      </a:r>
                      <a:endParaRPr lang="en-GB" sz="1050" b="1" i="0" u="none" strike="noStrike" dirty="0">
                        <a:solidFill>
                          <a:schemeClr val="tx1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1" u="none" strike="noStrike" dirty="0">
                          <a:solidFill>
                            <a:schemeClr val="tx1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B </a:t>
                      </a:r>
                      <a:endParaRPr lang="en-GB" sz="1050" b="1" i="0" u="none" strike="noStrike" dirty="0">
                        <a:solidFill>
                          <a:schemeClr val="tx1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1" u="none" strike="noStrike" dirty="0">
                          <a:solidFill>
                            <a:schemeClr val="tx1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C</a:t>
                      </a:r>
                      <a:endParaRPr lang="en-GB" sz="1050" b="1" i="0" u="none" strike="noStrike" dirty="0">
                        <a:solidFill>
                          <a:schemeClr val="tx1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1" u="none" strike="noStrike" dirty="0">
                          <a:solidFill>
                            <a:schemeClr val="tx1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D</a:t>
                      </a:r>
                      <a:endParaRPr lang="en-GB" sz="1050" b="1" i="0" u="none" strike="noStrike" dirty="0">
                        <a:solidFill>
                          <a:schemeClr val="tx1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1" u="none" strike="noStrike" dirty="0">
                          <a:solidFill>
                            <a:schemeClr val="tx1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E</a:t>
                      </a:r>
                      <a:endParaRPr lang="en-GB" sz="1050" b="1" i="0" u="none" strike="noStrike" dirty="0">
                        <a:solidFill>
                          <a:schemeClr val="tx1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F</a:t>
                      </a:r>
                      <a:endParaRPr lang="en-GB" sz="1050" b="1" i="0" u="none" strike="noStrike" dirty="0">
                        <a:solidFill>
                          <a:schemeClr val="tx1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Aqua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to 100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to 100.0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to 100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to 100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to 100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to 100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8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Polyquaternium-10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Polyquta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400 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KC</a:t>
                      </a:r>
                      <a:r>
                        <a:rPr lang="en-GB" sz="900" u="none" strike="noStrike" baseline="0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                           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KCI Limited)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5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Sodium </a:t>
                      </a:r>
                      <a:r>
                        <a:rPr lang="en-GB" sz="1000" u="none" strike="noStrike" dirty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Methyl Cocoyl </a:t>
                      </a:r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Taurate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Pureact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WS Conc </a:t>
                      </a:r>
                      <a:endParaRPr lang="en-GB" sz="900" u="none" strike="noStrike" dirty="0" smtClean="0"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Innospec)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Avenir Light"/>
                          <a:cs typeface="Arial" panose="020B0604020202020204" pitchFamily="34" charset="0"/>
                        </a:rPr>
                        <a:t>21.3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7.2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  <a:latin typeface="Avenir Light"/>
                          <a:cs typeface="Arial" panose="020B0604020202020204" pitchFamily="34" charset="0"/>
                        </a:rPr>
                        <a:t>7.2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  <a:latin typeface="Avenir Light"/>
                          <a:cs typeface="Arial" panose="020B0604020202020204" pitchFamily="34" charset="0"/>
                        </a:rPr>
                        <a:t>7.2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7.2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5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 Sodium Lauroyl Methyl </a:t>
                      </a:r>
                    </a:p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 Isethionate</a:t>
                      </a:r>
                      <a:r>
                        <a:rPr lang="en-GB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venir Medium"/>
                          <a:cs typeface="Arial" panose="020B0604020202020204" pitchFamily="34" charset="0"/>
                        </a:rPr>
                        <a:t>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 Iselux</a:t>
                      </a:r>
                      <a:r>
                        <a:rPr lang="en-GB" sz="9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GB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 (Innospec)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2.0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5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Lauryl </a:t>
                      </a:r>
                      <a:r>
                        <a:rPr lang="en-GB" sz="1000" u="none" strike="noStrike" dirty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Glucoside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Pureact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Gluco L (Innospec)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3.6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3.0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5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Sodium </a:t>
                      </a:r>
                      <a:r>
                        <a:rPr lang="en-GB" sz="1000" u="none" strike="noStrike" dirty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Methyl </a:t>
                      </a:r>
                      <a:r>
                        <a:rPr lang="en-GB" sz="1000" u="none" strike="noStrike" dirty="0" err="1">
                          <a:effectLst/>
                          <a:latin typeface="Avenir Medium"/>
                          <a:cs typeface="Arial" panose="020B0604020202020204" pitchFamily="34" charset="0"/>
                        </a:rPr>
                        <a:t>Oleoyl</a:t>
                      </a:r>
                      <a:r>
                        <a:rPr lang="en-GB" sz="1000" u="none" strike="noStrike" dirty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</a:t>
                      </a:r>
                      <a:endParaRPr lang="en-GB" sz="1000" u="none" strike="noStrike" dirty="0" smtClean="0"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Taurate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Pureact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MS-CG (Innospec)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3.6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3.6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  <a:latin typeface="Avenir Light"/>
                          <a:cs typeface="Arial" panose="020B0604020202020204" pitchFamily="34" charset="0"/>
                        </a:rPr>
                        <a:t>3.6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3.6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3.6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Sodium </a:t>
                      </a:r>
                      <a:r>
                        <a:rPr lang="en-GB" sz="1000" u="none" strike="noStrike" dirty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C14-C16 Olefin </a:t>
                      </a:r>
                      <a:endParaRPr lang="en-GB" sz="1000" u="none" strike="noStrike" dirty="0" smtClean="0"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u="none" strike="noStrike" dirty="0" err="1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Sulfonate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Nansa</a:t>
                      </a:r>
                      <a:r>
                        <a:rPr lang="en-GB" sz="900" u="none" strike="noStrike" baseline="30000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LSS 38 / AV </a:t>
                      </a:r>
                      <a:endParaRPr lang="en-GB" sz="900" u="none" strike="noStrike" dirty="0" smtClean="0"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Innospec)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8.33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8.33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3.8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10.5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5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u="none" strike="noStrike" dirty="0" err="1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Cocamidopropyl</a:t>
                      </a:r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Betaine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Empigen</a:t>
                      </a:r>
                      <a:r>
                        <a:rPr lang="en-GB" sz="900" u="none" strike="noStrike" baseline="30000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® 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BS/H50</a:t>
                      </a:r>
                    </a:p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Innospec)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10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10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10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u="none" strike="noStrike" dirty="0" err="1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Cocamidopropyl</a:t>
                      </a:r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Hydroxysultaine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 err="1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Surfac</a:t>
                      </a: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SB09 </a:t>
                      </a:r>
                      <a:endParaRPr lang="en-GB" sz="900" u="none" strike="noStrike" dirty="0" smtClean="0"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900" u="none" strike="noStrike" dirty="0" err="1">
                          <a:effectLst/>
                          <a:latin typeface="Avenir Light"/>
                          <a:cs typeface="Arial" panose="020B0604020202020204" pitchFamily="34" charset="0"/>
                        </a:rPr>
                        <a:t>Surfachem</a:t>
                      </a:r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)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9.4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9.4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9.4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-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5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Sodium </a:t>
                      </a:r>
                      <a:r>
                        <a:rPr lang="en-GB" sz="1000" u="none" strike="noStrike" dirty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Benzoate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0.5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Light"/>
                          <a:cs typeface="Arial" panose="020B0604020202020204" pitchFamily="34" charset="0"/>
                        </a:rPr>
                        <a:t>0.5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baseline="0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u="none" strike="noStrike" dirty="0" smtClean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Citric </a:t>
                      </a:r>
                      <a:r>
                        <a:rPr lang="en-GB" sz="1000" u="none" strike="noStrike" dirty="0">
                          <a:effectLst/>
                          <a:latin typeface="Avenir Medium"/>
                          <a:cs typeface="Arial" panose="020B0604020202020204" pitchFamily="34" charset="0"/>
                        </a:rPr>
                        <a:t>acid 50%w/w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q.s.to pH </a:t>
                      </a:r>
                      <a:endParaRPr lang="en-GB" sz="900" u="none" strike="noStrike" dirty="0" smtClean="0"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4.5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q.s.to pH 4.5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q.s.to pH 4.5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q.s.to pH 4.5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q.s.to pH 4.5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u="none" strike="noStrike" dirty="0" smtClean="0">
                          <a:effectLst/>
                          <a:latin typeface="Avenir Light"/>
                          <a:cs typeface="Arial" panose="020B0604020202020204" pitchFamily="34" charset="0"/>
                        </a:rPr>
                        <a:t>q.s.to pH 5.5</a:t>
                      </a:r>
                      <a:endParaRPr lang="en-GB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Ligh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92249" y="6381328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venir Light"/>
              </a:rPr>
              <a:t>Formulations contain 10.0% w/w total active surfactant</a:t>
            </a:r>
            <a:endParaRPr lang="en-GB" sz="1200" b="1" dirty="0"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51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9396" y="783571"/>
            <a:ext cx="772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venir Light"/>
              </a:rPr>
              <a:t>Achieving </a:t>
            </a:r>
            <a:r>
              <a:rPr lang="en-GB" dirty="0" smtClean="0">
                <a:solidFill>
                  <a:prstClr val="black"/>
                </a:solidFill>
                <a:latin typeface="Avenir Light"/>
              </a:rPr>
              <a:t>clarity </a:t>
            </a:r>
            <a:r>
              <a:rPr lang="en-GB" dirty="0">
                <a:solidFill>
                  <a:prstClr val="black"/>
                </a:solidFill>
                <a:latin typeface="Avenir Light"/>
              </a:rPr>
              <a:t>in s</a:t>
            </a:r>
            <a:r>
              <a:rPr lang="en-GB" dirty="0" smtClean="0">
                <a:solidFill>
                  <a:prstClr val="black"/>
                </a:solidFill>
                <a:latin typeface="Avenir Light"/>
              </a:rPr>
              <a:t>ulfate-free </a:t>
            </a:r>
            <a:r>
              <a:rPr lang="en-GB" dirty="0">
                <a:solidFill>
                  <a:prstClr val="black"/>
                </a:solidFill>
                <a:latin typeface="Avenir Light"/>
              </a:rPr>
              <a:t>s</a:t>
            </a:r>
            <a:r>
              <a:rPr lang="en-GB" dirty="0" smtClean="0">
                <a:solidFill>
                  <a:prstClr val="black"/>
                </a:solidFill>
                <a:latin typeface="Avenir Light"/>
              </a:rPr>
              <a:t>urfactant </a:t>
            </a:r>
            <a:r>
              <a:rPr lang="en-GB" dirty="0">
                <a:solidFill>
                  <a:prstClr val="black"/>
                </a:solidFill>
                <a:latin typeface="Avenir Light"/>
              </a:rPr>
              <a:t>s</a:t>
            </a:r>
            <a:r>
              <a:rPr lang="en-GB" dirty="0" smtClean="0">
                <a:solidFill>
                  <a:prstClr val="black"/>
                </a:solidFill>
                <a:latin typeface="Avenir Light"/>
              </a:rPr>
              <a:t>ystems containing </a:t>
            </a:r>
            <a:r>
              <a:rPr lang="en-GB" dirty="0">
                <a:solidFill>
                  <a:prstClr val="black"/>
                </a:solidFill>
                <a:latin typeface="Avenir Light"/>
              </a:rPr>
              <a:t>PQ-10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21305" y="1349209"/>
            <a:ext cx="8021467" cy="4766908"/>
            <a:chOff x="1163354" y="1485636"/>
            <a:chExt cx="8021467" cy="4766908"/>
          </a:xfrm>
        </p:grpSpPr>
        <p:pic>
          <p:nvPicPr>
            <p:cNvPr id="7170" name="Picture 2" descr="J:\Technical Services\PERSONAL CARE\Technical Information\Photos\Taurate sample A 11-04-18 Cropped.jpg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354" y="1485636"/>
              <a:ext cx="2008471" cy="63088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J:\Technical Services\PERSONAL CARE\Technical Information\Photos\Taurate sample B 11-04-18.jpg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354" y="2288232"/>
              <a:ext cx="2008471" cy="60405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J:\Technical Services\PERSONAL CARE\Technical Information\Photos\Taurate sample C 11-04-17 Cropped.jpg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354" y="3105150"/>
              <a:ext cx="2008471" cy="619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5" descr="J:\Technical Services\PERSONAL CARE\Technical Information\Photos\Taurate Formulation AOS 14-04-18 cropped.jp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71" y="4762498"/>
              <a:ext cx="1989354" cy="6020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J:\Technical Services\PERSONAL CARE\Technical Information\Photos\Taurate sample C 11-04-17 Cropped.jpg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71" y="3923315"/>
              <a:ext cx="1989354" cy="6468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247040" y="1485636"/>
              <a:ext cx="489654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DC300"/>
                  </a:solidFill>
                  <a:latin typeface="Avenir Medium"/>
                </a:rPr>
                <a:t>Sample A</a:t>
              </a:r>
            </a:p>
            <a:p>
              <a:r>
                <a:rPr lang="en-GB" sz="1100" dirty="0" err="1">
                  <a:solidFill>
                    <a:prstClr val="black"/>
                  </a:solidFill>
                  <a:latin typeface="Avenir Light"/>
                </a:rPr>
                <a:t>Pureact</a:t>
              </a:r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 WS </a:t>
              </a:r>
              <a:r>
                <a:rPr lang="en-GB" sz="1100" dirty="0" err="1">
                  <a:solidFill>
                    <a:prstClr val="black"/>
                  </a:solidFill>
                  <a:latin typeface="Avenir Light"/>
                </a:rPr>
                <a:t>Conc</a:t>
              </a:r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 (SMCT), </a:t>
              </a:r>
              <a:r>
                <a:rPr lang="en-GB" sz="1100" dirty="0" err="1">
                  <a:solidFill>
                    <a:prstClr val="black"/>
                  </a:solidFill>
                  <a:latin typeface="Avenir Light"/>
                </a:rPr>
                <a:t>Empigen</a:t>
              </a:r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 BS/FA (CAPB)</a:t>
              </a:r>
            </a:p>
            <a:p>
              <a:r>
                <a:rPr lang="en-GB" sz="1100" b="1" dirty="0" err="1">
                  <a:solidFill>
                    <a:prstClr val="black"/>
                  </a:solidFill>
                  <a:latin typeface="Avenir Light"/>
                </a:rPr>
                <a:t>NaCl</a:t>
              </a:r>
              <a:r>
                <a:rPr lang="en-GB" sz="1100" b="1" dirty="0">
                  <a:solidFill>
                    <a:prstClr val="black"/>
                  </a:solidFill>
                  <a:latin typeface="Avenir Light"/>
                </a:rPr>
                <a:t> / %:  (0, 0.4, 2.0, 2.5, 3.0, 4.0)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2289" y="2221293"/>
              <a:ext cx="488376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DC300"/>
                  </a:solidFill>
                  <a:latin typeface="Avenir Medium"/>
                </a:rPr>
                <a:t>Sample B</a:t>
              </a:r>
            </a:p>
            <a:p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Pureact WS Conc (SMCT), Nansa LSS 38/AV (AOS), </a:t>
              </a:r>
              <a:r>
                <a:rPr lang="en-GB" sz="1100" dirty="0" smtClean="0">
                  <a:solidFill>
                    <a:prstClr val="black"/>
                  </a:solidFill>
                  <a:latin typeface="Avenir Light"/>
                </a:rPr>
                <a:t>                      Pureact </a:t>
              </a:r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MS-CG (SMOT), Empigen BS/FA (CAPB)</a:t>
              </a:r>
            </a:p>
            <a:p>
              <a:r>
                <a:rPr lang="en-GB" sz="1100" b="1" dirty="0" err="1">
                  <a:solidFill>
                    <a:prstClr val="black"/>
                  </a:solidFill>
                  <a:latin typeface="Avenir Light"/>
                </a:rPr>
                <a:t>NaCl</a:t>
              </a:r>
              <a:r>
                <a:rPr lang="en-GB" sz="1100" b="1" dirty="0">
                  <a:solidFill>
                    <a:prstClr val="black"/>
                  </a:solidFill>
                  <a:latin typeface="Avenir Light"/>
                </a:rPr>
                <a:t> / %: (0, 0.4, 0.8, 1.2, 1.6, 2.0)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27990" y="3036081"/>
              <a:ext cx="489654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DC300"/>
                  </a:solidFill>
                  <a:latin typeface="Avenir Medium"/>
                </a:rPr>
                <a:t>Sample C  </a:t>
              </a:r>
            </a:p>
            <a:p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Pureact WS Conc (SMCT), Nansa LSS 38/AV (AOS), </a:t>
              </a:r>
              <a:r>
                <a:rPr lang="en-GB" sz="1100" dirty="0" smtClean="0">
                  <a:solidFill>
                    <a:prstClr val="black"/>
                  </a:solidFill>
                  <a:latin typeface="Avenir Light"/>
                </a:rPr>
                <a:t>                     Pureact </a:t>
              </a:r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MS-CG (SMOT), Cocamidopropyl hydroxysultaine</a:t>
              </a:r>
            </a:p>
            <a:p>
              <a:r>
                <a:rPr lang="en-GB" sz="1100" b="1" dirty="0" err="1">
                  <a:solidFill>
                    <a:prstClr val="black"/>
                  </a:solidFill>
                  <a:latin typeface="Avenir Light"/>
                </a:rPr>
                <a:t>NaCl</a:t>
              </a:r>
              <a:r>
                <a:rPr lang="en-GB" sz="1100" b="1" dirty="0">
                  <a:solidFill>
                    <a:prstClr val="black"/>
                  </a:solidFill>
                  <a:latin typeface="Avenir Light"/>
                </a:rPr>
                <a:t> / %: (0, 0.4, 0.8, 1.2, 1.6, 2.0)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7039" y="3905592"/>
              <a:ext cx="514448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DC300"/>
                  </a:solidFill>
                  <a:latin typeface="Avenir Medium"/>
                </a:rPr>
                <a:t>Sample D  </a:t>
              </a:r>
            </a:p>
            <a:p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Pureact WS Conc (SMCT), </a:t>
              </a:r>
              <a:r>
                <a:rPr lang="en-GB" sz="1100" dirty="0" smtClean="0">
                  <a:solidFill>
                    <a:prstClr val="black"/>
                  </a:solidFill>
                  <a:latin typeface="Avenir Light"/>
                </a:rPr>
                <a:t>Pureact Gluco L (Lauryl Glucoside),  Nansa </a:t>
              </a:r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LSS 38/AV (AOS), Pureact MS-CG (SMOT), </a:t>
              </a:r>
              <a:r>
                <a:rPr lang="en-GB" sz="1100" dirty="0" smtClean="0">
                  <a:solidFill>
                    <a:prstClr val="black"/>
                  </a:solidFill>
                  <a:latin typeface="Avenir Light"/>
                </a:rPr>
                <a:t>Cocamidopropyl hydroxysultaine </a:t>
              </a:r>
            </a:p>
            <a:p>
              <a:r>
                <a:rPr lang="en-GB" sz="1100" b="1" dirty="0" smtClean="0">
                  <a:solidFill>
                    <a:prstClr val="black"/>
                  </a:solidFill>
                  <a:latin typeface="Avenir Light"/>
                </a:rPr>
                <a:t>NaCl </a:t>
              </a:r>
              <a:r>
                <a:rPr lang="en-GB" sz="1100" b="1" dirty="0">
                  <a:solidFill>
                    <a:prstClr val="black"/>
                  </a:solidFill>
                  <a:latin typeface="Avenir Light"/>
                </a:rPr>
                <a:t>/ %: (0, 0.4, 0.8, 1.2, 1.6, 2.0)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7039" y="4755424"/>
              <a:ext cx="593778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DC300"/>
                  </a:solidFill>
                  <a:latin typeface="Avenir Medium"/>
                </a:rPr>
                <a:t>Sample E </a:t>
              </a:r>
            </a:p>
            <a:p>
              <a:r>
                <a:rPr lang="en-GB" sz="1100" dirty="0" err="1">
                  <a:solidFill>
                    <a:prstClr val="black"/>
                  </a:solidFill>
                  <a:latin typeface="Avenir Light"/>
                </a:rPr>
                <a:t>Nansa</a:t>
              </a:r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 LSS 38/AV (AOS), Pureact MS-CG (SMOT</a:t>
              </a:r>
              <a:r>
                <a:rPr lang="en-GB" sz="1100" dirty="0" smtClean="0">
                  <a:solidFill>
                    <a:prstClr val="black"/>
                  </a:solidFill>
                  <a:latin typeface="Avenir Light"/>
                </a:rPr>
                <a:t>), Cocamidopropyl </a:t>
              </a:r>
              <a:r>
                <a:rPr lang="en-GB" sz="1100" dirty="0" err="1" smtClean="0">
                  <a:solidFill>
                    <a:prstClr val="black"/>
                  </a:solidFill>
                  <a:latin typeface="Avenir Light"/>
                </a:rPr>
                <a:t>hydroxysultaine</a:t>
              </a:r>
              <a:r>
                <a:rPr lang="en-GB" sz="1100" dirty="0" smtClean="0">
                  <a:solidFill>
                    <a:prstClr val="black"/>
                  </a:solidFill>
                  <a:latin typeface="Avenir Light"/>
                </a:rPr>
                <a:t>, </a:t>
              </a:r>
              <a:r>
                <a:rPr lang="en-GB" sz="1100" b="1" dirty="0" err="1" smtClean="0">
                  <a:solidFill>
                    <a:prstClr val="black"/>
                  </a:solidFill>
                  <a:latin typeface="Avenir Light"/>
                </a:rPr>
                <a:t>NaCl</a:t>
              </a:r>
              <a:r>
                <a:rPr lang="en-GB" sz="1100" b="1" dirty="0" smtClean="0">
                  <a:solidFill>
                    <a:prstClr val="black"/>
                  </a:solidFill>
                  <a:latin typeface="Avenir Light"/>
                </a:rPr>
                <a:t> </a:t>
              </a:r>
              <a:r>
                <a:rPr lang="en-GB" sz="1100" b="1" dirty="0">
                  <a:solidFill>
                    <a:prstClr val="black"/>
                  </a:solidFill>
                  <a:latin typeface="Avenir Light"/>
                </a:rPr>
                <a:t>/ %: (0, 0.4, 0.8, 1.2, 1.6, 2.0)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247040" y="5467714"/>
              <a:ext cx="550643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rgbClr val="FDC300"/>
                  </a:solidFill>
                  <a:latin typeface="Avenir Medium"/>
                </a:rPr>
                <a:t>Sample F  </a:t>
              </a:r>
            </a:p>
            <a:p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Pureact WS Conc (SMCT</a:t>
              </a:r>
              <a:r>
                <a:rPr lang="en-GB" sz="1100" dirty="0" smtClean="0">
                  <a:solidFill>
                    <a:prstClr val="black"/>
                  </a:solidFill>
                  <a:latin typeface="Avenir Light"/>
                </a:rPr>
                <a:t>), Iselux (SLMI), Pureact Gluco L (Lauryl glucoside) Pureact </a:t>
              </a:r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MS-CG (SMOT),  </a:t>
              </a:r>
              <a:r>
                <a:rPr lang="en-GB" sz="1100" dirty="0" smtClean="0">
                  <a:solidFill>
                    <a:prstClr val="black"/>
                  </a:solidFill>
                  <a:latin typeface="Avenir Light"/>
                </a:rPr>
                <a:t>Empigen </a:t>
              </a:r>
              <a:r>
                <a:rPr lang="en-GB" sz="1100" dirty="0">
                  <a:solidFill>
                    <a:prstClr val="black"/>
                  </a:solidFill>
                  <a:latin typeface="Avenir Light"/>
                </a:rPr>
                <a:t>BS/FA (</a:t>
              </a:r>
              <a:r>
                <a:rPr lang="en-GB" sz="1100" dirty="0" smtClean="0">
                  <a:solidFill>
                    <a:prstClr val="black"/>
                  </a:solidFill>
                  <a:latin typeface="Avenir Light"/>
                </a:rPr>
                <a:t>CAPB), </a:t>
              </a:r>
            </a:p>
            <a:p>
              <a:r>
                <a:rPr lang="en-GB" sz="1100" b="1" dirty="0" err="1" smtClean="0">
                  <a:solidFill>
                    <a:prstClr val="black"/>
                  </a:solidFill>
                  <a:latin typeface="Avenir Light"/>
                </a:rPr>
                <a:t>NaCl</a:t>
              </a:r>
              <a:r>
                <a:rPr lang="en-GB" sz="1100" b="1" dirty="0" smtClean="0">
                  <a:solidFill>
                    <a:prstClr val="black"/>
                  </a:solidFill>
                  <a:latin typeface="Avenir Light"/>
                </a:rPr>
                <a:t> </a:t>
              </a:r>
              <a:r>
                <a:rPr lang="en-GB" sz="1100" b="1" dirty="0">
                  <a:solidFill>
                    <a:prstClr val="black"/>
                  </a:solidFill>
                  <a:latin typeface="Avenir Light"/>
                </a:rPr>
                <a:t>/ %: (0, 0.4, 0.8, 1.2, </a:t>
              </a:r>
              <a:r>
                <a:rPr lang="en-GB" sz="1100" b="1" dirty="0" smtClean="0">
                  <a:solidFill>
                    <a:prstClr val="black"/>
                  </a:solidFill>
                  <a:latin typeface="Avenir Light"/>
                </a:rPr>
                <a:t>1.6</a:t>
              </a:r>
              <a:r>
                <a:rPr lang="en-GB" sz="1100" b="1" dirty="0">
                  <a:solidFill>
                    <a:prstClr val="black"/>
                  </a:solidFill>
                  <a:latin typeface="Avenir Light"/>
                </a:rPr>
                <a:t>, 2.0)</a:t>
              </a:r>
            </a:p>
          </p:txBody>
        </p:sp>
        <p:pic>
          <p:nvPicPr>
            <p:cNvPr id="15" name="Picture 5" descr="J:\Technical Services\PERSONAL CARE\Technical Information\Photos\Taurate Formulation AOS 14-04-18 cropped.jp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71" y="5558020"/>
              <a:ext cx="1989354" cy="5463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38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08" y="635228"/>
            <a:ext cx="7986961" cy="756831"/>
          </a:xfrm>
        </p:spPr>
        <p:txBody>
          <a:bodyPr>
            <a:noAutofit/>
          </a:bodyPr>
          <a:lstStyle/>
          <a:p>
            <a:r>
              <a:rPr lang="en-GB" sz="2400" dirty="0" smtClean="0"/>
              <a:t>Formulations A-F </a:t>
            </a:r>
            <a:r>
              <a:rPr lang="en-GB" sz="2400" dirty="0"/>
              <a:t>v</a:t>
            </a:r>
            <a:r>
              <a:rPr lang="en-GB" sz="2400" dirty="0" smtClean="0"/>
              <a:t>iscosity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800" dirty="0">
                <a:solidFill>
                  <a:srgbClr val="FDC300"/>
                </a:solidFill>
                <a:latin typeface="Avenir Medium"/>
              </a:rPr>
              <a:t>C</a:t>
            </a:r>
            <a:r>
              <a:rPr lang="en-GB" sz="1800" dirty="0" smtClean="0">
                <a:solidFill>
                  <a:srgbClr val="FDC300"/>
                </a:solidFill>
                <a:latin typeface="Avenir Medium"/>
              </a:rPr>
              <a:t>larity </a:t>
            </a:r>
            <a:r>
              <a:rPr lang="en-GB" sz="1800" dirty="0">
                <a:solidFill>
                  <a:srgbClr val="FDC300"/>
                </a:solidFill>
                <a:latin typeface="Avenir Medium"/>
              </a:rPr>
              <a:t>w</a:t>
            </a:r>
            <a:r>
              <a:rPr lang="en-GB" sz="1800" dirty="0" smtClean="0">
                <a:solidFill>
                  <a:srgbClr val="FDC300"/>
                </a:solidFill>
                <a:latin typeface="Avenir Medium"/>
              </a:rPr>
              <a:t>ith </a:t>
            </a:r>
            <a:r>
              <a:rPr lang="en-GB" sz="1800" dirty="0" err="1" smtClean="0">
                <a:solidFill>
                  <a:srgbClr val="FDC300"/>
                </a:solidFill>
                <a:latin typeface="Avenir Medium"/>
              </a:rPr>
              <a:t>NaCl</a:t>
            </a:r>
            <a:r>
              <a:rPr lang="en-GB" sz="1800" dirty="0" smtClean="0">
                <a:solidFill>
                  <a:srgbClr val="FDC300"/>
                </a:solidFill>
                <a:latin typeface="Avenir Medium"/>
              </a:rPr>
              <a:t> </a:t>
            </a:r>
            <a:endParaRPr lang="en-GB" sz="1800" dirty="0">
              <a:solidFill>
                <a:srgbClr val="FDC300"/>
              </a:solidFill>
              <a:latin typeface="Avenir Medium"/>
            </a:endParaRPr>
          </a:p>
        </p:txBody>
      </p:sp>
      <p:sp>
        <p:nvSpPr>
          <p:cNvPr id="5" name="Oval 4"/>
          <p:cNvSpPr/>
          <p:nvPr/>
        </p:nvSpPr>
        <p:spPr>
          <a:xfrm>
            <a:off x="878911" y="599192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75885" y="5935431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latin typeface="Avenir Medium"/>
                <a:cs typeface="Arial" panose="020B0604020202020204" pitchFamily="34" charset="0"/>
              </a:rPr>
              <a:t>NaCl</a:t>
            </a:r>
            <a:r>
              <a:rPr lang="en-GB" sz="1400" dirty="0" smtClean="0">
                <a:latin typeface="Avenir Medium"/>
                <a:cs typeface="Arial" panose="020B0604020202020204" pitchFamily="34" charset="0"/>
              </a:rPr>
              <a:t> level at which loss of clarity occurs</a:t>
            </a:r>
            <a:endParaRPr lang="en-GB" sz="1400" dirty="0">
              <a:latin typeface="Avenir Medium"/>
              <a:cs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558448"/>
              </p:ext>
            </p:extLst>
          </p:nvPr>
        </p:nvGraphicFramePr>
        <p:xfrm>
          <a:off x="721532" y="912672"/>
          <a:ext cx="785309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5401358" y="5991928"/>
            <a:ext cx="5830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Avenir Light"/>
                <a:cs typeface="Arial" pitchFamily="34" charset="0"/>
              </a:rPr>
              <a:t>Viscosity Brookfield RVT, </a:t>
            </a:r>
            <a:r>
              <a:rPr lang="en-GB" sz="1100" dirty="0" smtClean="0">
                <a:latin typeface="Avenir Light"/>
                <a:cs typeface="Arial" pitchFamily="34" charset="0"/>
              </a:rPr>
              <a:t>20 rpm </a:t>
            </a:r>
            <a:r>
              <a:rPr lang="en-GB" sz="1100" dirty="0">
                <a:latin typeface="Avenir Light"/>
                <a:cs typeface="Arial" pitchFamily="34" charset="0"/>
              </a:rPr>
              <a:t># 2, 3 and 4 </a:t>
            </a:r>
          </a:p>
        </p:txBody>
      </p:sp>
      <p:sp>
        <p:nvSpPr>
          <p:cNvPr id="8" name="Oval 7"/>
          <p:cNvSpPr/>
          <p:nvPr/>
        </p:nvSpPr>
        <p:spPr>
          <a:xfrm>
            <a:off x="3554337" y="1252094"/>
            <a:ext cx="1728192" cy="1944216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008898" y="791895"/>
            <a:ext cx="2224844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rgbClr val="85D3F1"/>
                </a:solidFill>
                <a:latin typeface="Avenir Light"/>
              </a:rPr>
              <a:t>Approximate region of optimum  stability, clarity and viscosity</a:t>
            </a:r>
            <a:endParaRPr lang="en-GB" sz="1100" b="1" dirty="0">
              <a:solidFill>
                <a:srgbClr val="85D3F1"/>
              </a:solidFill>
              <a:latin typeface="Avenir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004048" y="1196752"/>
            <a:ext cx="1004850" cy="648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8052" y="6475140"/>
            <a:ext cx="1569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latin typeface="Avenir Light"/>
              </a:rPr>
              <a:t>(From previous slide)</a:t>
            </a:r>
            <a:endParaRPr lang="en-GB" sz="1100" dirty="0"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64148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formulations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05169" y="3574755"/>
            <a:ext cx="4024351" cy="600493"/>
          </a:xfrm>
        </p:spPr>
        <p:txBody>
          <a:bodyPr/>
          <a:lstStyle/>
          <a:p>
            <a:r>
              <a:rPr lang="en-GB" sz="2800" b="1" dirty="0" smtClean="0"/>
              <a:t>From Innospec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168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6477" y="632096"/>
            <a:ext cx="8229600" cy="27237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 smtClean="0">
                <a:solidFill>
                  <a:srgbClr val="399AB5"/>
                </a:solidFill>
                <a:latin typeface="Avenir Light"/>
              </a:rPr>
              <a:t>H0105</a:t>
            </a:r>
            <a:r>
              <a:rPr lang="en-GB" sz="3600" dirty="0" smtClean="0">
                <a:latin typeface="Avenir Light"/>
              </a:rPr>
              <a:t/>
            </a:r>
            <a:br>
              <a:rPr lang="en-GB" sz="3600" dirty="0" smtClean="0">
                <a:latin typeface="Avenir Light"/>
              </a:rPr>
            </a:br>
            <a:r>
              <a:rPr lang="en-GB" sz="3200" dirty="0" smtClean="0">
                <a:latin typeface="Avenir Light"/>
              </a:rPr>
              <a:t>naturally mild conditioning shampoo </a:t>
            </a:r>
            <a:endParaRPr lang="en-GB" sz="3200" dirty="0">
              <a:latin typeface="Avenir Ligh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31197"/>
              </p:ext>
            </p:extLst>
          </p:nvPr>
        </p:nvGraphicFramePr>
        <p:xfrm>
          <a:off x="810302" y="1993973"/>
          <a:ext cx="7142651" cy="3155719"/>
        </p:xfrm>
        <a:graphic>
          <a:graphicData uri="http://schemas.openxmlformats.org/drawingml/2006/table">
            <a:tbl>
              <a:tblPr firstRow="1" firstCol="1" bandRow="1" bandCol="1">
                <a:tableStyleId>{FABFCF23-3B69-468F-B69F-88F6DE6A72F2}</a:tableStyleId>
              </a:tblPr>
              <a:tblGrid>
                <a:gridCol w="2561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194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venir Medium"/>
                        </a:rPr>
                        <a:t>INCI ingredients</a:t>
                      </a:r>
                      <a:endParaRPr lang="en-GB" sz="1600" b="0" dirty="0">
                        <a:effectLst/>
                        <a:latin typeface="Avenir Medium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venir Medium"/>
                        </a:rPr>
                        <a:t>Trade name (supplier)</a:t>
                      </a:r>
                      <a:endParaRPr lang="en-GB" sz="1600" b="0" dirty="0">
                        <a:effectLst/>
                        <a:latin typeface="Avenir Medium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venir Medium"/>
                        </a:rPr>
                        <a:t>% w/w</a:t>
                      </a:r>
                      <a:endParaRPr lang="en-GB" sz="1600" b="0" dirty="0">
                        <a:effectLst/>
                        <a:latin typeface="Avenir Medium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68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1400" b="0" dirty="0" smtClean="0">
                          <a:solidFill>
                            <a:srgbClr val="EAB200"/>
                          </a:solidFill>
                          <a:effectLst/>
                          <a:latin typeface="Avenir Light"/>
                        </a:rPr>
                        <a:t>A. </a:t>
                      </a:r>
                      <a:r>
                        <a:rPr lang="en-US" sz="900" b="0" dirty="0" smtClean="0">
                          <a:effectLst/>
                          <a:latin typeface="Avenir Light"/>
                        </a:rPr>
                        <a:t>Aqua</a:t>
                      </a:r>
                      <a:endParaRPr lang="en-GB" sz="1200" b="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 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q.s to 100.00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887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900" b="0" kern="1200" dirty="0">
                          <a:solidFill>
                            <a:schemeClr val="dk1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Polyquaternium-10</a:t>
                      </a:r>
                      <a:endParaRPr lang="en-GB" sz="900" b="0" kern="1200" dirty="0">
                        <a:solidFill>
                          <a:schemeClr val="dk1"/>
                        </a:solidFill>
                        <a:effectLst/>
                        <a:latin typeface="Avenir Light"/>
                        <a:ea typeface="+mn-ea"/>
                        <a:cs typeface="+mn-cs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Polyquta 400 KC (KCI Limited)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0.20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68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1400" b="1" kern="1200" dirty="0" smtClean="0">
                          <a:solidFill>
                            <a:srgbClr val="EAB200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900" b="1" dirty="0" smtClean="0">
                          <a:effectLst/>
                          <a:latin typeface="Avenir Light"/>
                        </a:rPr>
                        <a:t>Sodium </a:t>
                      </a:r>
                      <a:r>
                        <a:rPr lang="en-US" sz="900" b="1" dirty="0">
                          <a:effectLst/>
                          <a:latin typeface="Avenir Light"/>
                        </a:rPr>
                        <a:t>Methyl Cocoyl Taurate</a:t>
                      </a:r>
                      <a:endParaRPr lang="en-GB" sz="1200" b="1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indent="-9017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Avenir Light"/>
                        </a:rPr>
                        <a:t>Pureact </a:t>
                      </a:r>
                      <a:r>
                        <a:rPr lang="en-US" sz="900" b="1" dirty="0">
                          <a:effectLst/>
                          <a:latin typeface="Avenir Light"/>
                        </a:rPr>
                        <a:t>WS </a:t>
                      </a:r>
                      <a:r>
                        <a:rPr lang="en-US" sz="900" b="1" dirty="0" smtClean="0">
                          <a:effectLst/>
                          <a:latin typeface="Avenir Light"/>
                        </a:rPr>
                        <a:t>Conc.  (</a:t>
                      </a:r>
                      <a:r>
                        <a:rPr lang="en-US" sz="900" b="1" dirty="0">
                          <a:effectLst/>
                          <a:latin typeface="Avenir Light"/>
                        </a:rPr>
                        <a:t>Innospec)</a:t>
                      </a:r>
                      <a:endParaRPr lang="en-GB" sz="1200" b="1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venir Light"/>
                        </a:rPr>
                        <a:t>9.40</a:t>
                      </a:r>
                      <a:endParaRPr lang="en-GB" sz="1200" b="1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887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Lauryl Glucoside</a:t>
                      </a:r>
                      <a:endParaRPr lang="en-GB" sz="900" b="1" kern="1200" dirty="0">
                        <a:solidFill>
                          <a:schemeClr val="dk1"/>
                        </a:solidFill>
                        <a:effectLst/>
                        <a:latin typeface="Avenir Light"/>
                        <a:ea typeface="+mn-ea"/>
                        <a:cs typeface="+mn-cs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venir Light"/>
                        </a:rPr>
                        <a:t>Pureact Gluco L (Innospec)</a:t>
                      </a:r>
                      <a:endParaRPr lang="en-GB" sz="1200" b="1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venir Light"/>
                        </a:rPr>
                        <a:t>3.60</a:t>
                      </a:r>
                      <a:endParaRPr lang="en-GB" sz="1200" b="1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887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Sodium Methyl </a:t>
                      </a:r>
                      <a:r>
                        <a:rPr lang="en-US" sz="900" b="1" kern="1200" dirty="0" err="1">
                          <a:solidFill>
                            <a:schemeClr val="dk1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Oleoyl</a:t>
                      </a: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 Taurate</a:t>
                      </a:r>
                      <a:endParaRPr lang="en-GB" sz="900" b="1" kern="1200" dirty="0">
                        <a:solidFill>
                          <a:schemeClr val="dk1"/>
                        </a:solidFill>
                        <a:effectLst/>
                        <a:latin typeface="Avenir Light"/>
                        <a:ea typeface="+mn-ea"/>
                        <a:cs typeface="+mn-cs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venir Light"/>
                        </a:rPr>
                        <a:t>Pureact MS-CG (Innospec)</a:t>
                      </a:r>
                      <a:endParaRPr lang="en-GB" sz="1200" b="1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venir Light"/>
                        </a:rPr>
                        <a:t>3.60</a:t>
                      </a:r>
                      <a:endParaRPr lang="en-GB" sz="1200" b="1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887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Sodium Lauroyl </a:t>
                      </a:r>
                      <a:r>
                        <a:rPr lang="en-US" sz="900" b="1" kern="1200" dirty="0" err="1">
                          <a:solidFill>
                            <a:schemeClr val="dk1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Sarcosinate</a:t>
                      </a:r>
                      <a:endParaRPr lang="en-GB" sz="900" b="1" kern="1200" dirty="0">
                        <a:solidFill>
                          <a:schemeClr val="dk1"/>
                        </a:solidFill>
                        <a:effectLst/>
                        <a:latin typeface="Avenir Light"/>
                        <a:ea typeface="+mn-ea"/>
                        <a:cs typeface="+mn-cs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venir Light"/>
                        </a:rPr>
                        <a:t>Pureact LSR (Innospec)</a:t>
                      </a:r>
                      <a:endParaRPr lang="en-GB" sz="1200" b="1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venir Light"/>
                        </a:rPr>
                        <a:t>1.35</a:t>
                      </a:r>
                      <a:endParaRPr lang="en-GB" sz="1200" b="1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02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1400" b="0" kern="1200" dirty="0" smtClean="0">
                          <a:solidFill>
                            <a:srgbClr val="EAB200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900" b="0" dirty="0" smtClean="0">
                          <a:effectLst/>
                          <a:latin typeface="Avenir Light"/>
                        </a:rPr>
                        <a:t>Cocamidopropyl </a:t>
                      </a:r>
                      <a:r>
                        <a:rPr lang="en-US" sz="900" b="0" dirty="0" err="1">
                          <a:effectLst/>
                          <a:latin typeface="Avenir Light"/>
                        </a:rPr>
                        <a:t>Hydroxysultaine</a:t>
                      </a:r>
                      <a:endParaRPr lang="en-GB" sz="1200" b="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Surfac SB09 (Surfachem)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9.40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68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1400" b="0" kern="1200" dirty="0" smtClean="0">
                          <a:solidFill>
                            <a:srgbClr val="EAB200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900" b="0" dirty="0" smtClean="0">
                          <a:effectLst/>
                          <a:latin typeface="Avenir Light"/>
                        </a:rPr>
                        <a:t> Sodium </a:t>
                      </a:r>
                      <a:r>
                        <a:rPr lang="en-US" sz="900" b="0" dirty="0">
                          <a:effectLst/>
                          <a:latin typeface="Avenir Light"/>
                        </a:rPr>
                        <a:t>Benzoate</a:t>
                      </a:r>
                      <a:endParaRPr lang="en-GB" sz="1200" b="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venir Light"/>
                        </a:rPr>
                        <a:t> </a:t>
                      </a:r>
                      <a:endParaRPr lang="en-GB" sz="1200" b="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0.50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68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1400" b="0" kern="1200" dirty="0" smtClean="0">
                          <a:solidFill>
                            <a:srgbClr val="EAB200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900" b="0" dirty="0" smtClean="0">
                          <a:effectLst/>
                          <a:latin typeface="Avenir Light"/>
                        </a:rPr>
                        <a:t> Fragrance</a:t>
                      </a:r>
                      <a:endParaRPr lang="en-GB" sz="1200" b="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Pomette (Azur Fragrances)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0.50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68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1400" b="0" kern="1200" dirty="0" smtClean="0">
                          <a:solidFill>
                            <a:srgbClr val="EAB200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F. </a:t>
                      </a:r>
                      <a:r>
                        <a:rPr lang="en-US" sz="900" b="0" dirty="0" smtClean="0">
                          <a:effectLst/>
                          <a:latin typeface="Avenir Light"/>
                        </a:rPr>
                        <a:t>Citric </a:t>
                      </a:r>
                      <a:r>
                        <a:rPr lang="en-US" sz="900" b="0" dirty="0">
                          <a:effectLst/>
                          <a:latin typeface="Avenir Light"/>
                        </a:rPr>
                        <a:t>Acid (50% w/w)</a:t>
                      </a:r>
                      <a:endParaRPr lang="en-GB" sz="1200" b="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 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Avenir Light"/>
                        </a:rPr>
                        <a:t>q.s.to pH 4.2-4.7</a:t>
                      </a:r>
                      <a:endParaRPr lang="en-GB" sz="1200" b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70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  <a:buClr>
                          <a:srgbClr val="F79646"/>
                        </a:buClr>
                        <a:buFont typeface="+mj-lt"/>
                        <a:buNone/>
                      </a:pPr>
                      <a:r>
                        <a:rPr lang="en-US" sz="1400" b="0" kern="1200" dirty="0" smtClean="0">
                          <a:solidFill>
                            <a:srgbClr val="EAB200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G. </a:t>
                      </a:r>
                      <a:r>
                        <a:rPr lang="en-US" sz="900" b="0" kern="1200" dirty="0" smtClean="0">
                          <a:solidFill>
                            <a:schemeClr val="dk1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Sodium</a:t>
                      </a:r>
                      <a:r>
                        <a:rPr lang="en-US" sz="1400" b="0" kern="1200" dirty="0" smtClean="0">
                          <a:solidFill>
                            <a:srgbClr val="EAB200"/>
                          </a:solidFill>
                          <a:effectLst/>
                          <a:latin typeface="Avenir Ligh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Avenir Light"/>
                        </a:rPr>
                        <a:t>Chloride</a:t>
                      </a:r>
                      <a:endParaRPr lang="en-GB" sz="1200" b="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venir Light"/>
                        </a:rPr>
                        <a:t> </a:t>
                      </a:r>
                      <a:endParaRPr lang="en-GB" sz="1200" b="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effectLst/>
                          <a:latin typeface="Avenir Light"/>
                        </a:rPr>
                        <a:t>q.s</a:t>
                      </a:r>
                      <a:r>
                        <a:rPr lang="en-US" sz="900" b="0" dirty="0">
                          <a:effectLst/>
                          <a:latin typeface="Avenir Light"/>
                        </a:rPr>
                        <a:t>. to 4,500-8,000cps </a:t>
                      </a:r>
                      <a:r>
                        <a:rPr lang="en-GB" sz="1200" b="0" baseline="0" dirty="0" smtClean="0">
                          <a:effectLst/>
                          <a:latin typeface="Avenir Light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Avenir Light"/>
                        </a:rPr>
                        <a:t>(</a:t>
                      </a:r>
                      <a:r>
                        <a:rPr lang="en-US" sz="900" b="0" dirty="0">
                          <a:effectLst/>
                          <a:latin typeface="Avenir Light"/>
                        </a:rPr>
                        <a:t>max 0.8%)</a:t>
                      </a:r>
                      <a:endParaRPr lang="en-GB" sz="1200" b="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237490" marR="5461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496050"/>
              </p:ext>
            </p:extLst>
          </p:nvPr>
        </p:nvGraphicFramePr>
        <p:xfrm>
          <a:off x="756503" y="5329783"/>
          <a:ext cx="6779260" cy="8415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0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243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venir Light"/>
                        </a:rPr>
                        <a:t>Properties</a:t>
                      </a:r>
                      <a:endParaRPr lang="en-GB" sz="1200" b="1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venir Light"/>
                        </a:rPr>
                        <a:t> </a:t>
                      </a:r>
                      <a:endParaRPr lang="en-GB" sz="1100" b="1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2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venir Light"/>
                        </a:rPr>
                        <a:t>Appearance:</a:t>
                      </a:r>
                      <a:endParaRPr lang="en-GB" sz="110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venir Light"/>
                        </a:rPr>
                        <a:t>Clear, viscous liquid</a:t>
                      </a:r>
                      <a:endParaRPr lang="en-GB" sz="110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2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venir Light"/>
                        </a:rPr>
                        <a:t>pH:</a:t>
                      </a:r>
                      <a:endParaRPr lang="en-GB" sz="110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venir Light"/>
                        </a:rPr>
                        <a:t>4.2 – 4.7</a:t>
                      </a:r>
                      <a:endParaRPr lang="en-GB" sz="110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2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venir Light"/>
                        </a:rPr>
                        <a:t>Viscosity*:</a:t>
                      </a:r>
                      <a:endParaRPr lang="en-GB" sz="110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venir Light"/>
                        </a:rPr>
                        <a:t>8,000 – 11,000 cPs</a:t>
                      </a:r>
                      <a:endParaRPr lang="en-GB" sz="110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2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venir Light"/>
                        </a:rPr>
                        <a:t> </a:t>
                      </a:r>
                      <a:endParaRPr lang="en-GB" sz="110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venir Light"/>
                        </a:rPr>
                        <a:t>*Brookfield RV, # 5 @20 rpm, 20ºC</a:t>
                      </a:r>
                      <a:endParaRPr lang="en-GB" sz="1100" dirty="0">
                        <a:effectLst/>
                        <a:latin typeface="Avenir Ligh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32300" y="5334000"/>
            <a:ext cx="3898900" cy="1154162"/>
          </a:xfrm>
          <a:prstGeom prst="rect">
            <a:avLst/>
          </a:prstGeom>
        </p:spPr>
        <p:txBody>
          <a:bodyPr vert="horz" lIns="396000" tIns="45720" rIns="360000" bIns="72000" rtlCol="0">
            <a:normAutofit/>
          </a:bodyPr>
          <a:lstStyle>
            <a:lvl1pPr marL="271463" indent="-271463" defTabSz="68580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000">
                <a:latin typeface="Avenir Light" panose="020B0402020203020204" pitchFamily="34" charset="0"/>
              </a:defRPr>
            </a:lvl1pPr>
            <a:lvl2pPr marL="452438" indent="-180975" defTabSz="6858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DC300"/>
              </a:buClr>
              <a:buFont typeface="Avenir Medium" panose="02000603020000020003" pitchFamily="2" charset="0"/>
              <a:buChar char="–"/>
              <a:defRPr sz="1600">
                <a:latin typeface="Avenir Light" panose="020B0402020203020204" pitchFamily="34" charset="0"/>
              </a:defRPr>
            </a:lvl2pPr>
            <a:lvl3pPr marL="622300" indent="-169863" defTabSz="6858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DC300"/>
              </a:buClr>
              <a:buFont typeface="Avenir Medium" panose="02000603020000020003" pitchFamily="2" charset="0"/>
              <a:buChar char="–"/>
              <a:defRPr sz="1600">
                <a:latin typeface="Avenir Light" panose="020B0402020203020204" pitchFamily="34" charset="0"/>
              </a:defRPr>
            </a:lvl3pPr>
            <a:lvl4pPr marL="803275" indent="-180975" defTabSz="6858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DC300"/>
              </a:buClr>
              <a:buFont typeface="Avenir Medium" panose="02000603020000020003" pitchFamily="2" charset="0"/>
              <a:buChar char="–"/>
              <a:defRPr sz="1600">
                <a:latin typeface="Avenir Light" panose="020B0402020203020204" pitchFamily="34" charset="0"/>
              </a:defRPr>
            </a:lvl4pPr>
            <a:lvl5pPr marL="987425" indent="-176213" defTabSz="6858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DC300"/>
              </a:buClr>
              <a:buFont typeface="Avenir Medium" panose="02000603020000020003" pitchFamily="2" charset="0"/>
              <a:buChar char="–"/>
              <a:defRPr sz="1600">
                <a:latin typeface="Avenir Light" panose="020B0402020203020204" pitchFamily="34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GB" sz="1400" b="1" dirty="0"/>
              <a:t>Crystal clear formulation</a:t>
            </a:r>
          </a:p>
          <a:p>
            <a:r>
              <a:rPr lang="en-GB" sz="1400" b="1" dirty="0"/>
              <a:t>Only </a:t>
            </a:r>
            <a:r>
              <a:rPr lang="en-GB" sz="1400" b="1" dirty="0" err="1"/>
              <a:t>NaCl</a:t>
            </a:r>
            <a:r>
              <a:rPr lang="en-GB" sz="1400" b="1" dirty="0"/>
              <a:t> </a:t>
            </a:r>
            <a:r>
              <a:rPr lang="en-GB" sz="1400" b="1" dirty="0" smtClean="0"/>
              <a:t>thickened</a:t>
            </a:r>
            <a:br>
              <a:rPr lang="en-GB" sz="1400" b="1" dirty="0" smtClean="0"/>
            </a:br>
            <a:r>
              <a:rPr lang="en-GB" sz="1400" b="1" dirty="0" smtClean="0"/>
              <a:t>no </a:t>
            </a:r>
            <a:r>
              <a:rPr lang="en-GB" sz="1400" b="1" dirty="0"/>
              <a:t>rheology modifier needed</a:t>
            </a:r>
          </a:p>
        </p:txBody>
      </p:sp>
    </p:spTree>
    <p:extLst>
      <p:ext uri="{BB962C8B-B14F-4D97-AF65-F5344CB8AC3E}">
        <p14:creationId xmlns:p14="http://schemas.microsoft.com/office/powerpoint/2010/main" val="15104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519" y="796952"/>
            <a:ext cx="7986961" cy="756831"/>
          </a:xfrm>
        </p:spPr>
        <p:txBody>
          <a:bodyPr/>
          <a:lstStyle/>
          <a:p>
            <a:r>
              <a:rPr lang="en-GB" dirty="0" smtClean="0"/>
              <a:t>Sustainable formats</a:t>
            </a:r>
            <a:br>
              <a:rPr lang="en-GB" dirty="0" smtClean="0"/>
            </a:br>
            <a:r>
              <a:rPr lang="en-GB" b="1" dirty="0" smtClean="0">
                <a:solidFill>
                  <a:srgbClr val="FDC300"/>
                </a:solidFill>
                <a:latin typeface="Avenir Light"/>
              </a:rPr>
              <a:t>in-cosmetics 2019</a:t>
            </a:r>
            <a:endParaRPr lang="en-GB" b="1" dirty="0">
              <a:solidFill>
                <a:srgbClr val="FDC300"/>
              </a:solidFill>
              <a:latin typeface="Avenir Ligh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5" y="1837189"/>
            <a:ext cx="7696176" cy="374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1705" y="2684477"/>
            <a:ext cx="2801923" cy="1024008"/>
          </a:xfrm>
          <a:prstGeom prst="rect">
            <a:avLst/>
          </a:prstGeom>
          <a:noFill/>
          <a:ln w="38100">
            <a:solidFill>
              <a:srgbClr val="FD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519" y="441842"/>
            <a:ext cx="7986961" cy="756831"/>
          </a:xfrm>
        </p:spPr>
        <p:txBody>
          <a:bodyPr/>
          <a:lstStyle/>
          <a:p>
            <a:r>
              <a:rPr lang="en-GB" dirty="0" smtClean="0"/>
              <a:t>Innospec </a:t>
            </a:r>
            <a:r>
              <a:rPr lang="en-GB" dirty="0" err="1" smtClean="0"/>
              <a:t>sulfate</a:t>
            </a:r>
            <a:r>
              <a:rPr lang="en-GB" dirty="0" smtClean="0"/>
              <a:t>-free portfolio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513286"/>
              </p:ext>
            </p:extLst>
          </p:nvPr>
        </p:nvGraphicFramePr>
        <p:xfrm>
          <a:off x="935015" y="1661045"/>
          <a:ext cx="3345056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433"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Avenir Light"/>
                        </a:rPr>
                        <a:t>Type</a:t>
                      </a:r>
                      <a:endParaRPr lang="en-GB" sz="1100" dirty="0">
                        <a:solidFill>
                          <a:schemeClr val="tx1"/>
                        </a:solidFill>
                        <a:latin typeface="Avenir Ligh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Avenir Light"/>
                        </a:rPr>
                        <a:t>Product name</a:t>
                      </a:r>
                      <a:endParaRPr lang="en-GB" sz="1100" dirty="0">
                        <a:solidFill>
                          <a:schemeClr val="tx1"/>
                        </a:solidFill>
                        <a:latin typeface="Avenir Ligh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SLMI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Iselux</a:t>
                      </a:r>
                      <a:r>
                        <a:rPr lang="en-GB" sz="1100" baseline="30000" dirty="0" smtClean="0">
                          <a:latin typeface="Avenir Light"/>
                        </a:rPr>
                        <a:t>® </a:t>
                      </a:r>
                      <a:r>
                        <a:rPr lang="en-GB" sz="1100" dirty="0" smtClean="0">
                          <a:latin typeface="Avenir Light"/>
                        </a:rPr>
                        <a:t>range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SCI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Pureact I-series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663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Taurates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Pureact WS range</a:t>
                      </a:r>
                    </a:p>
                    <a:p>
                      <a:pPr algn="l"/>
                      <a:r>
                        <a:rPr lang="en-GB" sz="1100" b="1" dirty="0" smtClean="0">
                          <a:latin typeface="Avenir Light"/>
                        </a:rPr>
                        <a:t>Pureact TR-L90 *NEW*</a:t>
                      </a:r>
                      <a:endParaRPr lang="en-GB" sz="1100" b="1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AOS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err="1" smtClean="0">
                          <a:latin typeface="Avenir Light"/>
                        </a:rPr>
                        <a:t>Nansa</a:t>
                      </a:r>
                      <a:r>
                        <a:rPr lang="en-GB" sz="1100" baseline="30000" dirty="0" smtClean="0">
                          <a:latin typeface="Avenir Light"/>
                        </a:rPr>
                        <a:t>®</a:t>
                      </a:r>
                      <a:r>
                        <a:rPr lang="en-GB" sz="1100" dirty="0" smtClean="0">
                          <a:latin typeface="Avenir Light"/>
                        </a:rPr>
                        <a:t> range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CAPB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Empigen</a:t>
                      </a:r>
                      <a:r>
                        <a:rPr lang="en-GB" sz="1100" baseline="30000" dirty="0" smtClean="0">
                          <a:latin typeface="Avenir Light"/>
                        </a:rPr>
                        <a:t>®</a:t>
                      </a:r>
                      <a:r>
                        <a:rPr lang="en-GB" sz="1100" dirty="0" smtClean="0">
                          <a:latin typeface="Avenir Light"/>
                        </a:rPr>
                        <a:t> BS/FA and</a:t>
                      </a:r>
                      <a:r>
                        <a:rPr lang="en-GB" sz="1100" baseline="0" dirty="0" smtClean="0">
                          <a:latin typeface="Avenir Light"/>
                        </a:rPr>
                        <a:t> BS/H50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APG/Lactylate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 smtClean="0">
                          <a:latin typeface="Avenir Light"/>
                        </a:rPr>
                        <a:t>Pureact 138 *NEW*</a:t>
                      </a:r>
                      <a:endParaRPr lang="en-GB" sz="1100" b="1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88794" y="983224"/>
            <a:ext cx="38897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400" b="1" dirty="0" smtClean="0">
                <a:latin typeface="Avenir Light"/>
              </a:rPr>
              <a:t>Primary Surfactants</a:t>
            </a:r>
          </a:p>
          <a:p>
            <a:pPr defTabSz="457200"/>
            <a:r>
              <a:rPr lang="en-GB" sz="1400" b="1" dirty="0" smtClean="0">
                <a:solidFill>
                  <a:srgbClr val="85D3F1"/>
                </a:solidFill>
                <a:latin typeface="Avenir Light"/>
              </a:rPr>
              <a:t>Selection based on formulation pH, </a:t>
            </a:r>
          </a:p>
          <a:p>
            <a:pPr defTabSz="457200"/>
            <a:r>
              <a:rPr lang="en-GB" sz="1400" b="1" dirty="0" smtClean="0">
                <a:solidFill>
                  <a:srgbClr val="85D3F1"/>
                </a:solidFill>
                <a:latin typeface="Avenir Light"/>
              </a:rPr>
              <a:t>cost, naturalness </a:t>
            </a:r>
            <a:endParaRPr lang="en-GB" sz="1400" b="1" dirty="0">
              <a:solidFill>
                <a:srgbClr val="85D3F1"/>
              </a:solidFill>
              <a:latin typeface="Avenir Ligh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79031"/>
              </p:ext>
            </p:extLst>
          </p:nvPr>
        </p:nvGraphicFramePr>
        <p:xfrm>
          <a:off x="4635458" y="1653916"/>
          <a:ext cx="3675730" cy="2513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8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922"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Avenir Light"/>
                        </a:rPr>
                        <a:t>Type</a:t>
                      </a:r>
                      <a:endParaRPr lang="en-GB" sz="1100" dirty="0">
                        <a:solidFill>
                          <a:schemeClr val="tx1"/>
                        </a:solidFill>
                        <a:latin typeface="Avenir Ligh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Avenir Light"/>
                        </a:rPr>
                        <a:t>Product name</a:t>
                      </a:r>
                      <a:endParaRPr lang="en-GB" sz="1100" dirty="0">
                        <a:solidFill>
                          <a:schemeClr val="tx1"/>
                        </a:solidFill>
                        <a:latin typeface="Avenir Ligh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15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CAPB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Empigen</a:t>
                      </a:r>
                      <a:r>
                        <a:rPr lang="en-GB" sz="1100" baseline="30000" dirty="0" smtClean="0">
                          <a:latin typeface="Avenir Light"/>
                        </a:rPr>
                        <a:t>®</a:t>
                      </a:r>
                      <a:r>
                        <a:rPr lang="en-GB" sz="1100" dirty="0" smtClean="0">
                          <a:latin typeface="Avenir Light"/>
                        </a:rPr>
                        <a:t> BS/FA and</a:t>
                      </a:r>
                      <a:r>
                        <a:rPr lang="en-GB" sz="1100" baseline="0" dirty="0" smtClean="0">
                          <a:latin typeface="Avenir Light"/>
                        </a:rPr>
                        <a:t> BS/H50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557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Alkyl Betaine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Empigen</a:t>
                      </a:r>
                      <a:r>
                        <a:rPr lang="en-GB" sz="1100" baseline="30000" dirty="0" smtClean="0">
                          <a:latin typeface="Avenir Light"/>
                        </a:rPr>
                        <a:t>®</a:t>
                      </a:r>
                      <a:r>
                        <a:rPr lang="en-GB" sz="1100" dirty="0" smtClean="0">
                          <a:latin typeface="Avenir Light"/>
                        </a:rPr>
                        <a:t> BB and CBET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581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Amphoacetates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Empigen</a:t>
                      </a:r>
                      <a:r>
                        <a:rPr lang="en-GB" sz="1100" baseline="30000" dirty="0" smtClean="0">
                          <a:latin typeface="Avenir Light"/>
                        </a:rPr>
                        <a:t>®</a:t>
                      </a:r>
                      <a:r>
                        <a:rPr lang="en-GB" sz="1100" dirty="0" smtClean="0">
                          <a:latin typeface="Avenir Light"/>
                        </a:rPr>
                        <a:t> range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086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Sarcosinate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Pureact LSR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49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Taurates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Pureact WS, MS range</a:t>
                      </a:r>
                    </a:p>
                    <a:p>
                      <a:pPr algn="l"/>
                      <a:r>
                        <a:rPr lang="en-GB" sz="1100" b="1" dirty="0" smtClean="0">
                          <a:latin typeface="Avenir Light"/>
                        </a:rPr>
                        <a:t>Pureact TR-L90</a:t>
                      </a:r>
                      <a:r>
                        <a:rPr lang="en-GB" sz="1100" b="1" baseline="0" dirty="0" smtClean="0">
                          <a:latin typeface="Avenir Light"/>
                        </a:rPr>
                        <a:t> *NEW*</a:t>
                      </a:r>
                      <a:endParaRPr lang="en-GB" sz="1100" b="1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557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Glycinates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Pureact SLG,</a:t>
                      </a:r>
                      <a:r>
                        <a:rPr lang="en-GB" sz="1100" baseline="0" dirty="0" smtClean="0">
                          <a:latin typeface="Avenir Light"/>
                        </a:rPr>
                        <a:t> Pureact SCG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557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APG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Pureact Gluco range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557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APG/Lactylate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 smtClean="0">
                          <a:latin typeface="Avenir Light"/>
                        </a:rPr>
                        <a:t>Pureact 138 *NEW*</a:t>
                      </a:r>
                      <a:endParaRPr lang="en-GB" sz="1100" b="1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37467" y="972769"/>
            <a:ext cx="4190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400" b="1" dirty="0" smtClean="0">
                <a:latin typeface="Avenir Light"/>
              </a:rPr>
              <a:t>Secondary Surfactants</a:t>
            </a:r>
          </a:p>
          <a:p>
            <a:pPr defTabSz="457200"/>
            <a:r>
              <a:rPr lang="en-US" sz="1400" b="1" dirty="0">
                <a:solidFill>
                  <a:srgbClr val="85D3F1"/>
                </a:solidFill>
                <a:latin typeface="Avenir Light"/>
              </a:rPr>
              <a:t>Selection based on viscosity and foam</a:t>
            </a:r>
            <a:r>
              <a:rPr lang="en-US" sz="1400" b="1" dirty="0" smtClean="0">
                <a:solidFill>
                  <a:srgbClr val="85D3F1"/>
                </a:solidFill>
                <a:latin typeface="Avenir Light"/>
              </a:rPr>
              <a:t>/</a:t>
            </a:r>
          </a:p>
          <a:p>
            <a:pPr defTabSz="457200"/>
            <a:r>
              <a:rPr lang="en-US" sz="1400" b="1" dirty="0" smtClean="0">
                <a:solidFill>
                  <a:srgbClr val="85D3F1"/>
                </a:solidFill>
                <a:latin typeface="Avenir Light"/>
              </a:rPr>
              <a:t>texture </a:t>
            </a:r>
            <a:r>
              <a:rPr lang="en-US" sz="1400" b="1" dirty="0">
                <a:solidFill>
                  <a:srgbClr val="85D3F1"/>
                </a:solidFill>
                <a:latin typeface="Avenir Light"/>
              </a:rPr>
              <a:t>/application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514618"/>
              </p:ext>
            </p:extLst>
          </p:nvPr>
        </p:nvGraphicFramePr>
        <p:xfrm>
          <a:off x="943385" y="4886761"/>
          <a:ext cx="3444643" cy="120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3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b="0" kern="1200" dirty="0" smtClean="0">
                          <a:solidFill>
                            <a:schemeClr val="tx1"/>
                          </a:solidFill>
                          <a:latin typeface="Avenir Medium"/>
                          <a:ea typeface="+mn-ea"/>
                          <a:cs typeface="+mn-cs"/>
                        </a:rPr>
                        <a:t>Electrolytes (</a:t>
                      </a:r>
                      <a:r>
                        <a:rPr lang="en-GB" sz="1100" b="0" kern="1200" dirty="0" err="1" smtClean="0">
                          <a:solidFill>
                            <a:schemeClr val="tx1"/>
                          </a:solidFill>
                          <a:latin typeface="Avenir Medium"/>
                          <a:ea typeface="+mn-ea"/>
                          <a:cs typeface="+mn-cs"/>
                        </a:rPr>
                        <a:t>NaCl</a:t>
                      </a:r>
                      <a:r>
                        <a:rPr lang="en-GB" sz="1100" b="0" kern="1200" dirty="0" smtClean="0">
                          <a:solidFill>
                            <a:schemeClr val="tx1"/>
                          </a:solidFill>
                          <a:latin typeface="Avenir Medium"/>
                          <a:ea typeface="+mn-ea"/>
                          <a:cs typeface="+mn-cs"/>
                        </a:rPr>
                        <a:t>,</a:t>
                      </a: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venir Medium"/>
                          <a:ea typeface="+mn-ea"/>
                          <a:cs typeface="+mn-cs"/>
                        </a:rPr>
                        <a:t> NH</a:t>
                      </a:r>
                      <a:r>
                        <a:rPr lang="en-GB" sz="1100" b="0" kern="1200" baseline="-25000" dirty="0" smtClean="0">
                          <a:solidFill>
                            <a:schemeClr val="tx1"/>
                          </a:solidFill>
                          <a:latin typeface="Avenir Medium"/>
                          <a:ea typeface="+mn-ea"/>
                          <a:cs typeface="+mn-cs"/>
                        </a:rPr>
                        <a:t>4</a:t>
                      </a: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venir Medium"/>
                          <a:ea typeface="+mn-ea"/>
                          <a:cs typeface="+mn-cs"/>
                        </a:rPr>
                        <a:t>Cl)</a:t>
                      </a:r>
                      <a:endParaRPr lang="en-GB" sz="1100" b="0" kern="1200" dirty="0">
                        <a:solidFill>
                          <a:schemeClr val="tx1"/>
                        </a:solidFill>
                        <a:latin typeface="Avenir Medium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Avenir Light"/>
                        </a:rPr>
                        <a:t>Low cost</a:t>
                      </a:r>
                      <a:endParaRPr lang="en-GB" sz="1100" b="0" dirty="0">
                        <a:solidFill>
                          <a:schemeClr val="tx1"/>
                        </a:solidFill>
                        <a:latin typeface="Avenir Ligh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PEG esters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Clarity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663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Cocamide</a:t>
                      </a:r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 (Empilan</a:t>
                      </a:r>
                      <a:r>
                        <a:rPr lang="en-GB" sz="1100" kern="1200" baseline="300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®</a:t>
                      </a:r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 series)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High/low shear viscosity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Polymers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Suspension,</a:t>
                      </a:r>
                      <a:r>
                        <a:rPr lang="en-GB" sz="1100" baseline="0" dirty="0" smtClean="0">
                          <a:latin typeface="Avenir Light"/>
                        </a:rPr>
                        <a:t> clarity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07456" y="4328664"/>
            <a:ext cx="388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400" b="1" dirty="0" smtClean="0">
                <a:solidFill>
                  <a:srgbClr val="D08417"/>
                </a:solidFill>
                <a:latin typeface="Avenir Light"/>
              </a:rPr>
              <a:t>Thickeners</a:t>
            </a:r>
          </a:p>
          <a:p>
            <a:pPr defTabSz="457200"/>
            <a:r>
              <a:rPr lang="en-GB" sz="1400" b="1" dirty="0" smtClean="0">
                <a:solidFill>
                  <a:srgbClr val="85D3F1"/>
                </a:solidFill>
                <a:latin typeface="Avenir Light"/>
              </a:rPr>
              <a:t>Selection based on several parameters</a:t>
            </a:r>
            <a:endParaRPr lang="en-GB" sz="1400" b="1" dirty="0">
              <a:solidFill>
                <a:srgbClr val="85D3F1"/>
              </a:solidFill>
              <a:latin typeface="Avenir Light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6483"/>
              </p:ext>
            </p:extLst>
          </p:nvPr>
        </p:nvGraphicFramePr>
        <p:xfrm>
          <a:off x="4608214" y="4789949"/>
          <a:ext cx="3710411" cy="1479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433"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Avenir Light"/>
                        </a:rPr>
                        <a:t>Type</a:t>
                      </a:r>
                      <a:endParaRPr lang="en-GB" sz="1100" dirty="0">
                        <a:solidFill>
                          <a:schemeClr val="tx1"/>
                        </a:solidFill>
                        <a:latin typeface="Avenir Ligh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Avenir Light"/>
                        </a:rPr>
                        <a:t>Product name</a:t>
                      </a:r>
                      <a:endParaRPr lang="en-GB" sz="1100" dirty="0">
                        <a:solidFill>
                          <a:schemeClr val="tx1"/>
                        </a:solidFill>
                        <a:latin typeface="Avenir Ligh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Cationic Guars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err="1" smtClean="0">
                          <a:latin typeface="Avenir Light"/>
                        </a:rPr>
                        <a:t>Activsoft</a:t>
                      </a:r>
                      <a:r>
                        <a:rPr lang="en-GB" sz="1100" baseline="0" dirty="0" smtClean="0">
                          <a:latin typeface="Avenir Light"/>
                        </a:rPr>
                        <a:t> </a:t>
                      </a:r>
                      <a:r>
                        <a:rPr lang="en-GB" sz="1100" dirty="0" smtClean="0">
                          <a:latin typeface="Avenir Light"/>
                        </a:rPr>
                        <a:t>range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Cationic</a:t>
                      </a:r>
                      <a:r>
                        <a:rPr lang="en-GB" sz="1100" kern="1200" baseline="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 Polymers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PQ10, PQ7, PQ37, PG22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663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Amido</a:t>
                      </a:r>
                      <a:r>
                        <a:rPr lang="en-GB" sz="1100" kern="1200" baseline="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 amines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>
                          <a:latin typeface="Avenir Light"/>
                        </a:rPr>
                        <a:t>Empigen</a:t>
                      </a:r>
                      <a:r>
                        <a:rPr lang="en-GB" sz="1100" baseline="30000" dirty="0" smtClean="0">
                          <a:latin typeface="Avenir Light"/>
                        </a:rPr>
                        <a:t>®</a:t>
                      </a:r>
                      <a:r>
                        <a:rPr lang="en-GB" sz="1100" dirty="0" smtClean="0">
                          <a:latin typeface="Avenir Light"/>
                        </a:rPr>
                        <a:t> S18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99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Avenir Medium" panose="02000603020000020003" pitchFamily="2" charset="0"/>
                          <a:ea typeface="+mn-ea"/>
                          <a:cs typeface="+mn-cs"/>
                        </a:rPr>
                        <a:t>Silicones &amp; Derivatives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Avenir Medium" panose="02000603020000020003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err="1" smtClean="0">
                          <a:latin typeface="Avenir Light"/>
                        </a:rPr>
                        <a:t>Innospec</a:t>
                      </a:r>
                      <a:r>
                        <a:rPr lang="en-GB" sz="1100" baseline="0" dirty="0" smtClean="0">
                          <a:latin typeface="Avenir Light"/>
                        </a:rPr>
                        <a:t> </a:t>
                      </a:r>
                      <a:r>
                        <a:rPr lang="en-GB" sz="1100" dirty="0" smtClean="0">
                          <a:latin typeface="Avenir Light"/>
                        </a:rPr>
                        <a:t>speciality</a:t>
                      </a:r>
                      <a:r>
                        <a:rPr lang="en-GB" sz="1100" baseline="0" dirty="0" smtClean="0">
                          <a:latin typeface="Avenir Light"/>
                        </a:rPr>
                        <a:t> silicone range</a:t>
                      </a:r>
                      <a:endParaRPr lang="en-GB" sz="1100" dirty="0">
                        <a:latin typeface="Avenir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528438" y="4306164"/>
            <a:ext cx="388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400" b="1" dirty="0" smtClean="0">
                <a:solidFill>
                  <a:srgbClr val="D08417"/>
                </a:solidFill>
                <a:latin typeface="Avenir Light"/>
              </a:rPr>
              <a:t>Conditioning</a:t>
            </a:r>
          </a:p>
          <a:p>
            <a:pPr defTabSz="457200"/>
            <a:r>
              <a:rPr lang="en-GB" sz="1400" b="1" dirty="0" smtClean="0">
                <a:solidFill>
                  <a:srgbClr val="85D3F1"/>
                </a:solidFill>
                <a:latin typeface="Avenir Light"/>
              </a:rPr>
              <a:t>Selection based on several parameters</a:t>
            </a:r>
            <a:endParaRPr lang="en-GB" sz="1400" b="1" dirty="0">
              <a:solidFill>
                <a:srgbClr val="85D3F1"/>
              </a:solidFill>
              <a:latin typeface="Avenir Light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08622" y="1119673"/>
            <a:ext cx="0" cy="5036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74750" y="4314215"/>
            <a:ext cx="73634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178166" y="6335736"/>
            <a:ext cx="7399639" cy="821877"/>
          </a:xfrm>
          <a:prstGeom prst="rect">
            <a:avLst/>
          </a:prstGeom>
        </p:spPr>
        <p:txBody>
          <a:bodyPr vert="horz" lIns="396000" tIns="45720" rIns="360000" bIns="72000" rtlCol="0">
            <a:normAutofit/>
          </a:bodyPr>
          <a:lstStyle>
            <a:lvl1pPr marL="271463" indent="-271463" algn="l" defTabSz="6858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venir Light" panose="020B0402020203020204" pitchFamily="34" charset="0"/>
                <a:ea typeface="+mn-ea"/>
                <a:cs typeface="+mn-cs"/>
              </a:defRPr>
            </a:lvl1pPr>
            <a:lvl2pPr marL="452438" indent="-18097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DC300"/>
              </a:buClr>
              <a:buFont typeface="Avenir Medium" panose="02000603020000020003" pitchFamily="2" charset="0"/>
              <a:buChar char="–"/>
              <a:defRPr sz="1600" kern="1200">
                <a:solidFill>
                  <a:schemeClr val="tx1"/>
                </a:solidFill>
                <a:latin typeface="Avenir Light" panose="020B0402020203020204" pitchFamily="34" charset="0"/>
                <a:ea typeface="+mn-ea"/>
                <a:cs typeface="+mn-cs"/>
              </a:defRPr>
            </a:lvl2pPr>
            <a:lvl3pPr marL="622300" indent="-169863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DC300"/>
              </a:buClr>
              <a:buFont typeface="Avenir Medium" panose="02000603020000020003" pitchFamily="2" charset="0"/>
              <a:buChar char="–"/>
              <a:defRPr sz="1600" kern="1200">
                <a:solidFill>
                  <a:schemeClr val="tx1"/>
                </a:solidFill>
                <a:latin typeface="Avenir Light" panose="020B0402020203020204" pitchFamily="34" charset="0"/>
                <a:ea typeface="+mn-ea"/>
                <a:cs typeface="+mn-cs"/>
              </a:defRPr>
            </a:lvl3pPr>
            <a:lvl4pPr marL="803275" indent="-180975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DC300"/>
              </a:buClr>
              <a:buFont typeface="Avenir Medium" panose="02000603020000020003" pitchFamily="2" charset="0"/>
              <a:buChar char="–"/>
              <a:defRPr sz="1600" kern="1200">
                <a:solidFill>
                  <a:schemeClr val="tx1"/>
                </a:solidFill>
                <a:latin typeface="Avenir Light" panose="020B0402020203020204" pitchFamily="34" charset="0"/>
                <a:ea typeface="+mn-ea"/>
                <a:cs typeface="+mn-cs"/>
              </a:defRPr>
            </a:lvl4pPr>
            <a:lvl5pPr marL="987425" indent="-176213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DC300"/>
              </a:buClr>
              <a:buFont typeface="Avenir Medium" panose="02000603020000020003" pitchFamily="2" charset="0"/>
              <a:buChar char="–"/>
              <a:defRPr sz="1600" kern="1200">
                <a:solidFill>
                  <a:schemeClr val="tx1"/>
                </a:solidFill>
                <a:latin typeface="Avenir Light" panose="020B0402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 smtClean="0">
                <a:latin typeface="Avenir Light"/>
              </a:rPr>
              <a:t>We also have expertise in formulating in combination with non-</a:t>
            </a:r>
            <a:r>
              <a:rPr lang="en-GB" sz="1200" b="1" dirty="0" err="1" smtClean="0">
                <a:latin typeface="Avenir Light"/>
              </a:rPr>
              <a:t>Innospec</a:t>
            </a:r>
            <a:r>
              <a:rPr lang="en-GB" sz="1200" b="1" dirty="0" smtClean="0">
                <a:latin typeface="Avenir Light"/>
              </a:rPr>
              <a:t> surfactants </a:t>
            </a:r>
          </a:p>
          <a:p>
            <a:pPr marL="0" indent="0">
              <a:buNone/>
            </a:pPr>
            <a:endParaRPr lang="en-GB" sz="1200" b="1" dirty="0" smtClean="0"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1268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18503" y="1250279"/>
            <a:ext cx="14760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600" b="1" dirty="0">
                <a:solidFill>
                  <a:srgbClr val="FDC300"/>
                </a:solidFill>
                <a:latin typeface="Avenir Light"/>
              </a:rPr>
              <a:t> S0214 </a:t>
            </a:r>
            <a:r>
              <a:rPr lang="en-US" sz="1600" b="1" dirty="0" smtClean="0">
                <a:solidFill>
                  <a:srgbClr val="FDC300"/>
                </a:solidFill>
                <a:latin typeface="Avenir Light"/>
              </a:rPr>
              <a:t>Charcoal </a:t>
            </a:r>
          </a:p>
          <a:p>
            <a:pPr defTabSz="457200"/>
            <a:r>
              <a:rPr lang="en-US" sz="1600" b="1" dirty="0" smtClean="0">
                <a:solidFill>
                  <a:srgbClr val="FDC300"/>
                </a:solidFill>
                <a:latin typeface="Avenir Light"/>
              </a:rPr>
              <a:t>Cleanse and</a:t>
            </a:r>
          </a:p>
          <a:p>
            <a:pPr defTabSz="457200"/>
            <a:r>
              <a:rPr lang="en-US" sz="1600" b="1" dirty="0" smtClean="0">
                <a:solidFill>
                  <a:srgbClr val="FDC300"/>
                </a:solidFill>
                <a:latin typeface="Avenir Light"/>
              </a:rPr>
              <a:t>Shave Stick</a:t>
            </a:r>
            <a:endParaRPr lang="en-GB" sz="1600" b="1" dirty="0">
              <a:solidFill>
                <a:srgbClr val="FDC300"/>
              </a:solidFill>
              <a:latin typeface="Avenir Light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53" y="2505434"/>
            <a:ext cx="3216774" cy="157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31719" y="4253199"/>
            <a:ext cx="2747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sz="1600" b="1" dirty="0" smtClean="0">
                <a:solidFill>
                  <a:srgbClr val="FDC300"/>
                </a:solidFill>
                <a:latin typeface="Avenir Light"/>
              </a:rPr>
              <a:t>S0216 Bubble </a:t>
            </a:r>
            <a:r>
              <a:rPr lang="en-GB" sz="1600" b="1" dirty="0">
                <a:solidFill>
                  <a:srgbClr val="FDC300"/>
                </a:solidFill>
                <a:latin typeface="Avenir Light"/>
              </a:rPr>
              <a:t>Scrub </a:t>
            </a:r>
            <a:r>
              <a:rPr lang="en-GB" sz="1600" b="1" dirty="0" smtClean="0">
                <a:solidFill>
                  <a:srgbClr val="FDC300"/>
                </a:solidFill>
                <a:latin typeface="Avenir Light"/>
              </a:rPr>
              <a:t>Butter</a:t>
            </a:r>
            <a:endParaRPr lang="en-GB" sz="1600" b="1" dirty="0">
              <a:solidFill>
                <a:srgbClr val="FDC300"/>
              </a:solidFill>
              <a:latin typeface="Avenir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8756" y="1751034"/>
            <a:ext cx="2525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sz="1600" b="1" dirty="0" smtClean="0">
                <a:solidFill>
                  <a:srgbClr val="FDC300"/>
                </a:solidFill>
                <a:latin typeface="Avenir Light"/>
              </a:rPr>
              <a:t>S0202 Powder-to-Foam </a:t>
            </a:r>
          </a:p>
          <a:p>
            <a:pPr defTabSz="457200"/>
            <a:r>
              <a:rPr lang="en-GB" sz="1600" b="1" dirty="0" smtClean="0">
                <a:solidFill>
                  <a:srgbClr val="FDC300"/>
                </a:solidFill>
                <a:latin typeface="Avenir Light"/>
              </a:rPr>
              <a:t>Facial </a:t>
            </a:r>
            <a:r>
              <a:rPr lang="en-GB" sz="1600" b="1" dirty="0">
                <a:solidFill>
                  <a:srgbClr val="FDC300"/>
                </a:solidFill>
                <a:latin typeface="Avenir Light"/>
              </a:rPr>
              <a:t>Cleanser </a:t>
            </a:r>
            <a:endParaRPr lang="en-GB" sz="1600" b="1" dirty="0" smtClean="0">
              <a:solidFill>
                <a:srgbClr val="FDC300"/>
              </a:solidFill>
              <a:latin typeface="Avenir Light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47" y="2639490"/>
            <a:ext cx="3137768" cy="161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6768" y="1358787"/>
            <a:ext cx="1388354" cy="904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020" y="4378929"/>
            <a:ext cx="1346319" cy="184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2595" y="1251810"/>
            <a:ext cx="1317679" cy="73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927" y="4422476"/>
            <a:ext cx="3668488" cy="170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6540" y="697781"/>
            <a:ext cx="40575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Avenir Light"/>
              </a:rPr>
              <a:t>Sustainable formats</a:t>
            </a:r>
          </a:p>
        </p:txBody>
      </p:sp>
    </p:spTree>
    <p:extLst>
      <p:ext uri="{BB962C8B-B14F-4D97-AF65-F5344CB8AC3E}">
        <p14:creationId xmlns:p14="http://schemas.microsoft.com/office/powerpoint/2010/main" val="30876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71" y="4574826"/>
            <a:ext cx="1952755" cy="126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8" y="1559105"/>
            <a:ext cx="2638987" cy="182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6318" y="770367"/>
            <a:ext cx="2672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FDC300"/>
                </a:solidFill>
                <a:latin typeface="Avenir Light"/>
              </a:rPr>
              <a:t>H0110 ‘Small </a:t>
            </a:r>
            <a:r>
              <a:rPr lang="en-US" sz="1600" b="1" dirty="0">
                <a:solidFill>
                  <a:srgbClr val="FDC300"/>
                </a:solidFill>
                <a:latin typeface="Avenir Light"/>
              </a:rPr>
              <a:t>but Mighty’ </a:t>
            </a:r>
            <a:endParaRPr lang="en-US" sz="1600" b="1" dirty="0" smtClean="0">
              <a:solidFill>
                <a:srgbClr val="FDC300"/>
              </a:solidFill>
              <a:latin typeface="Avenir Light"/>
            </a:endParaRPr>
          </a:p>
          <a:p>
            <a:pPr defTabSz="457200"/>
            <a:r>
              <a:rPr lang="en-US" sz="1600" b="1" dirty="0" smtClean="0">
                <a:solidFill>
                  <a:srgbClr val="FDC300"/>
                </a:solidFill>
                <a:latin typeface="Avenir Light"/>
              </a:rPr>
              <a:t>Shampoo Butter</a:t>
            </a:r>
            <a:endParaRPr lang="en-GB" sz="1600" b="1" dirty="0">
              <a:solidFill>
                <a:srgbClr val="FDC300"/>
              </a:solidFill>
              <a:latin typeface="Avenir Light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71" y="1559105"/>
            <a:ext cx="2722056" cy="185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9938" y="3815064"/>
            <a:ext cx="1955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sz="1600" b="1" dirty="0" smtClean="0">
                <a:solidFill>
                  <a:srgbClr val="FDC300"/>
                </a:solidFill>
                <a:latin typeface="Avenir Light"/>
              </a:rPr>
              <a:t>AC 319 Charcoal </a:t>
            </a:r>
          </a:p>
          <a:p>
            <a:pPr defTabSz="457200"/>
            <a:r>
              <a:rPr lang="en-GB" sz="1600" b="1" dirty="0" smtClean="0">
                <a:solidFill>
                  <a:srgbClr val="FDC300"/>
                </a:solidFill>
                <a:latin typeface="Avenir Light"/>
              </a:rPr>
              <a:t>Shampoo Bar </a:t>
            </a:r>
            <a:endParaRPr lang="en-GB" sz="1600" b="1" dirty="0">
              <a:solidFill>
                <a:srgbClr val="FDC300"/>
              </a:solidFill>
              <a:latin typeface="Avenir Light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52" y="4219787"/>
            <a:ext cx="3316094" cy="162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0844" y="1770223"/>
            <a:ext cx="1176769" cy="172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23365" y="697781"/>
            <a:ext cx="40575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Avenir Light"/>
              </a:rPr>
              <a:t>Sustainable formats</a:t>
            </a:r>
          </a:p>
        </p:txBody>
      </p:sp>
    </p:spTree>
    <p:extLst>
      <p:ext uri="{BB962C8B-B14F-4D97-AF65-F5344CB8AC3E}">
        <p14:creationId xmlns:p14="http://schemas.microsoft.com/office/powerpoint/2010/main" val="277095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7757" y="3527143"/>
            <a:ext cx="1263481" cy="1935356"/>
          </a:xfrm>
          <a:prstGeom prst="rect">
            <a:avLst/>
          </a:prstGeom>
          <a:noFill/>
          <a:ln w="28575">
            <a:solidFill>
              <a:srgbClr val="85D3F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83" y="2999708"/>
            <a:ext cx="1116065" cy="1726742"/>
          </a:xfrm>
          <a:prstGeom prst="rect">
            <a:avLst/>
          </a:prstGeom>
          <a:noFill/>
          <a:ln w="28575">
            <a:solidFill>
              <a:srgbClr val="85D3F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20" y="1507302"/>
            <a:ext cx="679207" cy="1926110"/>
          </a:xfrm>
          <a:prstGeom prst="rect">
            <a:avLst/>
          </a:prstGeom>
          <a:noFill/>
          <a:ln w="28575">
            <a:solidFill>
              <a:srgbClr val="85D3F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1580" y="1921239"/>
            <a:ext cx="1692240" cy="1476407"/>
          </a:xfrm>
          <a:prstGeom prst="rect">
            <a:avLst/>
          </a:prstGeom>
          <a:noFill/>
          <a:ln w="28575">
            <a:solidFill>
              <a:srgbClr val="85D3F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9025" y="5320848"/>
            <a:ext cx="3448151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200" b="1" dirty="0" smtClean="0">
                <a:solidFill>
                  <a:srgbClr val="FDC300"/>
                </a:solidFill>
                <a:latin typeface="Avenir Light"/>
              </a:rPr>
              <a:t>H0113 Hair There and Everywhere</a:t>
            </a:r>
          </a:p>
          <a:p>
            <a:pPr algn="r" defTabSz="457200"/>
            <a:r>
              <a:rPr lang="en-GB" sz="1200" b="1" dirty="0" smtClean="0">
                <a:solidFill>
                  <a:srgbClr val="FDC300"/>
                </a:solidFill>
                <a:latin typeface="Avenir Light"/>
              </a:rPr>
              <a:t>Compacted Shampoo Bar </a:t>
            </a:r>
          </a:p>
          <a:p>
            <a:pPr algn="r" defTabSz="457200"/>
            <a:endParaRPr lang="en-GB" sz="1050" dirty="0" smtClean="0">
              <a:solidFill>
                <a:srgbClr val="FDC300"/>
              </a:solidFill>
              <a:latin typeface="Avenir Light"/>
            </a:endParaRPr>
          </a:p>
          <a:p>
            <a:pPr algn="r" defTabSz="457200"/>
            <a:r>
              <a:rPr lang="en-GB" sz="1100" dirty="0">
                <a:latin typeface="Avenir Light"/>
              </a:rPr>
              <a:t>Iselux</a:t>
            </a:r>
            <a:r>
              <a:rPr lang="en-GB" sz="1100" baseline="30000" dirty="0">
                <a:latin typeface="Avenir Light"/>
              </a:rPr>
              <a:t>®</a:t>
            </a:r>
            <a:r>
              <a:rPr lang="en-GB" sz="1100" dirty="0">
                <a:latin typeface="Avenir Light"/>
              </a:rPr>
              <a:t> SCMI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7228" y="4873902"/>
            <a:ext cx="3395736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200" b="1" dirty="0" smtClean="0">
                <a:solidFill>
                  <a:srgbClr val="FDC300"/>
                </a:solidFill>
                <a:latin typeface="Avenir Light"/>
              </a:rPr>
              <a:t>H0109 Powder-to-Foam Sprinkle</a:t>
            </a:r>
          </a:p>
          <a:p>
            <a:pPr algn="r" defTabSz="457200"/>
            <a:r>
              <a:rPr lang="en-GB" sz="1200" b="1" dirty="0" smtClean="0">
                <a:solidFill>
                  <a:srgbClr val="FDC300"/>
                </a:solidFill>
                <a:latin typeface="Avenir Light"/>
              </a:rPr>
              <a:t>&amp; Shine Shampoo</a:t>
            </a:r>
          </a:p>
          <a:p>
            <a:pPr algn="r" defTabSz="457200"/>
            <a:endParaRPr lang="en-GB" sz="1200" b="1" dirty="0">
              <a:solidFill>
                <a:prstClr val="black"/>
              </a:solidFill>
              <a:latin typeface="Avenir Light"/>
            </a:endParaRPr>
          </a:p>
          <a:p>
            <a:pPr algn="r" defTabSz="457200"/>
            <a:r>
              <a:rPr lang="en-GB" sz="1100" dirty="0" smtClean="0">
                <a:latin typeface="Avenir Light"/>
              </a:rPr>
              <a:t>Pureact </a:t>
            </a:r>
            <a:r>
              <a:rPr lang="en-GB" sz="1100" dirty="0">
                <a:latin typeface="Avenir Light"/>
              </a:rPr>
              <a:t>WSP, Pureact I-78, Pureact SCG and Activsoft C-13</a:t>
            </a:r>
          </a:p>
          <a:p>
            <a:pPr algn="r" defTabSz="457200"/>
            <a:endParaRPr lang="en-GB" sz="1050" dirty="0">
              <a:solidFill>
                <a:srgbClr val="FDC300"/>
              </a:solidFill>
              <a:latin typeface="Avenir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1272" y="1644786"/>
            <a:ext cx="367648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200" b="1" dirty="0">
                <a:solidFill>
                  <a:srgbClr val="FDC300"/>
                </a:solidFill>
                <a:latin typeface="Avenir Light"/>
              </a:rPr>
              <a:t>S0211 ‘Discover Green’ Body Cleanser </a:t>
            </a:r>
            <a:r>
              <a:rPr lang="en-GB" sz="1200" b="1" dirty="0" smtClean="0">
                <a:solidFill>
                  <a:prstClr val="black"/>
                </a:solidFill>
                <a:latin typeface="Avenir Light"/>
              </a:rPr>
              <a:t/>
            </a:r>
            <a:br>
              <a:rPr lang="en-GB" sz="1200" b="1" dirty="0" smtClean="0">
                <a:solidFill>
                  <a:prstClr val="black"/>
                </a:solidFill>
                <a:latin typeface="Avenir Light"/>
              </a:rPr>
            </a:br>
            <a:endParaRPr lang="en-GB" sz="1200" b="1" dirty="0" smtClean="0">
              <a:latin typeface="Avenir Light"/>
            </a:endParaRPr>
          </a:p>
          <a:p>
            <a:pPr defTabSz="457200"/>
            <a:r>
              <a:rPr lang="en-GB" sz="1100" dirty="0" smtClean="0">
                <a:latin typeface="Avenir Light"/>
              </a:rPr>
              <a:t>Pureact WS </a:t>
            </a:r>
            <a:r>
              <a:rPr lang="en-GB" sz="1100" dirty="0" err="1" smtClean="0">
                <a:latin typeface="Avenir Light"/>
              </a:rPr>
              <a:t>Conc</a:t>
            </a:r>
            <a:r>
              <a:rPr lang="en-GB" sz="1100" dirty="0" smtClean="0">
                <a:latin typeface="Avenir Light"/>
              </a:rPr>
              <a:t>, Pureact Gluco L, Pureact MS-CG, Pureact LSR and Empigen</a:t>
            </a:r>
            <a:r>
              <a:rPr lang="en-GB" sz="1100" baseline="30000" dirty="0" smtClean="0">
                <a:latin typeface="Avenir Light"/>
              </a:rPr>
              <a:t>®</a:t>
            </a:r>
            <a:r>
              <a:rPr lang="en-GB" sz="1100" dirty="0" smtClean="0">
                <a:latin typeface="Avenir Light"/>
              </a:rPr>
              <a:t> BS/FA – 95% Naturally Derived by ISO 16128 </a:t>
            </a:r>
            <a:endParaRPr lang="en-GB" sz="1100" dirty="0">
              <a:latin typeface="Avenir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6164" y="1001749"/>
            <a:ext cx="22174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200" b="1" dirty="0">
                <a:solidFill>
                  <a:srgbClr val="FDC300"/>
                </a:solidFill>
                <a:latin typeface="Avenir Light"/>
              </a:rPr>
              <a:t>S0221 Cleansing Stick</a:t>
            </a:r>
          </a:p>
          <a:p>
            <a:pPr algn="r" defTabSz="457200"/>
            <a:r>
              <a:rPr lang="en-GB" sz="1200" b="1" dirty="0" smtClean="0">
                <a:solidFill>
                  <a:prstClr val="black"/>
                </a:solidFill>
                <a:latin typeface="Avenir Light"/>
              </a:rPr>
              <a:t> </a:t>
            </a:r>
            <a:br>
              <a:rPr lang="en-GB" sz="1200" b="1" dirty="0" smtClean="0">
                <a:solidFill>
                  <a:prstClr val="black"/>
                </a:solidFill>
                <a:latin typeface="Avenir Light"/>
              </a:rPr>
            </a:br>
            <a:r>
              <a:rPr lang="en-GB" sz="1100" dirty="0" smtClean="0">
                <a:latin typeface="Avenir Light"/>
              </a:rPr>
              <a:t>Iselux</a:t>
            </a:r>
            <a:r>
              <a:rPr lang="en-GB" sz="1100" baseline="30000" dirty="0" smtClean="0">
                <a:latin typeface="Avenir Light"/>
              </a:rPr>
              <a:t>®</a:t>
            </a:r>
            <a:r>
              <a:rPr lang="en-GB" sz="1100" dirty="0" smtClean="0">
                <a:latin typeface="Avenir Light"/>
              </a:rPr>
              <a:t> </a:t>
            </a:r>
            <a:r>
              <a:rPr lang="en-GB" sz="1100" dirty="0">
                <a:latin typeface="Avenir Light"/>
              </a:rPr>
              <a:t>SCMI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4110" y="737839"/>
            <a:ext cx="40575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Avenir Light"/>
              </a:rPr>
              <a:t>Sustainable formats</a:t>
            </a:r>
          </a:p>
        </p:txBody>
      </p:sp>
    </p:spTree>
    <p:extLst>
      <p:ext uri="{BB962C8B-B14F-4D97-AF65-F5344CB8AC3E}">
        <p14:creationId xmlns:p14="http://schemas.microsoft.com/office/powerpoint/2010/main" val="42725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63" y="1390614"/>
            <a:ext cx="995151" cy="1145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59" y="3466418"/>
            <a:ext cx="640061" cy="1454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31" y="1165396"/>
            <a:ext cx="1412588" cy="939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46" y="1228724"/>
            <a:ext cx="1416542" cy="888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21" y="3555590"/>
            <a:ext cx="1117206" cy="921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08" y="4774326"/>
            <a:ext cx="1329546" cy="876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77" y="3007211"/>
            <a:ext cx="1305768" cy="8183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41" y="2854124"/>
            <a:ext cx="957521" cy="12004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59790" y="2691530"/>
            <a:ext cx="1481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venir Light"/>
              </a:rPr>
              <a:t>Gently Exfoliating Shower </a:t>
            </a:r>
            <a:r>
              <a:rPr lang="en-GB" sz="1050" dirty="0" smtClean="0">
                <a:latin typeface="Avenir Light"/>
              </a:rPr>
              <a:t>Gel </a:t>
            </a:r>
          </a:p>
          <a:p>
            <a:r>
              <a:rPr lang="en-GB" sz="1050" b="1" dirty="0" smtClean="0">
                <a:latin typeface="Avenir Light"/>
              </a:rPr>
              <a:t>S0179</a:t>
            </a:r>
            <a:endParaRPr lang="en-GB" sz="1050" b="1" dirty="0">
              <a:latin typeface="Avenir Light"/>
            </a:endParaRPr>
          </a:p>
          <a:p>
            <a:endParaRPr lang="en-GB" sz="1050" dirty="0">
              <a:latin typeface="Avenir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9406" y="2286008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050" dirty="0">
              <a:latin typeface="Avenir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6634" y="4144039"/>
            <a:ext cx="11095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latin typeface="Avenir Light"/>
              </a:rPr>
              <a:t>Micellar water</a:t>
            </a:r>
          </a:p>
          <a:p>
            <a:r>
              <a:rPr lang="en-GB" sz="1050" b="1" dirty="0">
                <a:latin typeface="Avenir Light"/>
              </a:rPr>
              <a:t>S0178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7496" y="2622064"/>
            <a:ext cx="1788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venir Light"/>
              </a:rPr>
              <a:t>Shake, Shower and Shave Shower Gel </a:t>
            </a:r>
            <a:endParaRPr lang="en-GB" sz="1050" dirty="0" smtClean="0">
              <a:latin typeface="Avenir Light"/>
            </a:endParaRPr>
          </a:p>
          <a:p>
            <a:r>
              <a:rPr lang="en-GB" sz="1050" b="1" dirty="0" smtClean="0">
                <a:latin typeface="Avenir Light"/>
              </a:rPr>
              <a:t>S0168</a:t>
            </a:r>
            <a:endParaRPr lang="en-GB" sz="1050" b="1" dirty="0">
              <a:latin typeface="Avenir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1968" y="5442374"/>
            <a:ext cx="145264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latin typeface="Avenir Light"/>
              </a:rPr>
              <a:t>Trio of Oils Hair and </a:t>
            </a:r>
          </a:p>
          <a:p>
            <a:r>
              <a:rPr lang="en-GB" sz="1050" dirty="0" smtClean="0">
                <a:latin typeface="Avenir Light"/>
              </a:rPr>
              <a:t>body Wash </a:t>
            </a:r>
          </a:p>
          <a:p>
            <a:r>
              <a:rPr lang="en-GB" sz="1050" b="1" dirty="0" smtClean="0">
                <a:latin typeface="Avenir Light"/>
              </a:rPr>
              <a:t>S0128</a:t>
            </a:r>
            <a:endParaRPr lang="en-GB" sz="1050" b="1" dirty="0">
              <a:latin typeface="Avenir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14502" y="2360720"/>
            <a:ext cx="14959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Avenir Light"/>
              </a:rPr>
              <a:t>Bubble Scrub Butter </a:t>
            </a:r>
            <a:endParaRPr lang="en-GB" sz="1050" dirty="0" smtClean="0">
              <a:latin typeface="Avenir Light"/>
            </a:endParaRPr>
          </a:p>
          <a:p>
            <a:r>
              <a:rPr lang="en-GB" sz="1050" b="1" dirty="0" smtClean="0">
                <a:latin typeface="Avenir Light"/>
              </a:rPr>
              <a:t>S0132a</a:t>
            </a:r>
            <a:endParaRPr lang="en-GB" sz="1050" b="1" dirty="0">
              <a:latin typeface="Avenir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4672" y="4006098"/>
            <a:ext cx="17357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venir Light"/>
              </a:rPr>
              <a:t>Intensive care </a:t>
            </a:r>
            <a:r>
              <a:rPr lang="en-GB" sz="1050" dirty="0" err="1">
                <a:latin typeface="Avenir Light"/>
              </a:rPr>
              <a:t>A</a:t>
            </a:r>
            <a:r>
              <a:rPr lang="en-GB" sz="1050" dirty="0" err="1" smtClean="0">
                <a:latin typeface="Avenir Light"/>
              </a:rPr>
              <a:t>rgan</a:t>
            </a:r>
            <a:r>
              <a:rPr lang="en-GB" sz="1050" dirty="0" smtClean="0">
                <a:latin typeface="Avenir Light"/>
              </a:rPr>
              <a:t> </a:t>
            </a:r>
            <a:r>
              <a:rPr lang="en-GB" sz="1050" dirty="0">
                <a:latin typeface="Avenir Light"/>
              </a:rPr>
              <a:t>oil cream </a:t>
            </a:r>
            <a:r>
              <a:rPr lang="en-GB" sz="1050" dirty="0" smtClean="0">
                <a:latin typeface="Avenir Light"/>
              </a:rPr>
              <a:t>shampoo </a:t>
            </a:r>
          </a:p>
          <a:p>
            <a:r>
              <a:rPr lang="en-GB" sz="1050" b="1" dirty="0" smtClean="0">
                <a:latin typeface="Avenir Light"/>
              </a:rPr>
              <a:t>H0060</a:t>
            </a:r>
            <a:endParaRPr lang="en-GB" sz="1050" b="1" dirty="0">
              <a:latin typeface="Avenir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7905" y="4515885"/>
            <a:ext cx="106471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latin typeface="Avenir Light"/>
              </a:rPr>
              <a:t>Good to Go, </a:t>
            </a:r>
          </a:p>
          <a:p>
            <a:r>
              <a:rPr lang="en-GB" sz="1050" dirty="0" smtClean="0">
                <a:latin typeface="Avenir Light"/>
              </a:rPr>
              <a:t>Shampoo Bar</a:t>
            </a:r>
          </a:p>
          <a:p>
            <a:r>
              <a:rPr lang="en-GB" sz="1050" b="1" dirty="0" smtClean="0">
                <a:latin typeface="Avenir Light"/>
              </a:rPr>
              <a:t>H0061</a:t>
            </a:r>
            <a:endParaRPr lang="en-GB" sz="1050" b="1" dirty="0">
              <a:latin typeface="Avenir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2736" y="5782634"/>
            <a:ext cx="14045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Avenir Light"/>
              </a:rPr>
              <a:t>Zesty </a:t>
            </a:r>
            <a:r>
              <a:rPr lang="en-GB" sz="1050" dirty="0" smtClean="0">
                <a:latin typeface="Avenir Light"/>
              </a:rPr>
              <a:t>Sorbet Scrub </a:t>
            </a:r>
          </a:p>
          <a:p>
            <a:r>
              <a:rPr lang="en-GB" sz="1050" b="1" dirty="0" smtClean="0">
                <a:latin typeface="Avenir Light"/>
              </a:rPr>
              <a:t>S0119a</a:t>
            </a:r>
            <a:endParaRPr lang="en-GB" sz="1050" b="1" dirty="0">
              <a:latin typeface="Avenir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55564" y="5682301"/>
            <a:ext cx="251144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Light"/>
              </a:rPr>
              <a:t>Transparent Luxury Cleansing Bar </a:t>
            </a:r>
          </a:p>
          <a:p>
            <a:r>
              <a:rPr lang="en-GB" sz="1050" dirty="0" smtClean="0">
                <a:latin typeface="Avenir Light"/>
              </a:rPr>
              <a:t>For Face and Body </a:t>
            </a:r>
          </a:p>
          <a:p>
            <a:r>
              <a:rPr lang="en-GB" sz="1050" b="1" dirty="0" smtClean="0">
                <a:latin typeface="Avenir Light"/>
              </a:rPr>
              <a:t>S0152</a:t>
            </a:r>
            <a:endParaRPr lang="en-GB" sz="1050" b="1" dirty="0">
              <a:latin typeface="Avenir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16534" y="3661299"/>
            <a:ext cx="13739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Avenir Light"/>
              </a:rPr>
              <a:t>Ultra </a:t>
            </a:r>
            <a:r>
              <a:rPr lang="en-GB" sz="1050" dirty="0">
                <a:latin typeface="Avenir Light"/>
              </a:rPr>
              <a:t>Mild Baby Bath </a:t>
            </a:r>
            <a:r>
              <a:rPr lang="en-GB" sz="1050" dirty="0" smtClean="0">
                <a:latin typeface="Avenir Light"/>
              </a:rPr>
              <a:t>Cleanser </a:t>
            </a:r>
          </a:p>
          <a:p>
            <a:r>
              <a:rPr lang="en-GB" sz="1050" b="1" dirty="0" smtClean="0">
                <a:latin typeface="Avenir Light"/>
              </a:rPr>
              <a:t>AC235</a:t>
            </a:r>
            <a:endParaRPr lang="en-GB" sz="1050" b="1" dirty="0">
              <a:latin typeface="Avenir Ligh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15" y="4687335"/>
            <a:ext cx="1375551" cy="9058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88050" y="705287"/>
            <a:ext cx="556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venir Light"/>
                <a:cs typeface="Arial" panose="020B0604020202020204" pitchFamily="34" charset="0"/>
              </a:rPr>
              <a:t>Interesting Formulations and Textures with Iselux</a:t>
            </a:r>
            <a:r>
              <a:rPr lang="en-GB" baseline="30000" dirty="0" smtClean="0">
                <a:latin typeface="Avenir Light"/>
                <a:cs typeface="Arial" panose="020B0604020202020204" pitchFamily="34" charset="0"/>
              </a:rPr>
              <a:t>®</a:t>
            </a:r>
            <a:endParaRPr lang="en-US" baseline="30000" dirty="0">
              <a:latin typeface="Avenir Light"/>
              <a:cs typeface="Arial" panose="020B060402020202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40" y="1229076"/>
            <a:ext cx="1091683" cy="136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15" y="5060140"/>
            <a:ext cx="1179038" cy="107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0416" y="2168286"/>
            <a:ext cx="168668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 err="1">
                <a:latin typeface="Avenir Light"/>
              </a:rPr>
              <a:t>Bubblegum</a:t>
            </a:r>
            <a:r>
              <a:rPr lang="en-GB" sz="1050" dirty="0">
                <a:latin typeface="Avenir Light"/>
              </a:rPr>
              <a:t> Jelly Wash </a:t>
            </a:r>
            <a:endParaRPr lang="en-GB" sz="1050" dirty="0" smtClean="0">
              <a:latin typeface="Avenir Light"/>
            </a:endParaRPr>
          </a:p>
          <a:p>
            <a:r>
              <a:rPr lang="en-GB" sz="1050" b="1" dirty="0" smtClean="0">
                <a:latin typeface="Avenir Light"/>
              </a:rPr>
              <a:t>S0172</a:t>
            </a:r>
            <a:endParaRPr lang="en-GB" sz="1050" b="1" dirty="0"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543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94" y="591550"/>
            <a:ext cx="5613121" cy="542486"/>
          </a:xfrm>
        </p:spPr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24" y="1259917"/>
            <a:ext cx="5933668" cy="36452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dirty="0" smtClean="0">
                <a:latin typeface="Avenir Light"/>
              </a:rPr>
              <a:t>Innospec are experts in sulfate-free formulating with world class popular surfactants.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400" dirty="0" smtClean="0">
              <a:latin typeface="Avenir Ligh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dirty="0" smtClean="0">
                <a:latin typeface="Avenir Light"/>
              </a:rPr>
              <a:t>We have overcome many of the challenges in </a:t>
            </a:r>
            <a:r>
              <a:rPr lang="en-GB" sz="1400" dirty="0" err="1" smtClean="0">
                <a:latin typeface="Avenir Light"/>
              </a:rPr>
              <a:t>sulfate</a:t>
            </a:r>
            <a:r>
              <a:rPr lang="en-GB" sz="1400" dirty="0" smtClean="0">
                <a:latin typeface="Avenir Light"/>
              </a:rPr>
              <a:t>-free formulating, optimising formulations to specific briefs to achieve: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Niveau Grotesk Light" pitchFamily="50" charset="0"/>
              <a:buChar char="∂"/>
            </a:pPr>
            <a:r>
              <a:rPr lang="en-GB" sz="1400" dirty="0" smtClean="0">
                <a:latin typeface="Avenir Light"/>
                <a:cs typeface="Arial" panose="020B0604020202020204" pitchFamily="34" charset="0"/>
              </a:rPr>
              <a:t>Desired foaming performance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Niveau Grotesk Light" pitchFamily="50" charset="0"/>
              <a:buChar char="∂"/>
            </a:pPr>
            <a:r>
              <a:rPr lang="en-GB" sz="1400" dirty="0" smtClean="0">
                <a:latin typeface="Avenir Light"/>
                <a:cs typeface="Arial" panose="020B0604020202020204" pitchFamily="34" charset="0"/>
              </a:rPr>
              <a:t>Stability</a:t>
            </a:r>
            <a:endParaRPr lang="en-GB" sz="1400" dirty="0">
              <a:latin typeface="Avenir Light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Niveau Grotesk Light" pitchFamily="50" charset="0"/>
              <a:buChar char="∂"/>
            </a:pPr>
            <a:r>
              <a:rPr lang="en-GB" sz="1400" dirty="0" smtClean="0">
                <a:latin typeface="Avenir Light"/>
                <a:cs typeface="Arial" panose="020B0604020202020204" pitchFamily="34" charset="0"/>
              </a:rPr>
              <a:t>Viscosity with salt thickening or rheology modifiers</a:t>
            </a:r>
            <a:endParaRPr lang="en-GB" sz="1400" dirty="0">
              <a:latin typeface="Avenir Light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Niveau Grotesk Light" pitchFamily="50" charset="0"/>
              <a:buChar char="∂"/>
            </a:pPr>
            <a:r>
              <a:rPr lang="en-GB" sz="1400" dirty="0" smtClean="0">
                <a:latin typeface="Avenir Light"/>
                <a:cs typeface="Arial" panose="020B0604020202020204" pitchFamily="34" charset="0"/>
              </a:rPr>
              <a:t>Clarity (or opacity)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Niveau Grotesk Light" pitchFamily="50" charset="0"/>
              <a:buChar char="∂"/>
            </a:pPr>
            <a:r>
              <a:rPr lang="en-GB" sz="1400" dirty="0" smtClean="0">
                <a:latin typeface="Avenir Light"/>
                <a:cs typeface="Arial" panose="020B0604020202020204" pitchFamily="34" charset="0"/>
              </a:rPr>
              <a:t>Conditioning</a:t>
            </a:r>
          </a:p>
          <a:p>
            <a:pPr marL="271463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400" dirty="0" smtClean="0">
              <a:latin typeface="Avenir Ligh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dirty="0" smtClean="0">
                <a:latin typeface="Avenir Light"/>
              </a:rPr>
              <a:t>We have a library of stable guide formulations which you can use as-is or as bases for your product development</a:t>
            </a:r>
            <a:r>
              <a:rPr lang="en-GB" sz="1400" dirty="0">
                <a:latin typeface="Avenir Light"/>
              </a:rPr>
              <a:t>.</a:t>
            </a:r>
            <a:endParaRPr lang="en-GB" sz="1400" dirty="0" smtClean="0">
              <a:latin typeface="Avenir Ligh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400" dirty="0" smtClean="0">
              <a:latin typeface="Avenir Ligh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dirty="0" smtClean="0">
                <a:latin typeface="Avenir Light"/>
              </a:rPr>
              <a:t>We can help you develop high-performing systems according to your briefs.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400" dirty="0" smtClean="0">
              <a:latin typeface="Avenir Ligh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dirty="0" smtClean="0">
                <a:latin typeface="Avenir Light"/>
              </a:rPr>
              <a:t>Please contact us to discuss how we can work together.</a:t>
            </a:r>
            <a:endParaRPr lang="en-GB" sz="1400" dirty="0">
              <a:latin typeface="Avenir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-16253311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AABD3E"/>
              </a:buClr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How to optimise formulations when using modern preservatives by careful choice of the surfactants used</a:t>
            </a:r>
          </a:p>
          <a:p>
            <a:pPr lvl="1">
              <a:buClr>
                <a:srgbClr val="AABD3E"/>
              </a:buClr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Achieving stability</a:t>
            </a:r>
          </a:p>
          <a:p>
            <a:pPr lvl="1">
              <a:buClr>
                <a:srgbClr val="AABD3E"/>
              </a:buClr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Achieving viscosity</a:t>
            </a:r>
          </a:p>
          <a:p>
            <a:pPr lvl="1">
              <a:buClr>
                <a:srgbClr val="AABD3E"/>
              </a:buClr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Achieving clarity</a:t>
            </a:r>
          </a:p>
        </p:txBody>
      </p:sp>
    </p:spTree>
    <p:extLst>
      <p:ext uri="{BB962C8B-B14F-4D97-AF65-F5344CB8AC3E}">
        <p14:creationId xmlns:p14="http://schemas.microsoft.com/office/powerpoint/2010/main" val="36883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717518"/>
            <a:ext cx="5267739" cy="928239"/>
          </a:xfrm>
        </p:spPr>
        <p:txBody>
          <a:bodyPr/>
          <a:lstStyle/>
          <a:p>
            <a:r>
              <a:rPr lang="en-GB" sz="6000" dirty="0">
                <a:latin typeface="Avenir LT 35 Light" panose="02000503030000020003" pitchFamily="2" charset="0"/>
              </a:rPr>
              <a:t>thank you</a:t>
            </a:r>
            <a:br>
              <a:rPr lang="en-GB" sz="6000" dirty="0">
                <a:latin typeface="Avenir LT 35 Light" panose="02000503030000020003" pitchFamily="2" charset="0"/>
              </a:rPr>
            </a:br>
            <a:r>
              <a:rPr lang="en-GB" sz="2400" dirty="0">
                <a:latin typeface="Avenir LT 35 Light" panose="02000503030000020003" pitchFamily="2" charset="0"/>
              </a:rPr>
              <a:t>for listening</a:t>
            </a:r>
            <a:r>
              <a:rPr lang="en-GB" sz="2000" dirty="0">
                <a:latin typeface="Avenir LT 35 Light" panose="02000503030000020003" pitchFamily="2" charset="0"/>
              </a:rPr>
              <a:t/>
            </a:r>
            <a:br>
              <a:rPr lang="en-GB" sz="2000" dirty="0">
                <a:latin typeface="Avenir LT 35 Light" panose="02000503030000020003" pitchFamily="2" charset="0"/>
              </a:rPr>
            </a:br>
            <a:endParaRPr lang="en-GB" sz="2000" dirty="0">
              <a:latin typeface="Avenir LT 35 Light" panose="02000503030000020003" pitchFamily="2" charset="0"/>
            </a:endParaRPr>
          </a:p>
        </p:txBody>
      </p:sp>
      <p:sp>
        <p:nvSpPr>
          <p:cNvPr id="7" name="Subtitle 6"/>
          <p:cNvSpPr txBox="1">
            <a:spLocks noGrp="1"/>
          </p:cNvSpPr>
          <p:nvPr>
            <p:ph type="subTitle" idx="1"/>
          </p:nvPr>
        </p:nvSpPr>
        <p:spPr>
          <a:xfrm>
            <a:off x="17379" y="3451650"/>
            <a:ext cx="5267739" cy="857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dirty="0">
                <a:latin typeface="Avenir LT 35 Light" panose="02000503030000020003" pitchFamily="2" charset="0"/>
              </a:rPr>
              <a:t>p</a:t>
            </a:r>
            <a:r>
              <a:rPr lang="en-GB" sz="2400" b="1" dirty="0" smtClean="0">
                <a:latin typeface="Avenir LT 35 Light" panose="02000503030000020003" pitchFamily="2" charset="0"/>
              </a:rPr>
              <a:t>lease visit Innospec stand H88 for more information</a:t>
            </a:r>
            <a:endParaRPr lang="en-GB" sz="2400" b="1" dirty="0">
              <a:latin typeface="Avenir LT 35 Light" panose="02000503030000020003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27696" y="1032393"/>
            <a:ext cx="4024351" cy="240793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venir Light" panose="020B0402020203020204" pitchFamily="34" charset="0"/>
                <a:ea typeface="+mj-ea"/>
                <a:cs typeface="+mj-cs"/>
              </a:defRPr>
            </a:lvl1pPr>
          </a:lstStyle>
          <a:p>
            <a:endParaRPr lang="en-GB" sz="2800" dirty="0">
              <a:solidFill>
                <a:srgbClr val="85D3F1"/>
              </a:solidFill>
              <a:latin typeface="Avenir Black" panose="020B0803020203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5218" y="4591000"/>
            <a:ext cx="2852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Avenir Light"/>
              </a:rPr>
              <a:t>t</a:t>
            </a:r>
            <a:r>
              <a:rPr lang="en-GB" sz="1400" b="1" dirty="0" smtClean="0">
                <a:latin typeface="Avenir Light"/>
              </a:rPr>
              <a:t>ony.gough@innospecinc.com</a:t>
            </a:r>
            <a:endParaRPr lang="en-GB" sz="1400" b="1" dirty="0">
              <a:latin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68093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763294"/>
              </p:ext>
            </p:extLst>
          </p:nvPr>
        </p:nvGraphicFramePr>
        <p:xfrm>
          <a:off x="1178796" y="1017864"/>
          <a:ext cx="6552728" cy="5035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9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886">
                <a:tc>
                  <a:txBody>
                    <a:bodyPr/>
                    <a:lstStyle/>
                    <a:p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Popular </a:t>
                      </a:r>
                      <a:r>
                        <a:rPr lang="en-GB" sz="1600" b="1" baseline="0" dirty="0" err="1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Sulfate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-Free Anionic Surfactants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venir Medium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pH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 Stability Range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venir Medium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7031">
                <a:tc>
                  <a:txBody>
                    <a:bodyPr/>
                    <a:lstStyle/>
                    <a:p>
                      <a:endParaRPr lang="en-GB" sz="1800" dirty="0" smtClean="0">
                        <a:latin typeface="Avenir Light"/>
                      </a:endParaRPr>
                    </a:p>
                    <a:p>
                      <a:endParaRPr lang="en-GB" sz="1800" dirty="0" smtClean="0">
                        <a:latin typeface="Avenir Light"/>
                      </a:endParaRPr>
                    </a:p>
                    <a:p>
                      <a:endParaRPr lang="en-GB" sz="1800" dirty="0" smtClean="0">
                        <a:latin typeface="Avenir Light"/>
                      </a:endParaRPr>
                    </a:p>
                    <a:p>
                      <a:pPr algn="ctr"/>
                      <a:r>
                        <a:rPr lang="en-GB" sz="1200" b="1" dirty="0" smtClean="0">
                          <a:solidFill>
                            <a:srgbClr val="FDC300"/>
                          </a:solidFill>
                          <a:latin typeface="Avenir Light"/>
                          <a:cs typeface="Arial" pitchFamily="34" charset="0"/>
                        </a:rPr>
                        <a:t>Sodium Lauroyl Methyl Isethionate</a:t>
                      </a:r>
                      <a:r>
                        <a:rPr lang="en-GB" sz="1200" b="1" baseline="0" dirty="0" smtClean="0">
                          <a:solidFill>
                            <a:srgbClr val="FDC300"/>
                          </a:solidFill>
                          <a:latin typeface="Avenir Light"/>
                          <a:cs typeface="Arial" pitchFamily="34" charset="0"/>
                        </a:rPr>
                        <a:t> 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(Iselux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®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 dirty="0" smtClean="0"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GB" sz="1600" b="1" dirty="0" smtClean="0">
                          <a:solidFill>
                            <a:srgbClr val="669900"/>
                          </a:solidFill>
                          <a:latin typeface="Avenir Light"/>
                          <a:cs typeface="Arial" pitchFamily="34" charset="0"/>
                        </a:rPr>
                        <a:t>5.0</a:t>
                      </a:r>
                      <a:r>
                        <a:rPr lang="en-GB" sz="1600" b="1" baseline="0" dirty="0" smtClean="0">
                          <a:solidFill>
                            <a:srgbClr val="669900"/>
                          </a:solidFill>
                          <a:latin typeface="Avenir Light"/>
                          <a:cs typeface="Arial" pitchFamily="34" charset="0"/>
                        </a:rPr>
                        <a:t> – 9.0</a:t>
                      </a:r>
                      <a:endParaRPr lang="en-US" sz="1600" b="1" dirty="0">
                        <a:solidFill>
                          <a:srgbClr val="669900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7908">
                <a:tc>
                  <a:txBody>
                    <a:bodyPr/>
                    <a:lstStyle/>
                    <a:p>
                      <a:endParaRPr lang="en-GB" sz="1800" dirty="0" smtClean="0">
                        <a:latin typeface="Avenir Light"/>
                      </a:endParaRPr>
                    </a:p>
                    <a:p>
                      <a:endParaRPr lang="en-GB" sz="1800" dirty="0" smtClean="0">
                        <a:latin typeface="Avenir Ligh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kern="1200" dirty="0" smtClean="0">
                        <a:solidFill>
                          <a:srgbClr val="FDC300"/>
                        </a:solidFill>
                        <a:latin typeface="Avenir Light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dirty="0" smtClean="0">
                          <a:solidFill>
                            <a:srgbClr val="FDC300"/>
                          </a:solidFill>
                          <a:latin typeface="Avenir Light"/>
                          <a:ea typeface="+mn-ea"/>
                          <a:cs typeface="Arial" pitchFamily="34" charset="0"/>
                        </a:rPr>
                        <a:t>Sodium Cocoyl Isethionate 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(Pureact I-series)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 smtClean="0">
                        <a:solidFill>
                          <a:srgbClr val="FF0000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0" dirty="0" smtClean="0">
                          <a:solidFill>
                            <a:srgbClr val="FF0000"/>
                          </a:solidFill>
                          <a:latin typeface="Avenir Light"/>
                          <a:cs typeface="Arial" pitchFamily="34" charset="0"/>
                        </a:rPr>
                        <a:t>6.0 – 8.5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endParaRPr lang="en-US" sz="1600" b="1" dirty="0">
                        <a:solidFill>
                          <a:srgbClr val="FF0000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180">
                <a:tc>
                  <a:txBody>
                    <a:bodyPr/>
                    <a:lstStyle/>
                    <a:p>
                      <a:endParaRPr lang="en-GB" sz="1800" dirty="0" smtClean="0">
                        <a:latin typeface="Avenir Light"/>
                      </a:endParaRPr>
                    </a:p>
                    <a:p>
                      <a:endParaRPr lang="en-GB" sz="1800" dirty="0" smtClean="0">
                        <a:latin typeface="Avenir Ligh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 smtClean="0">
                        <a:solidFill>
                          <a:srgbClr val="FDC300"/>
                        </a:solidFill>
                        <a:latin typeface="Avenir Light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FDC300"/>
                          </a:solidFill>
                          <a:latin typeface="Avenir Light"/>
                          <a:ea typeface="+mn-ea"/>
                          <a:cs typeface="Arial" pitchFamily="34" charset="0"/>
                        </a:rPr>
                        <a:t>Sodium Lauryl </a:t>
                      </a:r>
                      <a:r>
                        <a:rPr lang="en-US" sz="1200" b="1" kern="1200" dirty="0" err="1" smtClean="0">
                          <a:solidFill>
                            <a:srgbClr val="FDC300"/>
                          </a:solidFill>
                          <a:latin typeface="Avenir Light"/>
                          <a:ea typeface="+mn-ea"/>
                          <a:cs typeface="Arial" pitchFamily="34" charset="0"/>
                        </a:rPr>
                        <a:t>Sulfoacetate</a:t>
                      </a:r>
                      <a:endParaRPr lang="en-US" sz="1200" b="1" kern="1200" dirty="0" smtClean="0">
                        <a:solidFill>
                          <a:srgbClr val="FDC300"/>
                        </a:solidFill>
                        <a:latin typeface="Avenir Light"/>
                        <a:ea typeface="+mn-ea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 dirty="0" smtClean="0">
                        <a:solidFill>
                          <a:srgbClr val="FF0000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0" dirty="0" smtClean="0">
                          <a:solidFill>
                            <a:srgbClr val="FF0000"/>
                          </a:solidFill>
                          <a:latin typeface="Avenir Light"/>
                          <a:cs typeface="Arial" pitchFamily="34" charset="0"/>
                        </a:rPr>
                        <a:t>6.0 – 8.5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967">
                <a:tc>
                  <a:txBody>
                    <a:bodyPr/>
                    <a:lstStyle/>
                    <a:p>
                      <a:endParaRPr lang="en-GB" sz="1800" dirty="0" smtClean="0">
                        <a:latin typeface="Avenir Light"/>
                      </a:endParaRPr>
                    </a:p>
                    <a:p>
                      <a:endParaRPr lang="en-GB" sz="1800" dirty="0" smtClean="0">
                        <a:latin typeface="Avenir Light"/>
                      </a:endParaRPr>
                    </a:p>
                    <a:p>
                      <a:endParaRPr lang="en-GB" sz="1800" dirty="0" smtClean="0">
                        <a:latin typeface="Avenir Light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dirty="0" smtClean="0">
                          <a:solidFill>
                            <a:srgbClr val="FDC300"/>
                          </a:solidFill>
                          <a:latin typeface="Avenir Light"/>
                          <a:ea typeface="+mn-ea"/>
                          <a:cs typeface="Arial" pitchFamily="34" charset="0"/>
                        </a:rPr>
                        <a:t>Sodium Laureth </a:t>
                      </a:r>
                      <a:r>
                        <a:rPr lang="en-GB" sz="1200" b="1" kern="1200" dirty="0" err="1" smtClean="0">
                          <a:solidFill>
                            <a:srgbClr val="FDC300"/>
                          </a:solidFill>
                          <a:latin typeface="Avenir Light"/>
                          <a:ea typeface="+mn-ea"/>
                          <a:cs typeface="Arial" pitchFamily="34" charset="0"/>
                        </a:rPr>
                        <a:t>Sulfosuccinate</a:t>
                      </a:r>
                      <a:r>
                        <a:rPr lang="en-GB" sz="1200" b="1" kern="1200" dirty="0" smtClean="0">
                          <a:solidFill>
                            <a:srgbClr val="FDC300"/>
                          </a:solidFill>
                          <a:latin typeface="Avenir Ligh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(Empicol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®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 SDD/O)</a:t>
                      </a:r>
                      <a:r>
                        <a:rPr lang="en-US" sz="1200" kern="1200" dirty="0" smtClean="0">
                          <a:solidFill>
                            <a:srgbClr val="0033CC"/>
                          </a:solidFill>
                          <a:effectLst/>
                          <a:latin typeface="Avenir Light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 dirty="0" smtClean="0">
                        <a:solidFill>
                          <a:srgbClr val="FF0000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0" dirty="0" smtClean="0">
                          <a:solidFill>
                            <a:srgbClr val="FF0000"/>
                          </a:solidFill>
                          <a:latin typeface="Avenir Light"/>
                          <a:cs typeface="Arial" pitchFamily="34" charset="0"/>
                        </a:rPr>
                        <a:t>6.0– 8.5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615645" y="1503642"/>
            <a:ext cx="3390900" cy="609600"/>
            <a:chOff x="1529822" y="499134"/>
            <a:chExt cx="3390900" cy="609600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822" y="568984"/>
              <a:ext cx="3390900" cy="46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3566141" y="499134"/>
              <a:ext cx="843751" cy="6096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77545" y="2570073"/>
            <a:ext cx="3390900" cy="609600"/>
            <a:chOff x="1532997" y="1373052"/>
            <a:chExt cx="3390900" cy="60960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997" y="1445284"/>
              <a:ext cx="3390900" cy="465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3592497" y="1373052"/>
              <a:ext cx="626203" cy="6096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53745" y="3870814"/>
            <a:ext cx="3314700" cy="609600"/>
            <a:chOff x="1590147" y="2162834"/>
            <a:chExt cx="3314700" cy="609600"/>
          </a:xfrm>
        </p:grpSpPr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147" y="2239034"/>
              <a:ext cx="33147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3812732" y="2162834"/>
              <a:ext cx="597160" cy="6096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55150" y="4950019"/>
            <a:ext cx="2895600" cy="665162"/>
            <a:chOff x="1799697" y="3076923"/>
            <a:chExt cx="2895600" cy="665162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697" y="3076923"/>
              <a:ext cx="2895600" cy="665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3362617" y="3197884"/>
              <a:ext cx="494480" cy="5334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66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851195"/>
              </p:ext>
            </p:extLst>
          </p:nvPr>
        </p:nvGraphicFramePr>
        <p:xfrm>
          <a:off x="1232892" y="952429"/>
          <a:ext cx="6552728" cy="4550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4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8221">
                <a:tc>
                  <a:txBody>
                    <a:bodyPr/>
                    <a:lstStyle/>
                    <a:p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Popular </a:t>
                      </a:r>
                      <a:r>
                        <a:rPr lang="en-GB" sz="1600" baseline="0" dirty="0" err="1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Sulfate</a:t>
                      </a: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-Free Anionic Surfactants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(Continued)</a:t>
                      </a:r>
                      <a:endParaRPr lang="en-US" sz="1600" dirty="0">
                        <a:solidFill>
                          <a:schemeClr val="bg1"/>
                        </a:solidFill>
                        <a:latin typeface="Avenir Medium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pH</a:t>
                      </a:r>
                      <a:r>
                        <a:rPr lang="en-GB" sz="1600" baseline="0" dirty="0" smtClean="0">
                          <a:solidFill>
                            <a:schemeClr val="bg1"/>
                          </a:solidFill>
                          <a:latin typeface="Avenir Medium"/>
                          <a:cs typeface="Arial" pitchFamily="34" charset="0"/>
                        </a:rPr>
                        <a:t> Stability Range</a:t>
                      </a:r>
                      <a:endParaRPr lang="en-US" sz="1600" dirty="0">
                        <a:solidFill>
                          <a:schemeClr val="bg1"/>
                        </a:solidFill>
                        <a:latin typeface="Avenir Medium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9749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GB" sz="140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GB" sz="140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FDC300"/>
                          </a:solidFill>
                          <a:latin typeface="Avenir Light"/>
                          <a:ea typeface="+mn-ea"/>
                          <a:cs typeface="Arial" pitchFamily="34" charset="0"/>
                        </a:rPr>
                        <a:t>Sodium Methyl Cocoyl Taurate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(Pureact WS)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solidFill>
                          <a:srgbClr val="FDC300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US" sz="1600" b="1" dirty="0" smtClean="0">
                        <a:solidFill>
                          <a:srgbClr val="FDC300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3.0 - 11.0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557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200" b="1" kern="1200" dirty="0" smtClean="0">
                          <a:solidFill>
                            <a:srgbClr val="FDC300"/>
                          </a:solidFill>
                          <a:latin typeface="Avenir Light"/>
                          <a:ea typeface="+mn-ea"/>
                          <a:cs typeface="Arial" pitchFamily="34" charset="0"/>
                        </a:rPr>
                        <a:t>Sodium Lauroyl Sarcosinate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(Pureact LSR)</a:t>
                      </a:r>
                      <a:endParaRPr lang="en-US" sz="1200" baseline="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solidFill>
                          <a:srgbClr val="FDC300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US" sz="1600" b="1" dirty="0" smtClean="0">
                        <a:solidFill>
                          <a:schemeClr val="tx1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3.0 - 11.0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FDC300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6387">
                <a:tc>
                  <a:txBody>
                    <a:bodyPr/>
                    <a:lstStyle/>
                    <a:p>
                      <a:pPr algn="ctr"/>
                      <a:endParaRPr lang="en-US" sz="400" baseline="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US" sz="1400" baseline="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endParaRPr lang="en-US" sz="1400" baseline="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200" b="1" kern="1200" dirty="0" smtClean="0">
                          <a:solidFill>
                            <a:srgbClr val="FDC300"/>
                          </a:solidFill>
                          <a:latin typeface="Avenir Light"/>
                          <a:ea typeface="+mn-ea"/>
                          <a:cs typeface="Arial" pitchFamily="34" charset="0"/>
                        </a:rPr>
                        <a:t>Sodium C14-C16 Olefin Sulfonate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(</a:t>
                      </a:r>
                      <a:r>
                        <a:rPr lang="en-US" sz="1200" b="1" baseline="0" dirty="0" err="1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Nansa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®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venir Light"/>
                          <a:cs typeface="Arial" pitchFamily="34" charset="0"/>
                        </a:rPr>
                        <a:t> LSS)</a:t>
                      </a:r>
                      <a:endParaRPr lang="en-US" sz="1200" baseline="0" dirty="0" smtClean="0">
                        <a:solidFill>
                          <a:srgbClr val="0033CC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tx1"/>
                        </a:solidFill>
                        <a:latin typeface="Avenir Light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Avenir Light"/>
                          <a:ea typeface="+mn-ea"/>
                          <a:cs typeface="Arial" pitchFamily="34" charset="0"/>
                        </a:rPr>
                        <a:t>3.0 - 11.0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FDC300"/>
                        </a:solidFill>
                        <a:latin typeface="Avenir Light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798148" y="1636038"/>
            <a:ext cx="3154722" cy="809401"/>
            <a:chOff x="1590147" y="4059759"/>
            <a:chExt cx="3154722" cy="80940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147" y="4059759"/>
              <a:ext cx="3154722" cy="809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807874" y="4059759"/>
              <a:ext cx="648393" cy="70218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70804" y="2871532"/>
            <a:ext cx="3009411" cy="915561"/>
            <a:chOff x="1635473" y="5258185"/>
            <a:chExt cx="3009411" cy="915561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473" y="5258185"/>
              <a:ext cx="3009411" cy="81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2869302" y="5258185"/>
              <a:ext cx="756390" cy="91556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757696"/>
              </p:ext>
            </p:extLst>
          </p:nvPr>
        </p:nvGraphicFramePr>
        <p:xfrm>
          <a:off x="1692759" y="4444310"/>
          <a:ext cx="3365500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6" name="CS ChemDraw Drawing" r:id="rId5" imgW="5355331" imgH="300240" progId="ChemDraw.Document.6.0">
                  <p:embed/>
                </p:oleObj>
              </mc:Choice>
              <mc:Fallback>
                <p:oleObj name="CS ChemDraw Drawing" r:id="rId5" imgW="5355331" imgH="3002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2759" y="4444310"/>
                        <a:ext cx="3365500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2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1436052" y="21941"/>
            <a:ext cx="652133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altLang="en-US" sz="2300" b="1" dirty="0" smtClean="0">
                <a:latin typeface="Avenir Light"/>
              </a:rPr>
              <a:t>Optimum pH ranges of </a:t>
            </a:r>
            <a:r>
              <a:rPr lang="en-GB" altLang="en-US" sz="2300" b="1" dirty="0" err="1" smtClean="0">
                <a:latin typeface="Avenir Light"/>
              </a:rPr>
              <a:t>Innospec</a:t>
            </a:r>
            <a:r>
              <a:rPr lang="en-GB" altLang="en-US" sz="2300" b="1" dirty="0" smtClean="0">
                <a:latin typeface="Avenir Light"/>
              </a:rPr>
              <a:t> Surfactants</a:t>
            </a:r>
            <a:endParaRPr lang="en-US" altLang="en-US" sz="2300" b="1" dirty="0">
              <a:latin typeface="Avenir Ligh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582015" y="3206626"/>
            <a:ext cx="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7" name="TextBox 36876"/>
          <p:cNvSpPr txBox="1">
            <a:spLocks noChangeArrowheads="1"/>
          </p:cNvSpPr>
          <p:nvPr/>
        </p:nvSpPr>
        <p:spPr bwMode="auto">
          <a:xfrm>
            <a:off x="188094" y="629707"/>
            <a:ext cx="3068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altLang="en-US" sz="1400" b="1" dirty="0">
                <a:solidFill>
                  <a:srgbClr val="85D3F1"/>
                </a:solidFill>
                <a:latin typeface="Avenir Light"/>
              </a:rPr>
              <a:t>pH range </a:t>
            </a:r>
            <a:r>
              <a:rPr lang="en-GB" altLang="en-US" sz="1400" b="1" dirty="0" smtClean="0">
                <a:solidFill>
                  <a:srgbClr val="85D3F1"/>
                </a:solidFill>
                <a:latin typeface="Avenir Light"/>
              </a:rPr>
              <a:t>for organic </a:t>
            </a:r>
            <a:r>
              <a:rPr lang="en-GB" altLang="en-US" sz="1400" b="1" dirty="0">
                <a:solidFill>
                  <a:srgbClr val="85D3F1"/>
                </a:solidFill>
                <a:latin typeface="Avenir Light"/>
              </a:rPr>
              <a:t>acid </a:t>
            </a:r>
            <a:r>
              <a:rPr lang="en-GB" altLang="en-US" sz="1400" b="1" dirty="0" smtClean="0">
                <a:solidFill>
                  <a:srgbClr val="85D3F1"/>
                </a:solidFill>
                <a:latin typeface="Avenir Light"/>
              </a:rPr>
              <a:t>preservatives efficacy</a:t>
            </a:r>
            <a:endParaRPr lang="en-US" altLang="en-US" sz="1400" b="1" dirty="0">
              <a:solidFill>
                <a:srgbClr val="85D3F1"/>
              </a:solidFill>
              <a:latin typeface="Avenir Ligh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13555" y="1907499"/>
            <a:ext cx="8976925" cy="835701"/>
            <a:chOff x="-13555" y="1837011"/>
            <a:chExt cx="8976925" cy="835701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91108" y="2057673"/>
              <a:ext cx="8320087" cy="635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455569" y="1916585"/>
              <a:ext cx="0" cy="3048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974495" y="1916585"/>
              <a:ext cx="0" cy="3048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673129" y="1908448"/>
              <a:ext cx="0" cy="3048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84" name="TextBox 16"/>
            <p:cNvSpPr txBox="1">
              <a:spLocks noChangeArrowheads="1"/>
            </p:cNvSpPr>
            <p:nvPr/>
          </p:nvSpPr>
          <p:spPr bwMode="auto">
            <a:xfrm>
              <a:off x="2298408" y="2297385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en-US" b="1" dirty="0">
                  <a:latin typeface="Avenir Light"/>
                </a:rPr>
                <a:t>5</a:t>
              </a:r>
              <a:endParaRPr lang="en-US" altLang="en-US" b="1" dirty="0">
                <a:latin typeface="Avenir Light"/>
              </a:endParaRPr>
            </a:p>
          </p:txBody>
        </p:sp>
        <p:sp>
          <p:nvSpPr>
            <p:cNvPr id="50185" name="TextBox 17"/>
            <p:cNvSpPr txBox="1">
              <a:spLocks noChangeArrowheads="1"/>
            </p:cNvSpPr>
            <p:nvPr/>
          </p:nvSpPr>
          <p:spPr bwMode="auto">
            <a:xfrm>
              <a:off x="3818125" y="230338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en-US" b="1" dirty="0">
                  <a:latin typeface="Avenir Light"/>
                </a:rPr>
                <a:t>6</a:t>
              </a:r>
              <a:endParaRPr lang="en-US" altLang="en-US" b="1" dirty="0">
                <a:latin typeface="Avenir Light"/>
              </a:endParaRPr>
            </a:p>
          </p:txBody>
        </p:sp>
        <p:sp>
          <p:nvSpPr>
            <p:cNvPr id="50186" name="TextBox 18"/>
            <p:cNvSpPr txBox="1">
              <a:spLocks noChangeArrowheads="1"/>
            </p:cNvSpPr>
            <p:nvPr/>
          </p:nvSpPr>
          <p:spPr bwMode="auto">
            <a:xfrm>
              <a:off x="5506031" y="2295365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en-US" b="1" dirty="0">
                  <a:latin typeface="Avenir Light"/>
                </a:rPr>
                <a:t>7</a:t>
              </a:r>
              <a:endParaRPr lang="en-US" altLang="en-US" b="1" dirty="0">
                <a:latin typeface="Avenir Light"/>
              </a:endParaRPr>
            </a:p>
          </p:txBody>
        </p:sp>
        <p:sp>
          <p:nvSpPr>
            <p:cNvPr id="50191" name="TextBox 36864"/>
            <p:cNvSpPr txBox="1">
              <a:spLocks noChangeArrowheads="1"/>
            </p:cNvSpPr>
            <p:nvPr/>
          </p:nvSpPr>
          <p:spPr bwMode="auto">
            <a:xfrm>
              <a:off x="-13555" y="1837011"/>
              <a:ext cx="59503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en-US" sz="2400" b="1" dirty="0">
                  <a:latin typeface="Avenir Light"/>
                </a:rPr>
                <a:t>pH</a:t>
              </a:r>
              <a:endParaRPr lang="en-US" altLang="en-US" sz="2400" b="1" dirty="0">
                <a:latin typeface="Avenir Light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873740" y="1916585"/>
              <a:ext cx="0" cy="3048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5" name="TextBox 36874"/>
            <p:cNvSpPr txBox="1">
              <a:spLocks noChangeArrowheads="1"/>
            </p:cNvSpPr>
            <p:nvPr/>
          </p:nvSpPr>
          <p:spPr bwMode="auto">
            <a:xfrm>
              <a:off x="711327" y="2297385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en-US" b="1" dirty="0">
                  <a:latin typeface="Avenir Light"/>
                </a:rPr>
                <a:t>4</a:t>
              </a:r>
              <a:endParaRPr lang="en-US" altLang="en-US" b="1" dirty="0">
                <a:latin typeface="Avenir Light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7352328" y="1908448"/>
              <a:ext cx="0" cy="3048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7201485" y="2295365"/>
              <a:ext cx="312906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GB" altLang="en-US" b="1" dirty="0">
                  <a:latin typeface="Avenir Light"/>
                  <a:cs typeface="Arial" pitchFamily="34" charset="0"/>
                </a:rPr>
                <a:t>8</a:t>
              </a:r>
              <a:endParaRPr lang="en-US" altLang="en-US" b="1" dirty="0">
                <a:latin typeface="Avenir Light"/>
                <a:cs typeface="Arial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8801307" y="1908448"/>
              <a:ext cx="0" cy="3048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8650464" y="2294932"/>
              <a:ext cx="312906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GB" altLang="en-US" b="1" dirty="0" smtClean="0">
                  <a:latin typeface="Avenir Light"/>
                  <a:cs typeface="Arial" pitchFamily="34" charset="0"/>
                </a:rPr>
                <a:t>9</a:t>
              </a:r>
              <a:endParaRPr lang="en-US" altLang="en-US" b="1" dirty="0">
                <a:latin typeface="Avenir Light"/>
                <a:cs typeface="Arial" pitchFamily="34" charset="0"/>
              </a:endParaRPr>
            </a:p>
          </p:txBody>
        </p:sp>
      </p:grpSp>
      <p:sp>
        <p:nvSpPr>
          <p:cNvPr id="41" name="Left Brace 40"/>
          <p:cNvSpPr/>
          <p:nvPr/>
        </p:nvSpPr>
        <p:spPr>
          <a:xfrm rot="16200000">
            <a:off x="5492426" y="448486"/>
            <a:ext cx="275632" cy="6279861"/>
          </a:xfrm>
          <a:prstGeom prst="leftBrace">
            <a:avLst>
              <a:gd name="adj1" fmla="val 8333"/>
              <a:gd name="adj2" fmla="val 50504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92D050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9490" y="3634332"/>
            <a:ext cx="365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venir Light"/>
                <a:cs typeface="Arial" pitchFamily="34" charset="0"/>
              </a:rPr>
              <a:t>Iselux</a:t>
            </a:r>
            <a:r>
              <a:rPr lang="en-GB" sz="1400" baseline="30000" dirty="0" smtClean="0">
                <a:latin typeface="Avenir Light"/>
                <a:cs typeface="Arial" pitchFamily="34" charset="0"/>
              </a:rPr>
              <a:t>® </a:t>
            </a:r>
          </a:p>
          <a:p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(Sodium Lauroyl Methyl Isethionate) </a:t>
            </a:r>
            <a:endParaRPr lang="en-GB" sz="1400" b="1" baseline="30000" dirty="0">
              <a:solidFill>
                <a:schemeClr val="accent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42" name="Left Brace 41"/>
          <p:cNvSpPr/>
          <p:nvPr/>
        </p:nvSpPr>
        <p:spPr>
          <a:xfrm rot="16200000">
            <a:off x="5559972" y="722808"/>
            <a:ext cx="454951" cy="4337860"/>
          </a:xfrm>
          <a:prstGeom prst="leftBrace">
            <a:avLst>
              <a:gd name="adj1" fmla="val 8333"/>
              <a:gd name="adj2" fmla="val 5082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92D050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797" y="3013003"/>
            <a:ext cx="389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venir Light"/>
                <a:cs typeface="Arial" pitchFamily="34" charset="0"/>
              </a:rPr>
              <a:t>Pureact I Grades </a:t>
            </a:r>
          </a:p>
          <a:p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(Sodium cocoyl Isethionate)</a:t>
            </a:r>
            <a:endParaRPr lang="en-GB" sz="1400" b="1" dirty="0">
              <a:solidFill>
                <a:schemeClr val="accent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46" name="Left Brace 45"/>
          <p:cNvSpPr/>
          <p:nvPr/>
        </p:nvSpPr>
        <p:spPr>
          <a:xfrm rot="16200000">
            <a:off x="4462120" y="1555503"/>
            <a:ext cx="380999" cy="8699993"/>
          </a:xfrm>
          <a:prstGeom prst="leftBrace">
            <a:avLst>
              <a:gd name="adj1" fmla="val 8333"/>
              <a:gd name="adj2" fmla="val 50495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92D050"/>
              </a:solidFill>
              <a:latin typeface="Avenir Light"/>
            </a:endParaRPr>
          </a:p>
        </p:txBody>
      </p:sp>
      <p:sp>
        <p:nvSpPr>
          <p:cNvPr id="48" name="Left Brace 47"/>
          <p:cNvSpPr/>
          <p:nvPr/>
        </p:nvSpPr>
        <p:spPr>
          <a:xfrm rot="16200000">
            <a:off x="4664861" y="939073"/>
            <a:ext cx="352084" cy="7770339"/>
          </a:xfrm>
          <a:prstGeom prst="leftBrace">
            <a:avLst>
              <a:gd name="adj1" fmla="val 0"/>
              <a:gd name="adj2" fmla="val 49086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92D050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4646" y="4948582"/>
            <a:ext cx="466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venir Light"/>
                <a:cs typeface="Arial" pitchFamily="34" charset="0"/>
              </a:rPr>
              <a:t>Pureact Gluco Grades  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(Alkyl </a:t>
            </a:r>
            <a:r>
              <a:rPr lang="en-GB" sz="1400" b="1" dirty="0">
                <a:solidFill>
                  <a:schemeClr val="accent1"/>
                </a:solidFill>
                <a:latin typeface="Avenir Light"/>
                <a:cs typeface="Arial" pitchFamily="34" charset="0"/>
              </a:rPr>
              <a:t>G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lucosides)</a:t>
            </a:r>
            <a:endParaRPr lang="en-GB" sz="1400" b="1" dirty="0">
              <a:solidFill>
                <a:schemeClr val="accent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9884" y="6005141"/>
            <a:ext cx="2617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venir Light"/>
                <a:cs typeface="Arial" pitchFamily="34" charset="0"/>
              </a:rPr>
              <a:t>Pureact WS &amp; MS Grades </a:t>
            </a:r>
          </a:p>
          <a:p>
            <a:pPr algn="ctr"/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(Sodium Methyl </a:t>
            </a:r>
            <a:r>
              <a:rPr lang="en-GB" sz="1400" b="1" dirty="0">
                <a:solidFill>
                  <a:schemeClr val="accent1"/>
                </a:solidFill>
                <a:latin typeface="Avenir Light"/>
                <a:cs typeface="Arial" pitchFamily="34" charset="0"/>
              </a:rPr>
              <a:t>A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lkyl </a:t>
            </a:r>
            <a:r>
              <a:rPr lang="en-GB" sz="1400" b="1" dirty="0">
                <a:solidFill>
                  <a:schemeClr val="accent1"/>
                </a:solidFill>
                <a:latin typeface="Avenir Light"/>
                <a:cs typeface="Arial" pitchFamily="34" charset="0"/>
              </a:rPr>
              <a:t>T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aurates)</a:t>
            </a:r>
            <a:endParaRPr lang="en-GB" sz="1400" b="1" dirty="0">
              <a:solidFill>
                <a:schemeClr val="accent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4266" y="6002124"/>
            <a:ext cx="2763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venir Light"/>
                <a:cs typeface="Arial" pitchFamily="34" charset="0"/>
              </a:rPr>
              <a:t>Nansa</a:t>
            </a:r>
            <a:r>
              <a:rPr lang="en-GB" sz="1400" baseline="30000" dirty="0" smtClean="0">
                <a:latin typeface="Avenir Light"/>
                <a:cs typeface="Arial" pitchFamily="34" charset="0"/>
              </a:rPr>
              <a:t>®</a:t>
            </a:r>
            <a:r>
              <a:rPr lang="en-GB" sz="1400" dirty="0" smtClean="0">
                <a:latin typeface="Avenir Light"/>
                <a:cs typeface="Arial" pitchFamily="34" charset="0"/>
              </a:rPr>
              <a:t> LSS Grades</a:t>
            </a:r>
          </a:p>
          <a:p>
            <a:pPr algn="ctr"/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(Sodium C</a:t>
            </a:r>
            <a:r>
              <a:rPr lang="en-GB" sz="1400" b="1" baseline="-25000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14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-C</a:t>
            </a:r>
            <a:r>
              <a:rPr lang="en-GB" sz="1400" b="1" baseline="-25000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16 </a:t>
            </a:r>
            <a:r>
              <a:rPr lang="en-GB" sz="1400" b="1" dirty="0">
                <a:solidFill>
                  <a:schemeClr val="accent1"/>
                </a:solidFill>
                <a:latin typeface="Avenir Light"/>
                <a:cs typeface="Arial" pitchFamily="34" charset="0"/>
              </a:rPr>
              <a:t>O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lefin </a:t>
            </a:r>
            <a:r>
              <a:rPr lang="en-GB" sz="1400" b="1" dirty="0">
                <a:solidFill>
                  <a:schemeClr val="accent1"/>
                </a:solidFill>
                <a:latin typeface="Avenir Light"/>
                <a:cs typeface="Arial" pitchFamily="34" charset="0"/>
              </a:rPr>
              <a:t>S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ulfonate) </a:t>
            </a:r>
            <a:endParaRPr lang="en-GB" sz="1400" b="1" dirty="0">
              <a:solidFill>
                <a:schemeClr val="accent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0751" y="4274990"/>
            <a:ext cx="348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venir Light"/>
                <a:cs typeface="Arial" pitchFamily="34" charset="0"/>
              </a:rPr>
              <a:t>Pureact SCG  </a:t>
            </a:r>
          </a:p>
          <a:p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(Sodium Cocoyl Glycinate)</a:t>
            </a:r>
            <a:r>
              <a:rPr lang="en-GB" sz="1400" b="1" dirty="0" smtClean="0">
                <a:latin typeface="Avenir Light"/>
                <a:cs typeface="Arial" pitchFamily="34" charset="0"/>
              </a:rPr>
              <a:t> </a:t>
            </a:r>
            <a:r>
              <a:rPr lang="en-GB" sz="1400" dirty="0" smtClean="0">
                <a:latin typeface="Avenir Light"/>
                <a:cs typeface="Arial" pitchFamily="34" charset="0"/>
              </a:rPr>
              <a:t>                                   </a:t>
            </a:r>
            <a:endParaRPr lang="en-GB" sz="1400" dirty="0">
              <a:latin typeface="Avenir Light"/>
              <a:cs typeface="Arial" pitchFamily="34" charset="0"/>
            </a:endParaRPr>
          </a:p>
        </p:txBody>
      </p:sp>
      <p:sp>
        <p:nvSpPr>
          <p:cNvPr id="65" name="Left Brace 64"/>
          <p:cNvSpPr/>
          <p:nvPr/>
        </p:nvSpPr>
        <p:spPr>
          <a:xfrm rot="5400000">
            <a:off x="4863309" y="-2050250"/>
            <a:ext cx="177269" cy="7636459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>
              <a:latin typeface="Avenir Light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26818" y="1260328"/>
            <a:ext cx="3944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venir Light"/>
                <a:cs typeface="Arial" pitchFamily="34" charset="0"/>
              </a:rPr>
              <a:t>Pureact LSR 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(Sodium Lauroyl </a:t>
            </a:r>
            <a:r>
              <a:rPr lang="en-GB" sz="1400" b="1" dirty="0">
                <a:solidFill>
                  <a:schemeClr val="accent1"/>
                </a:solidFill>
                <a:latin typeface="Avenir Light"/>
                <a:cs typeface="Arial" pitchFamily="34" charset="0"/>
              </a:rPr>
              <a:t>S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arcosinate)</a:t>
            </a:r>
            <a:endParaRPr lang="en-GB" sz="1400" b="1" dirty="0">
              <a:solidFill>
                <a:schemeClr val="accent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45" name="Left Brace 44"/>
          <p:cNvSpPr/>
          <p:nvPr/>
        </p:nvSpPr>
        <p:spPr>
          <a:xfrm rot="16200000">
            <a:off x="6583322" y="2153481"/>
            <a:ext cx="225530" cy="4148170"/>
          </a:xfrm>
          <a:prstGeom prst="leftBrace">
            <a:avLst>
              <a:gd name="adj1" fmla="val 8333"/>
              <a:gd name="adj2" fmla="val 49572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>
              <a:latin typeface="Avenir Light"/>
              <a:cs typeface="Arial" pitchFamily="34" charset="0"/>
            </a:endParaRPr>
          </a:p>
        </p:txBody>
      </p:sp>
      <p:sp>
        <p:nvSpPr>
          <p:cNvPr id="50" name="Left Brace 49"/>
          <p:cNvSpPr/>
          <p:nvPr/>
        </p:nvSpPr>
        <p:spPr>
          <a:xfrm rot="5400000">
            <a:off x="2164043" y="-154117"/>
            <a:ext cx="382555" cy="3238348"/>
          </a:xfrm>
          <a:prstGeom prst="leftBrace">
            <a:avLst>
              <a:gd name="adj1" fmla="val 8333"/>
              <a:gd name="adj2" fmla="val 72043"/>
            </a:avLst>
          </a:prstGeom>
          <a:ln w="38100">
            <a:solidFill>
              <a:srgbClr val="85D3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85D3F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47" name="Left Brace 46"/>
          <p:cNvSpPr/>
          <p:nvPr/>
        </p:nvSpPr>
        <p:spPr>
          <a:xfrm rot="16200000">
            <a:off x="2965047" y="2674572"/>
            <a:ext cx="225530" cy="3105986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>
              <a:latin typeface="Avenir Ligh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6896" y="4323260"/>
            <a:ext cx="2786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venir Light"/>
                <a:cs typeface="Arial" pitchFamily="34" charset="0"/>
              </a:rPr>
              <a:t>Low solubility in acid form</a:t>
            </a:r>
            <a:endParaRPr lang="en-GB" sz="1400" dirty="0">
              <a:latin typeface="Avenir Light"/>
              <a:cs typeface="Arial" pitchFamily="34" charset="0"/>
            </a:endParaRPr>
          </a:p>
        </p:txBody>
      </p:sp>
      <p:sp>
        <p:nvSpPr>
          <p:cNvPr id="49" name="Left Brace 48"/>
          <p:cNvSpPr/>
          <p:nvPr/>
        </p:nvSpPr>
        <p:spPr>
          <a:xfrm rot="5400000">
            <a:off x="5660749" y="-1041607"/>
            <a:ext cx="353457" cy="4436580"/>
          </a:xfrm>
          <a:prstGeom prst="leftBrace">
            <a:avLst>
              <a:gd name="adj1" fmla="val 8333"/>
              <a:gd name="adj2" fmla="val 4933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92D050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35528" y="573350"/>
            <a:ext cx="45929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Avenir Light"/>
                <a:cs typeface="Arial" pitchFamily="34" charset="0"/>
              </a:rPr>
              <a:t>Empicol</a:t>
            </a:r>
            <a:r>
              <a:rPr lang="en-GB" sz="1400" baseline="30000" dirty="0" smtClean="0">
                <a:latin typeface="Avenir Light"/>
                <a:cs typeface="Arial" pitchFamily="34" charset="0"/>
              </a:rPr>
              <a:t>®</a:t>
            </a:r>
            <a:r>
              <a:rPr lang="en-GB" sz="1400" dirty="0" smtClean="0">
                <a:latin typeface="Avenir Light"/>
                <a:cs typeface="Arial" pitchFamily="34" charset="0"/>
              </a:rPr>
              <a:t> SDD/O 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(Disodium Laureth </a:t>
            </a:r>
            <a:r>
              <a:rPr lang="en-GB" sz="1400" b="1" dirty="0" err="1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Sulfosuccinate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)</a:t>
            </a:r>
            <a:endParaRPr lang="en-GB" sz="1400" b="1" dirty="0">
              <a:solidFill>
                <a:schemeClr val="accent1"/>
              </a:solidFill>
              <a:latin typeface="Avenir Light"/>
              <a:cs typeface="Arial" pitchFamily="34" charset="0"/>
            </a:endParaRPr>
          </a:p>
        </p:txBody>
      </p:sp>
      <p:sp>
        <p:nvSpPr>
          <p:cNvPr id="51" name="Left Brace 50"/>
          <p:cNvSpPr/>
          <p:nvPr/>
        </p:nvSpPr>
        <p:spPr>
          <a:xfrm rot="16200000">
            <a:off x="4589203" y="1275070"/>
            <a:ext cx="401379" cy="8214440"/>
          </a:xfrm>
          <a:prstGeom prst="leftBrace">
            <a:avLst>
              <a:gd name="adj1" fmla="val 8333"/>
              <a:gd name="adj2" fmla="val 5049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92D050"/>
              </a:solidFill>
              <a:latin typeface="Avenir Ligh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53744" y="5469795"/>
            <a:ext cx="4436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Amphoacetates</a:t>
            </a:r>
            <a:r>
              <a:rPr lang="en-GB" sz="1400" b="1" dirty="0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   &amp;    </a:t>
            </a:r>
            <a:r>
              <a:rPr lang="en-GB" sz="1400" b="1" dirty="0" err="1" smtClean="0">
                <a:solidFill>
                  <a:schemeClr val="accent1"/>
                </a:solidFill>
                <a:latin typeface="Avenir Light"/>
                <a:cs typeface="Arial" pitchFamily="34" charset="0"/>
              </a:rPr>
              <a:t>Betaines</a:t>
            </a:r>
            <a:endParaRPr lang="en-GB" sz="1400" b="1" dirty="0">
              <a:solidFill>
                <a:schemeClr val="accent1"/>
              </a:solidFill>
              <a:latin typeface="Avenir Light"/>
              <a:cs typeface="Arial" pitchFamily="34" charset="0"/>
            </a:endParaRPr>
          </a:p>
        </p:txBody>
      </p:sp>
      <p:pic>
        <p:nvPicPr>
          <p:cNvPr id="44" name="Picture 4" descr="J:\Marketing\014 Logos\- Personal Care\Touching Everyday Li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13" y="6319923"/>
            <a:ext cx="1171575" cy="40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9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7573" y="825690"/>
            <a:ext cx="7986961" cy="756831"/>
          </a:xfrm>
        </p:spPr>
        <p:txBody>
          <a:bodyPr/>
          <a:lstStyle/>
          <a:p>
            <a:r>
              <a:rPr lang="en-GB" sz="3200" dirty="0" smtClean="0">
                <a:latin typeface="Avenir Light"/>
              </a:rPr>
              <a:t>Stability Issues</a:t>
            </a:r>
            <a:r>
              <a:rPr lang="en-GB" sz="1500" dirty="0" smtClean="0">
                <a:latin typeface="Avenir LT Std 45 Book"/>
              </a:rPr>
              <a:t/>
            </a:r>
            <a:br>
              <a:rPr lang="en-GB" sz="1500" dirty="0" smtClean="0">
                <a:latin typeface="Avenir LT Std 45 Book"/>
              </a:rPr>
            </a:br>
            <a:r>
              <a:rPr lang="en-GB" sz="2000" b="1" dirty="0" smtClean="0">
                <a:solidFill>
                  <a:srgbClr val="FDC300"/>
                </a:solidFill>
                <a:latin typeface="Avenir Light"/>
              </a:rPr>
              <a:t>Surfactant </a:t>
            </a:r>
            <a:r>
              <a:rPr lang="en-GB" sz="2000" b="1" dirty="0">
                <a:solidFill>
                  <a:srgbClr val="FDC300"/>
                </a:solidFill>
                <a:latin typeface="Avenir Light"/>
              </a:rPr>
              <a:t>Hydrolysis in Formulations at Acidic pH</a:t>
            </a:r>
            <a:r>
              <a:rPr lang="en-GB" sz="1500" dirty="0">
                <a:latin typeface="Avenir LT Std 45 Book"/>
              </a:rPr>
              <a:t/>
            </a:r>
            <a:br>
              <a:rPr lang="en-GB" sz="1500" dirty="0">
                <a:latin typeface="Avenir LT Std 45 Book"/>
              </a:rPr>
            </a:br>
            <a:endParaRPr lang="en-GB" sz="15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255179"/>
              </p:ext>
            </p:extLst>
          </p:nvPr>
        </p:nvGraphicFramePr>
        <p:xfrm>
          <a:off x="921535" y="1741413"/>
          <a:ext cx="2383387" cy="268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Loss of clarity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64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In clear systems due to break down into insoluble fatty acids</a:t>
                      </a:r>
                      <a:endParaRPr lang="en-GB" sz="1200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Can be masked with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pearlisers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 (but gives additional cost and also a need for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stabilisation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 of the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pearliser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89095"/>
              </p:ext>
            </p:extLst>
          </p:nvPr>
        </p:nvGraphicFramePr>
        <p:xfrm>
          <a:off x="3482161" y="1723798"/>
          <a:ext cx="2383387" cy="374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Change in viscosity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31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Due to depletion of surfactant</a:t>
                      </a: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Normally shows initial increase with low levels of fatty acid then rapid drop in viscosity as surfactant level drops and rate of hydrolysis increases due to auto catalysis.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Light" panose="020B0402020203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Can be masked with rheology modifiers which don’t rely on surfactants to thicken, e.g.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carbomers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, xanthan, cellulose gums</a:t>
                      </a: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235696"/>
              </p:ext>
            </p:extLst>
          </p:nvPr>
        </p:nvGraphicFramePr>
        <p:xfrm>
          <a:off x="6010336" y="1721796"/>
          <a:ext cx="2383387" cy="28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Loss in foam performance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Reduction in flash and total foam volume</a:t>
                      </a:r>
                      <a:endParaRPr lang="en-GB" sz="1200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Depletion of surfactant gives a reduction in flash and total foam volume.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Light" panose="020B0402020203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Can be masked by deliberately overloading the surfactant levels.                            But at additional cost!</a:t>
                      </a: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249475"/>
              </p:ext>
            </p:extLst>
          </p:nvPr>
        </p:nvGraphicFramePr>
        <p:xfrm>
          <a:off x="992455" y="4220552"/>
          <a:ext cx="2383387" cy="1555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2218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Instability</a:t>
                      </a:r>
                      <a:endParaRPr lang="en-GB" sz="1400" b="1" dirty="0">
                        <a:latin typeface="Avenir Light" panose="020B0402020203020204" pitchFamily="34" charset="0"/>
                      </a:endParaRP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334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Light" panose="020B0402020203020204" pitchFamily="34" charset="0"/>
                          <a:ea typeface="+mn-ea"/>
                          <a:cs typeface="+mn-cs"/>
                        </a:rPr>
                        <a:t>With fragrances and oils</a:t>
                      </a:r>
                    </a:p>
                  </a:txBody>
                  <a:tcPr marT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7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063" y="771369"/>
            <a:ext cx="7986961" cy="756831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Iselux</a:t>
            </a:r>
            <a:r>
              <a:rPr lang="en-GB" sz="3600" baseline="30000" dirty="0" smtClean="0"/>
              <a:t>® </a:t>
            </a:r>
            <a:r>
              <a:rPr lang="en-GB" sz="2400" baseline="30000" dirty="0" smtClean="0"/>
              <a:t/>
            </a:r>
            <a:br>
              <a:rPr lang="en-GB" sz="2400" baseline="30000" dirty="0" smtClean="0"/>
            </a:br>
            <a:r>
              <a:rPr lang="en-GB" sz="1600" b="1" dirty="0" smtClean="0">
                <a:solidFill>
                  <a:srgbClr val="FDC300"/>
                </a:solidFill>
                <a:latin typeface="Avenir Light"/>
              </a:rPr>
              <a:t>INCI: Sodium Lauroyl Methyl </a:t>
            </a:r>
            <a:r>
              <a:rPr lang="en-GB" sz="1600" b="1" dirty="0" err="1" smtClean="0">
                <a:solidFill>
                  <a:srgbClr val="FDC300"/>
                </a:solidFill>
                <a:latin typeface="Avenir Light"/>
              </a:rPr>
              <a:t>Isethionate</a:t>
            </a:r>
            <a:r>
              <a:rPr lang="en-GB" sz="1600" b="1" dirty="0" smtClean="0">
                <a:solidFill>
                  <a:srgbClr val="FDC300"/>
                </a:solidFill>
                <a:latin typeface="Avenir Light"/>
              </a:rPr>
              <a:t> </a:t>
            </a:r>
            <a:endParaRPr lang="en-GB" sz="1400" b="1" baseline="30000" dirty="0">
              <a:solidFill>
                <a:srgbClr val="FDC300"/>
              </a:solidFill>
              <a:latin typeface="Avenir Ligh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928257" y="1739710"/>
            <a:ext cx="12840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 dirty="0" smtClean="0">
                <a:solidFill>
                  <a:srgbClr val="85D3F1"/>
                </a:solidFill>
                <a:latin typeface="Avenir Light"/>
              </a:rPr>
              <a:t>Features</a:t>
            </a:r>
            <a:endParaRPr lang="en-US" sz="2000" b="1" dirty="0">
              <a:solidFill>
                <a:srgbClr val="85D3F1"/>
              </a:solidFill>
              <a:latin typeface="Avenir Ligh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501077" y="1753097"/>
            <a:ext cx="1144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 dirty="0" smtClean="0">
                <a:solidFill>
                  <a:srgbClr val="85D3F1"/>
                </a:solidFill>
                <a:latin typeface="Avenir Light"/>
              </a:rPr>
              <a:t>Benefits</a:t>
            </a:r>
            <a:endParaRPr lang="en-US" sz="2000" b="1" dirty="0">
              <a:solidFill>
                <a:srgbClr val="85D3F1"/>
              </a:solidFill>
              <a:latin typeface="Avenir Light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89628"/>
              </p:ext>
            </p:extLst>
          </p:nvPr>
        </p:nvGraphicFramePr>
        <p:xfrm>
          <a:off x="5498537" y="714106"/>
          <a:ext cx="2342786" cy="84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CS ChemDraw Drawing" r:id="rId3" imgW="2095151" imgH="754110" progId="ChemDraw.Document.6.0">
                  <p:embed/>
                </p:oleObj>
              </mc:Choice>
              <mc:Fallback>
                <p:oleObj name="CS ChemDraw Drawing" r:id="rId3" imgW="2095151" imgH="7541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98537" y="714106"/>
                        <a:ext cx="2342786" cy="843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836841" y="2289020"/>
            <a:ext cx="3166321" cy="3602343"/>
            <a:chOff x="530493" y="1640968"/>
            <a:chExt cx="3166321" cy="4690484"/>
          </a:xfrm>
        </p:grpSpPr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633020" y="1640968"/>
              <a:ext cx="1819409" cy="280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Dense creamy lather</a:t>
              </a: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633020" y="1871502"/>
              <a:ext cx="1344920" cy="280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High flash foam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633020" y="2324713"/>
              <a:ext cx="2426946" cy="280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M</a:t>
              </a:r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ild surfactant, low irritation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633020" y="2793275"/>
              <a:ext cx="2091919" cy="280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Excellent water solubility</a:t>
              </a: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633020" y="3212976"/>
              <a:ext cx="3063794" cy="112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Easy to handle forms</a:t>
              </a:r>
            </a:p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High concentration flake</a:t>
              </a:r>
            </a:p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Cold process liquid </a:t>
              </a:r>
            </a:p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Surfactant concentrates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633020" y="4503050"/>
              <a:ext cx="2022990" cy="280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Readily biodegradable</a:t>
              </a: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633020" y="4805719"/>
              <a:ext cx="1490793" cy="280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Naturally derived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633020" y="6000121"/>
              <a:ext cx="1922001" cy="320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smtClean="0">
                  <a:solidFill>
                    <a:srgbClr val="85D3F1"/>
                  </a:solidFill>
                  <a:latin typeface="Avenir Light"/>
                  <a:cs typeface="Arial" panose="020B0604020202020204" pitchFamily="34" charset="0"/>
                </a:rPr>
                <a:t>pH stability 5.0 - 9.0</a:t>
              </a:r>
              <a:endParaRPr lang="en-US" sz="1600" b="1" dirty="0">
                <a:solidFill>
                  <a:srgbClr val="85D3F1"/>
                </a:solidFill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49402" y="6032576"/>
              <a:ext cx="65" cy="29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0493" y="5373371"/>
              <a:ext cx="3126863" cy="40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Avenir Light"/>
                  <a:cs typeface="Arial" panose="020B0604020202020204" pitchFamily="34" charset="0"/>
                </a:rPr>
                <a:t>Viscosity build with CAPB</a:t>
              </a:r>
              <a:endParaRPr lang="en-GB" sz="1400" dirty="0">
                <a:latin typeface="Avenir Ligh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36505" y="2289020"/>
            <a:ext cx="3522224" cy="3718355"/>
            <a:chOff x="4827532" y="1659110"/>
            <a:chExt cx="3522224" cy="4642315"/>
          </a:xfrm>
        </p:grpSpPr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4906599" y="2329076"/>
              <a:ext cx="1830629" cy="268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Ideal for sensitive skin</a:t>
              </a: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4918700" y="2793274"/>
              <a:ext cx="3048912" cy="268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Can be </a:t>
              </a:r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used easily </a:t>
              </a:r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in clear systems</a:t>
              </a: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4897910" y="1659110"/>
              <a:ext cx="2943113" cy="268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Creates a luxurious bath / shower </a:t>
              </a:r>
            </a:p>
          </p:txBody>
        </p:sp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4898908" y="1867164"/>
              <a:ext cx="990656" cy="268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experience</a:t>
              </a:r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4893682" y="5763469"/>
              <a:ext cx="3456074" cy="537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Formulating </a:t>
              </a:r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flexibility </a:t>
              </a:r>
            </a:p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Organic acid preservative compatibility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27532" y="3527420"/>
              <a:ext cx="3273032" cy="384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Avenir Light"/>
                  <a:cs typeface="Arial" panose="020B0604020202020204" pitchFamily="34" charset="0"/>
                </a:rPr>
                <a:t>Ease of manufacturing</a:t>
              </a:r>
              <a:endParaRPr lang="en-GB" sz="1400" dirty="0">
                <a:latin typeface="Avenir Light"/>
                <a:cs typeface="Arial" panose="020B0604020202020204" pitchFamily="34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4904317" y="5288365"/>
              <a:ext cx="2713884" cy="268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Avenir Light"/>
                  <a:cs typeface="Arial" panose="020B0604020202020204" pitchFamily="34" charset="0"/>
                </a:rPr>
                <a:t>Dramatic formulation flexibility  </a:t>
              </a:r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4908686" y="4543071"/>
              <a:ext cx="2042226" cy="268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 smtClean="0">
                  <a:latin typeface="Avenir Light"/>
                  <a:cs typeface="Arial" panose="020B0604020202020204" pitchFamily="34" charset="0"/>
                </a:rPr>
                <a:t>Environmentally friendly</a:t>
              </a:r>
              <a:endParaRPr lang="en-US" sz="1400" dirty="0">
                <a:latin typeface="Avenir Light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3708837" y="2504464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698069" y="2933365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08836" y="3305173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98069" y="4009835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708835" y="4702574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708834" y="5311751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708833" y="5796842"/>
            <a:ext cx="418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6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0063" y="771369"/>
            <a:ext cx="7986961" cy="756831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Product Launches with Iselux</a:t>
            </a:r>
            <a:r>
              <a:rPr lang="en-GB" sz="3600" baseline="30000" dirty="0" smtClean="0"/>
              <a:t>® </a:t>
            </a:r>
            <a:r>
              <a:rPr lang="en-GB" sz="2400" baseline="30000" dirty="0" smtClean="0"/>
              <a:t/>
            </a:r>
            <a:br>
              <a:rPr lang="en-GB" sz="2400" baseline="30000" dirty="0" smtClean="0"/>
            </a:br>
            <a:r>
              <a:rPr lang="en-GB" sz="1400" dirty="0" smtClean="0">
                <a:solidFill>
                  <a:srgbClr val="FDC300"/>
                </a:solidFill>
                <a:latin typeface="Avenir Medium"/>
              </a:rPr>
              <a:t>INCI: Sodium Lauroyl Methyl Isethionate </a:t>
            </a:r>
            <a:endParaRPr lang="en-GB" sz="1400" baseline="30000" dirty="0">
              <a:solidFill>
                <a:srgbClr val="FDC300"/>
              </a:solidFill>
              <a:latin typeface="Avenir Medium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3189753"/>
              </p:ext>
            </p:extLst>
          </p:nvPr>
        </p:nvGraphicFramePr>
        <p:xfrm>
          <a:off x="758189" y="1653539"/>
          <a:ext cx="7633335" cy="4528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3"/>
          <p:cNvSpPr txBox="1">
            <a:spLocks/>
          </p:cNvSpPr>
          <p:nvPr/>
        </p:nvSpPr>
        <p:spPr>
          <a:xfrm>
            <a:off x="-70810" y="6166343"/>
            <a:ext cx="2770061" cy="756831"/>
          </a:xfrm>
          <a:prstGeom prst="rect">
            <a:avLst/>
          </a:prstGeom>
        </p:spPr>
        <p:txBody>
          <a:bodyPr vert="horz" lIns="396000" tIns="45720" rIns="21600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venir Light" panose="020B04020202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1400" b="1" dirty="0" smtClean="0">
                <a:solidFill>
                  <a:srgbClr val="85D3F1"/>
                </a:solidFill>
                <a:latin typeface="Avenir Light"/>
                <a:ea typeface="+mn-ea"/>
                <a:cs typeface="+mn-cs"/>
              </a:rPr>
              <a:t>Data from Mintel 2019</a:t>
            </a:r>
            <a:endParaRPr lang="en-GB" sz="1400" b="1" dirty="0">
              <a:solidFill>
                <a:srgbClr val="85D3F1"/>
              </a:solidFill>
              <a:latin typeface="Aveni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6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OSP_PC_2019">
  <a:themeElements>
    <a:clrScheme name="Personal Care 2019 1">
      <a:dk1>
        <a:sysClr val="windowText" lastClr="000000"/>
      </a:dk1>
      <a:lt1>
        <a:sysClr val="window" lastClr="FFFFFF"/>
      </a:lt1>
      <a:dk2>
        <a:srgbClr val="5E5E5D"/>
      </a:dk2>
      <a:lt2>
        <a:srgbClr val="EEECE1"/>
      </a:lt2>
      <a:accent1>
        <a:srgbClr val="FDC300"/>
      </a:accent1>
      <a:accent2>
        <a:srgbClr val="D08317"/>
      </a:accent2>
      <a:accent3>
        <a:srgbClr val="FEE17D"/>
      </a:accent3>
      <a:accent4>
        <a:srgbClr val="575756"/>
      </a:accent4>
      <a:accent5>
        <a:srgbClr val="88807D"/>
      </a:accent5>
      <a:accent6>
        <a:srgbClr val="FFFFFF"/>
      </a:accent6>
      <a:hlink>
        <a:srgbClr val="CAE818"/>
      </a:hlink>
      <a:folHlink>
        <a:srgbClr val="00206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2519</Words>
  <Application>Microsoft Office PowerPoint</Application>
  <PresentationFormat>On-screen Show (4:3)</PresentationFormat>
  <Paragraphs>623</Paragraphs>
  <Slides>35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Calibri</vt:lpstr>
      <vt:lpstr>Niveau Grotesk Light</vt:lpstr>
      <vt:lpstr>Arial</vt:lpstr>
      <vt:lpstr>Avenir Light</vt:lpstr>
      <vt:lpstr>Avenir Black</vt:lpstr>
      <vt:lpstr>MS Mincho</vt:lpstr>
      <vt:lpstr>Avenir Medium</vt:lpstr>
      <vt:lpstr>Times New Roman</vt:lpstr>
      <vt:lpstr>Avenir LT Std 45 Book</vt:lpstr>
      <vt:lpstr>ＭＳ Ｐゴシック</vt:lpstr>
      <vt:lpstr>Avenir LT 35 Light</vt:lpstr>
      <vt:lpstr>IOSP_PC_2019</vt:lpstr>
      <vt:lpstr>CS ChemDraw Drawing</vt:lpstr>
      <vt:lpstr>Worksheet</vt:lpstr>
      <vt:lpstr>sulfate-free surfactants   meeting trends, technologies and formulating expertise</vt:lpstr>
      <vt:lpstr>product claims:  a rise in sulfate-free</vt:lpstr>
      <vt:lpstr>Innospec sulfate-free portfolio</vt:lpstr>
      <vt:lpstr>PowerPoint Presentation</vt:lpstr>
      <vt:lpstr>PowerPoint Presentation</vt:lpstr>
      <vt:lpstr>PowerPoint Presentation</vt:lpstr>
      <vt:lpstr>Stability Issues Surfactant Hydrolysis in Formulations at Acidic pH </vt:lpstr>
      <vt:lpstr>Iselux®  INCI: Sodium Lauroyl Methyl Isethionate </vt:lpstr>
      <vt:lpstr>Product Launches with Iselux®  INCI: Sodium Lauroyl Methyl Isethionate </vt:lpstr>
      <vt:lpstr>Pureact WS Series INCI: Sodium Methyl Cocoyl Taurate  Pureact MS Series INCI: Sodium Methyl Oleoyl Taurate</vt:lpstr>
      <vt:lpstr>Product Launches with  Sodium Methyl Cocoyl Taurate </vt:lpstr>
      <vt:lpstr>PowerPoint Presentation</vt:lpstr>
      <vt:lpstr>Nansa® LSS Series INCI: Sodium C14-C16 Olefin Sulfonate</vt:lpstr>
      <vt:lpstr>PowerPoint Presentation</vt:lpstr>
      <vt:lpstr>Pureact 138 INCI: Decyl Glucoside (and) Sodium Lauroyl Lactylate  </vt:lpstr>
      <vt:lpstr>formulating sulfate-free considerations</vt:lpstr>
      <vt:lpstr>formulating sulfate-free considerations (continued)</vt:lpstr>
      <vt:lpstr>10% w/w Active Iselux® + Cocamidopropyl Betaine (pH 6.0) Viscosity Brookfield RVT, 20rpm # 2, 3, 4 and 5     </vt:lpstr>
      <vt:lpstr>PowerPoint Presentation</vt:lpstr>
      <vt:lpstr>10% Active Iselux® and  Cocamidopropyl Hydroxysultaine</vt:lpstr>
      <vt:lpstr>PowerPoint Presentation</vt:lpstr>
      <vt:lpstr>Foam textures with Pureact WS Conc Effect of co-surfactants</vt:lpstr>
      <vt:lpstr>Conditioning Agents with Pureact WS Low pH</vt:lpstr>
      <vt:lpstr>Effect of surfactants on stability and clarity  Cationic polymers at low pH </vt:lpstr>
      <vt:lpstr>PowerPoint Presentation</vt:lpstr>
      <vt:lpstr>Formulations A-F viscosity Clarity with NaCl </vt:lpstr>
      <vt:lpstr>Example formulations</vt:lpstr>
      <vt:lpstr>PowerPoint Presentation</vt:lpstr>
      <vt:lpstr>Sustainable formats in-cosmetics 2019</vt:lpstr>
      <vt:lpstr>PowerPoint Presentation</vt:lpstr>
      <vt:lpstr>PowerPoint Presentation</vt:lpstr>
      <vt:lpstr>PowerPoint Presentation</vt:lpstr>
      <vt:lpstr>PowerPoint Presentation</vt:lpstr>
      <vt:lpstr>Summary</vt:lpstr>
      <vt:lpstr>thank you for listening </vt:lpstr>
    </vt:vector>
  </TitlesOfParts>
  <Company>Innospec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IOSP Personal Care 2019</dc:title>
  <dc:creator>T. Gough</dc:creator>
  <cp:lastModifiedBy>Windows User</cp:lastModifiedBy>
  <cp:revision>163</cp:revision>
  <dcterms:created xsi:type="dcterms:W3CDTF">2019-02-20T15:51:31Z</dcterms:created>
  <dcterms:modified xsi:type="dcterms:W3CDTF">2019-08-13T11:36:22Z</dcterms:modified>
</cp:coreProperties>
</file>