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30" r:id="rId3"/>
    <p:sldId id="331" r:id="rId4"/>
    <p:sldId id="292" r:id="rId5"/>
    <p:sldId id="293" r:id="rId6"/>
    <p:sldId id="317" r:id="rId7"/>
    <p:sldId id="318" r:id="rId8"/>
    <p:sldId id="298" r:id="rId9"/>
    <p:sldId id="297" r:id="rId10"/>
    <p:sldId id="320" r:id="rId11"/>
    <p:sldId id="304" r:id="rId12"/>
    <p:sldId id="325" r:id="rId13"/>
    <p:sldId id="300" r:id="rId14"/>
    <p:sldId id="301" r:id="rId15"/>
    <p:sldId id="303" r:id="rId16"/>
    <p:sldId id="321" r:id="rId17"/>
    <p:sldId id="314" r:id="rId18"/>
    <p:sldId id="316" r:id="rId19"/>
    <p:sldId id="327" r:id="rId20"/>
    <p:sldId id="332" r:id="rId21"/>
    <p:sldId id="309" r:id="rId22"/>
    <p:sldId id="310" r:id="rId23"/>
    <p:sldId id="322" r:id="rId24"/>
    <p:sldId id="287" r:id="rId25"/>
    <p:sldId id="265" r:id="rId26"/>
    <p:sldId id="323" r:id="rId27"/>
    <p:sldId id="273" r:id="rId28"/>
    <p:sldId id="279" r:id="rId29"/>
    <p:sldId id="324" r:id="rId30"/>
    <p:sldId id="283" r:id="rId31"/>
    <p:sldId id="284" r:id="rId32"/>
    <p:sldId id="329" r:id="rId33"/>
    <p:sldId id="328" r:id="rId34"/>
    <p:sldId id="258" r:id="rId3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4F81BD"/>
    <a:srgbClr val="F2DCDB"/>
    <a:srgbClr val="F3F9FA"/>
    <a:srgbClr val="E7F3F4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0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KLem\Documents\Copy%20of%20Volatile%20Silicone%20test%204-GA-M%20(Caprylyl%20Methicon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05310107940687"/>
          <c:y val="7.6829280297268862E-2"/>
          <c:w val="0.84074537306630881"/>
          <c:h val="0.74403198491541112"/>
        </c:manualLayout>
      </c:layout>
      <c:scatterChart>
        <c:scatterStyle val="smoothMarker"/>
        <c:varyColors val="0"/>
        <c:ser>
          <c:idx val="6"/>
          <c:order val="0"/>
          <c:tx>
            <c:strRef>
              <c:f>Data!$A$83</c:f>
              <c:strCache>
                <c:ptCount val="1"/>
                <c:pt idx="0">
                  <c:v>CM50</c:v>
                </c:pt>
              </c:strCache>
            </c:strRef>
          </c:tx>
          <c:xVal>
            <c:numRef>
              <c:f>Data!$D$82:$HR$82</c:f>
              <c:numCache>
                <c:formatCode>General</c:formatCode>
                <c:ptCount val="223"/>
                <c:pt idx="0">
                  <c:v>0</c:v>
                </c:pt>
                <c:pt idx="1">
                  <c:v>1.1666666666666667</c:v>
                </c:pt>
                <c:pt idx="2">
                  <c:v>4.0333333333333332</c:v>
                </c:pt>
                <c:pt idx="3">
                  <c:v>5.083333333333333</c:v>
                </c:pt>
                <c:pt idx="4">
                  <c:v>6</c:v>
                </c:pt>
                <c:pt idx="5">
                  <c:v>6.2833333333333332</c:v>
                </c:pt>
                <c:pt idx="6">
                  <c:v>6.8666666666666663</c:v>
                </c:pt>
                <c:pt idx="7">
                  <c:v>7.2833333333333332</c:v>
                </c:pt>
                <c:pt idx="8">
                  <c:v>22.866666666666667</c:v>
                </c:pt>
                <c:pt idx="9">
                  <c:v>23.116666666666667</c:v>
                </c:pt>
                <c:pt idx="10">
                  <c:v>24.416666666666668</c:v>
                </c:pt>
                <c:pt idx="11">
                  <c:v>24.933333333333334</c:v>
                </c:pt>
                <c:pt idx="12">
                  <c:v>30.433333333333334</c:v>
                </c:pt>
                <c:pt idx="13">
                  <c:v>54.43333333333333</c:v>
                </c:pt>
              </c:numCache>
            </c:numRef>
          </c:xVal>
          <c:yVal>
            <c:numRef>
              <c:f>Data!$D$83:$HR$83</c:f>
              <c:numCache>
                <c:formatCode>0%</c:formatCode>
                <c:ptCount val="223"/>
                <c:pt idx="0">
                  <c:v>1</c:v>
                </c:pt>
                <c:pt idx="1">
                  <c:v>0.94067550566147284</c:v>
                </c:pt>
                <c:pt idx="2">
                  <c:v>0.78099293525597602</c:v>
                </c:pt>
                <c:pt idx="3">
                  <c:v>0.71324881447788635</c:v>
                </c:pt>
                <c:pt idx="4">
                  <c:v>0.65721474886286646</c:v>
                </c:pt>
                <c:pt idx="5">
                  <c:v>0.64105293719152223</c:v>
                </c:pt>
                <c:pt idx="6">
                  <c:v>0.61347140230330011</c:v>
                </c:pt>
                <c:pt idx="7">
                  <c:v>0.59585793090099681</c:v>
                </c:pt>
                <c:pt idx="8">
                  <c:v>0.23478176715377913</c:v>
                </c:pt>
                <c:pt idx="9">
                  <c:v>0.2258782541372302</c:v>
                </c:pt>
                <c:pt idx="10">
                  <c:v>0.18842543307848639</c:v>
                </c:pt>
                <c:pt idx="11">
                  <c:v>0.17729604180780023</c:v>
                </c:pt>
                <c:pt idx="12">
                  <c:v>9.5809542243298171E-2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</c:numCache>
            </c:numRef>
          </c:yVal>
          <c:smooth val="1"/>
        </c:ser>
        <c:ser>
          <c:idx val="8"/>
          <c:order val="1"/>
          <c:tx>
            <c:strRef>
              <c:f>Data!$A$89</c:f>
              <c:strCache>
                <c:ptCount val="1"/>
                <c:pt idx="0">
                  <c:v>CM 56-S</c:v>
                </c:pt>
              </c:strCache>
            </c:strRef>
          </c:tx>
          <c:xVal>
            <c:numRef>
              <c:f>Data!$D$88:$HR$88</c:f>
              <c:numCache>
                <c:formatCode>General</c:formatCode>
                <c:ptCount val="223"/>
                <c:pt idx="0">
                  <c:v>0</c:v>
                </c:pt>
                <c:pt idx="1">
                  <c:v>0.43333333333333335</c:v>
                </c:pt>
                <c:pt idx="2">
                  <c:v>4.916666666666667</c:v>
                </c:pt>
                <c:pt idx="3">
                  <c:v>5.55</c:v>
                </c:pt>
                <c:pt idx="4">
                  <c:v>6.3166666666666664</c:v>
                </c:pt>
                <c:pt idx="5">
                  <c:v>6.6833333333333336</c:v>
                </c:pt>
                <c:pt idx="6">
                  <c:v>23.1</c:v>
                </c:pt>
                <c:pt idx="7">
                  <c:v>24.35</c:v>
                </c:pt>
                <c:pt idx="8">
                  <c:v>32.283333333333331</c:v>
                </c:pt>
                <c:pt idx="9">
                  <c:v>46.8</c:v>
                </c:pt>
                <c:pt idx="10">
                  <c:v>47.85</c:v>
                </c:pt>
                <c:pt idx="11">
                  <c:v>48.85</c:v>
                </c:pt>
                <c:pt idx="12">
                  <c:v>50.35</c:v>
                </c:pt>
                <c:pt idx="13">
                  <c:v>52.35</c:v>
                </c:pt>
                <c:pt idx="14">
                  <c:v>53.85</c:v>
                </c:pt>
                <c:pt idx="15">
                  <c:v>55.1</c:v>
                </c:pt>
                <c:pt idx="16">
                  <c:v>55.6</c:v>
                </c:pt>
                <c:pt idx="17">
                  <c:v>118.85</c:v>
                </c:pt>
                <c:pt idx="18">
                  <c:v>120.35</c:v>
                </c:pt>
                <c:pt idx="19">
                  <c:v>121.35</c:v>
                </c:pt>
                <c:pt idx="20">
                  <c:v>122.68333333333334</c:v>
                </c:pt>
                <c:pt idx="21">
                  <c:v>124.35</c:v>
                </c:pt>
                <c:pt idx="22">
                  <c:v>126.01666666666667</c:v>
                </c:pt>
                <c:pt idx="23">
                  <c:v>127.35</c:v>
                </c:pt>
                <c:pt idx="24">
                  <c:v>142.85</c:v>
                </c:pt>
                <c:pt idx="25">
                  <c:v>144.1</c:v>
                </c:pt>
                <c:pt idx="26">
                  <c:v>145.35</c:v>
                </c:pt>
                <c:pt idx="27">
                  <c:v>146.6</c:v>
                </c:pt>
                <c:pt idx="28">
                  <c:v>148.85</c:v>
                </c:pt>
                <c:pt idx="29">
                  <c:v>149.85</c:v>
                </c:pt>
                <c:pt idx="30">
                  <c:v>151.35</c:v>
                </c:pt>
                <c:pt idx="31">
                  <c:v>167.1</c:v>
                </c:pt>
                <c:pt idx="32">
                  <c:v>169.35</c:v>
                </c:pt>
                <c:pt idx="33">
                  <c:v>173.35</c:v>
                </c:pt>
                <c:pt idx="34">
                  <c:v>175.35</c:v>
                </c:pt>
                <c:pt idx="35">
                  <c:v>191.35</c:v>
                </c:pt>
                <c:pt idx="36">
                  <c:v>192.85</c:v>
                </c:pt>
                <c:pt idx="37">
                  <c:v>196.35</c:v>
                </c:pt>
                <c:pt idx="38">
                  <c:v>197.35</c:v>
                </c:pt>
                <c:pt idx="39">
                  <c:v>198.35</c:v>
                </c:pt>
                <c:pt idx="40">
                  <c:v>199.85</c:v>
                </c:pt>
                <c:pt idx="41">
                  <c:v>215.85</c:v>
                </c:pt>
                <c:pt idx="42">
                  <c:v>217.35</c:v>
                </c:pt>
                <c:pt idx="43">
                  <c:v>218.35</c:v>
                </c:pt>
                <c:pt idx="44">
                  <c:v>218.85</c:v>
                </c:pt>
                <c:pt idx="45">
                  <c:v>220.85</c:v>
                </c:pt>
                <c:pt idx="46">
                  <c:v>222.85</c:v>
                </c:pt>
                <c:pt idx="47">
                  <c:v>224.1</c:v>
                </c:pt>
                <c:pt idx="48">
                  <c:v>287.35000000000002</c:v>
                </c:pt>
                <c:pt idx="49">
                  <c:v>288.60000000000002</c:v>
                </c:pt>
                <c:pt idx="50">
                  <c:v>289.85000000000002</c:v>
                </c:pt>
                <c:pt idx="51">
                  <c:v>290.85000000000002</c:v>
                </c:pt>
                <c:pt idx="52">
                  <c:v>292.85000000000002</c:v>
                </c:pt>
                <c:pt idx="53">
                  <c:v>294.10000000000002</c:v>
                </c:pt>
                <c:pt idx="54">
                  <c:v>309.60000000000002</c:v>
                </c:pt>
              </c:numCache>
            </c:numRef>
          </c:xVal>
          <c:yVal>
            <c:numRef>
              <c:f>Data!$D$89:$HR$89</c:f>
              <c:numCache>
                <c:formatCode>0%</c:formatCode>
                <c:ptCount val="223"/>
                <c:pt idx="0">
                  <c:v>1</c:v>
                </c:pt>
                <c:pt idx="1">
                  <c:v>0.97676028481012656</c:v>
                </c:pt>
                <c:pt idx="2">
                  <c:v>0.77225079113924044</c:v>
                </c:pt>
                <c:pt idx="3">
                  <c:v>0.74643987341772144</c:v>
                </c:pt>
                <c:pt idx="4">
                  <c:v>0.71736550632911389</c:v>
                </c:pt>
                <c:pt idx="5">
                  <c:v>0.70243275316455689</c:v>
                </c:pt>
                <c:pt idx="6">
                  <c:v>0.35195806962025311</c:v>
                </c:pt>
                <c:pt idx="7">
                  <c:v>0.32110363924050628</c:v>
                </c:pt>
                <c:pt idx="8">
                  <c:v>0.19580696202531644</c:v>
                </c:pt>
                <c:pt idx="9">
                  <c:v>0.10413370253164557</c:v>
                </c:pt>
                <c:pt idx="10">
                  <c:v>0.10373813291139239</c:v>
                </c:pt>
                <c:pt idx="11">
                  <c:v>0.10215585443037974</c:v>
                </c:pt>
                <c:pt idx="12">
                  <c:v>0.10087025316455694</c:v>
                </c:pt>
                <c:pt idx="13">
                  <c:v>9.8892405063291139E-2</c:v>
                </c:pt>
                <c:pt idx="14">
                  <c:v>9.4442246835443028E-2</c:v>
                </c:pt>
                <c:pt idx="15">
                  <c:v>9.2266613924050611E-2</c:v>
                </c:pt>
                <c:pt idx="16">
                  <c:v>9.1475474683544292E-2</c:v>
                </c:pt>
                <c:pt idx="17">
                  <c:v>7.9015031645569611E-2</c:v>
                </c:pt>
                <c:pt idx="18">
                  <c:v>7.7136075949367083E-2</c:v>
                </c:pt>
                <c:pt idx="19">
                  <c:v>7.7432753164556944E-2</c:v>
                </c:pt>
                <c:pt idx="20">
                  <c:v>7.6839398734177208E-2</c:v>
                </c:pt>
                <c:pt idx="21">
                  <c:v>6.9916930379746833E-2</c:v>
                </c:pt>
                <c:pt idx="22">
                  <c:v>7.45648734177215E-2</c:v>
                </c:pt>
                <c:pt idx="23">
                  <c:v>7.2982594936708861E-2</c:v>
                </c:pt>
                <c:pt idx="24">
                  <c:v>6.8037974683544292E-2</c:v>
                </c:pt>
                <c:pt idx="25">
                  <c:v>6.6554588607594931E-2</c:v>
                </c:pt>
                <c:pt idx="26">
                  <c:v>6.5268987341772153E-2</c:v>
                </c:pt>
                <c:pt idx="27">
                  <c:v>6.4675632911392403E-2</c:v>
                </c:pt>
                <c:pt idx="28">
                  <c:v>6.3291139240506319E-2</c:v>
                </c:pt>
                <c:pt idx="29">
                  <c:v>6.3093354430379736E-2</c:v>
                </c:pt>
                <c:pt idx="30">
                  <c:v>6.1511075949367083E-2</c:v>
                </c:pt>
                <c:pt idx="31">
                  <c:v>5.4885284810126576E-2</c:v>
                </c:pt>
                <c:pt idx="32">
                  <c:v>5.2215189873417715E-2</c:v>
                </c:pt>
                <c:pt idx="33">
                  <c:v>5.1325158227848097E-2</c:v>
                </c:pt>
                <c:pt idx="34">
                  <c:v>4.9347310126582271E-2</c:v>
                </c:pt>
                <c:pt idx="35">
                  <c:v>3.8271360759493667E-2</c:v>
                </c:pt>
                <c:pt idx="36">
                  <c:v>3.728243670886075E-2</c:v>
                </c:pt>
                <c:pt idx="37">
                  <c:v>3.5897943037974681E-2</c:v>
                </c:pt>
                <c:pt idx="38">
                  <c:v>3.5106803797468347E-2</c:v>
                </c:pt>
                <c:pt idx="39">
                  <c:v>3.4414556962025313E-2</c:v>
                </c:pt>
                <c:pt idx="40">
                  <c:v>3.3227848101265819E-2</c:v>
                </c:pt>
                <c:pt idx="41">
                  <c:v>2.7788765822784809E-2</c:v>
                </c:pt>
                <c:pt idx="42">
                  <c:v>2.7492088607594934E-2</c:v>
                </c:pt>
                <c:pt idx="43">
                  <c:v>2.6602056962025313E-2</c:v>
                </c:pt>
                <c:pt idx="44">
                  <c:v>2.5217563291139236E-2</c:v>
                </c:pt>
                <c:pt idx="45">
                  <c:v>2.442642405063291E-2</c:v>
                </c:pt>
                <c:pt idx="46">
                  <c:v>2.3536392405063292E-2</c:v>
                </c:pt>
                <c:pt idx="47">
                  <c:v>2.2250791139240503E-2</c:v>
                </c:pt>
                <c:pt idx="48">
                  <c:v>9.7903481012658229E-3</c:v>
                </c:pt>
                <c:pt idx="49">
                  <c:v>8.8014240506329097E-3</c:v>
                </c:pt>
                <c:pt idx="50">
                  <c:v>7.6147151898734175E-3</c:v>
                </c:pt>
                <c:pt idx="51">
                  <c:v>6.4280063291139227E-3</c:v>
                </c:pt>
                <c:pt idx="52">
                  <c:v>4.9446202531645564E-3</c:v>
                </c:pt>
                <c:pt idx="53">
                  <c:v>3.8568037974683537E-3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</c:numCache>
            </c:numRef>
          </c:yVal>
          <c:smooth val="1"/>
        </c:ser>
        <c:ser>
          <c:idx val="7"/>
          <c:order val="2"/>
          <c:tx>
            <c:strRef>
              <c:f>Data!$A$86</c:f>
              <c:strCache>
                <c:ptCount val="1"/>
                <c:pt idx="0">
                  <c:v>DM 2</c:v>
                </c:pt>
              </c:strCache>
            </c:strRef>
          </c:tx>
          <c:xVal>
            <c:numRef>
              <c:f>Data!$D$85:$HR$85</c:f>
              <c:numCache>
                <c:formatCode>General</c:formatCode>
                <c:ptCount val="223"/>
                <c:pt idx="0">
                  <c:v>0</c:v>
                </c:pt>
                <c:pt idx="1">
                  <c:v>1.95</c:v>
                </c:pt>
                <c:pt idx="2">
                  <c:v>17.233333333333334</c:v>
                </c:pt>
                <c:pt idx="3">
                  <c:v>17.899999999999999</c:v>
                </c:pt>
                <c:pt idx="4">
                  <c:v>19.600000000000001</c:v>
                </c:pt>
                <c:pt idx="5">
                  <c:v>20.883333333333333</c:v>
                </c:pt>
                <c:pt idx="6">
                  <c:v>22.433333333333334</c:v>
                </c:pt>
                <c:pt idx="7">
                  <c:v>25.666666666666668</c:v>
                </c:pt>
                <c:pt idx="8">
                  <c:v>30.566666666666666</c:v>
                </c:pt>
                <c:pt idx="9">
                  <c:v>42.716666666666669</c:v>
                </c:pt>
                <c:pt idx="10">
                  <c:v>44.4</c:v>
                </c:pt>
                <c:pt idx="11">
                  <c:v>48.7</c:v>
                </c:pt>
                <c:pt idx="12">
                  <c:v>50.35</c:v>
                </c:pt>
                <c:pt idx="13">
                  <c:v>113.13333333333334</c:v>
                </c:pt>
              </c:numCache>
            </c:numRef>
          </c:xVal>
          <c:yVal>
            <c:numRef>
              <c:f>Data!$D$86:$HR$86</c:f>
              <c:numCache>
                <c:formatCode>0%</c:formatCode>
                <c:ptCount val="223"/>
                <c:pt idx="0">
                  <c:v>1</c:v>
                </c:pt>
                <c:pt idx="1">
                  <c:v>0.94070910716059208</c:v>
                </c:pt>
                <c:pt idx="2">
                  <c:v>0.7506207170523389</c:v>
                </c:pt>
                <c:pt idx="3">
                  <c:v>0.7355248783394579</c:v>
                </c:pt>
                <c:pt idx="4">
                  <c:v>0.69848048465587453</c:v>
                </c:pt>
                <c:pt idx="5">
                  <c:v>0.67196345217995834</c:v>
                </c:pt>
                <c:pt idx="6">
                  <c:v>0.63184030191677432</c:v>
                </c:pt>
                <c:pt idx="7">
                  <c:v>0.57721720131095455</c:v>
                </c:pt>
                <c:pt idx="8">
                  <c:v>0.49587843877247001</c:v>
                </c:pt>
                <c:pt idx="9">
                  <c:v>0.32982421293077768</c:v>
                </c:pt>
                <c:pt idx="10">
                  <c:v>0.3079749726884497</c:v>
                </c:pt>
                <c:pt idx="11">
                  <c:v>0.25424570463799784</c:v>
                </c:pt>
                <c:pt idx="12">
                  <c:v>0.24332108451683387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</c:numCache>
            </c:numRef>
          </c:yVal>
          <c:smooth val="1"/>
        </c:ser>
        <c:ser>
          <c:idx val="10"/>
          <c:order val="3"/>
          <c:tx>
            <c:strRef>
              <c:f>Data!$A$95</c:f>
              <c:strCache>
                <c:ptCount val="1"/>
                <c:pt idx="0">
                  <c:v>DM 55</c:v>
                </c:pt>
              </c:strCache>
            </c:strRef>
          </c:tx>
          <c:xVal>
            <c:numRef>
              <c:f>Data!$D$94:$I$94</c:f>
              <c:numCache>
                <c:formatCode>General</c:formatCode>
                <c:ptCount val="6"/>
                <c:pt idx="0">
                  <c:v>0</c:v>
                </c:pt>
                <c:pt idx="1">
                  <c:v>20.833333333333332</c:v>
                </c:pt>
                <c:pt idx="2">
                  <c:v>24.2</c:v>
                </c:pt>
                <c:pt idx="3">
                  <c:v>26.716666666666665</c:v>
                </c:pt>
                <c:pt idx="4">
                  <c:v>66.8</c:v>
                </c:pt>
                <c:pt idx="5">
                  <c:v>69.7</c:v>
                </c:pt>
              </c:numCache>
            </c:numRef>
          </c:xVal>
          <c:yVal>
            <c:numRef>
              <c:f>Data!$D$95:$I$95</c:f>
              <c:numCache>
                <c:formatCode>0.00%</c:formatCode>
                <c:ptCount val="6"/>
                <c:pt idx="0" formatCode="0%">
                  <c:v>1</c:v>
                </c:pt>
                <c:pt idx="1">
                  <c:v>0.67473224910749707</c:v>
                </c:pt>
                <c:pt idx="2">
                  <c:v>0.63704879016263383</c:v>
                </c:pt>
                <c:pt idx="3">
                  <c:v>0.63179293930979774</c:v>
                </c:pt>
                <c:pt idx="4">
                  <c:v>0.60491868306227692</c:v>
                </c:pt>
                <c:pt idx="5">
                  <c:v>0.60105117017056719</c:v>
                </c:pt>
              </c:numCache>
            </c:numRef>
          </c:yVal>
          <c:smooth val="1"/>
        </c:ser>
        <c:ser>
          <c:idx val="12"/>
          <c:order val="4"/>
          <c:tx>
            <c:v>BRB Caprylyl Methicone</c:v>
          </c:tx>
          <c:xVal>
            <c:numRef>
              <c:f>Data!$D$100:$N$100</c:f>
              <c:numCache>
                <c:formatCode>0.000</c:formatCode>
                <c:ptCount val="11"/>
                <c:pt idx="0" formatCode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5.7333333333333334</c:v>
                </c:pt>
                <c:pt idx="5">
                  <c:v>10.6</c:v>
                </c:pt>
                <c:pt idx="6">
                  <c:v>25</c:v>
                </c:pt>
                <c:pt idx="7">
                  <c:v>29.033333333333335</c:v>
                </c:pt>
                <c:pt idx="8">
                  <c:v>25.716666666666665</c:v>
                </c:pt>
                <c:pt idx="9">
                  <c:v>55.216666666666669</c:v>
                </c:pt>
                <c:pt idx="10">
                  <c:v>72</c:v>
                </c:pt>
              </c:numCache>
            </c:numRef>
          </c:xVal>
          <c:yVal>
            <c:numRef>
              <c:f>Data!$D$101:$N$101</c:f>
              <c:numCache>
                <c:formatCode>0.00%</c:formatCode>
                <c:ptCount val="11"/>
                <c:pt idx="0">
                  <c:v>1</c:v>
                </c:pt>
                <c:pt idx="1">
                  <c:v>0.996771037181996</c:v>
                </c:pt>
                <c:pt idx="2">
                  <c:v>0.98483365949119372</c:v>
                </c:pt>
                <c:pt idx="3">
                  <c:v>0.98140900195694702</c:v>
                </c:pt>
                <c:pt idx="4">
                  <c:v>0.96829745596868888</c:v>
                </c:pt>
                <c:pt idx="5">
                  <c:v>0.95146771037181999</c:v>
                </c:pt>
                <c:pt idx="6">
                  <c:v>0.93414872798434445</c:v>
                </c:pt>
                <c:pt idx="7">
                  <c:v>0.91908023483365953</c:v>
                </c:pt>
                <c:pt idx="8">
                  <c:v>0.87465753424657533</c:v>
                </c:pt>
                <c:pt idx="9">
                  <c:v>0.85988258317025446</c:v>
                </c:pt>
                <c:pt idx="10">
                  <c:v>0.83796477495107635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047784"/>
        <c:axId val="130048176"/>
      </c:scatterChart>
      <c:valAx>
        <c:axId val="130047784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000">
                    <a:latin typeface="Trebuchet MS" panose="020B0603020202020204" pitchFamily="34" charset="0"/>
                  </a:rPr>
                  <a:t>Time in hour</a:t>
                </a:r>
              </a:p>
            </c:rich>
          </c:tx>
          <c:layout>
            <c:manualLayout>
              <c:xMode val="edge"/>
              <c:yMode val="edge"/>
              <c:x val="0.45325326641862079"/>
              <c:y val="0.909262756322790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0048176"/>
        <c:crosses val="autoZero"/>
        <c:crossBetween val="midCat"/>
      </c:valAx>
      <c:valAx>
        <c:axId val="13004817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>
                    <a:latin typeface="Trebuchet MS" panose="020B0603020202020204" pitchFamily="34" charset="0"/>
                  </a:rPr>
                  <a:t>% of fluid remaining by weight</a:t>
                </a:r>
              </a:p>
            </c:rich>
          </c:tx>
          <c:layout>
            <c:manualLayout>
              <c:xMode val="edge"/>
              <c:yMode val="edge"/>
              <c:x val="1.8422158644960374E-2"/>
              <c:y val="0.24959547462332174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nl-NL"/>
          </a:p>
        </c:txPr>
        <c:crossAx val="130047784"/>
        <c:crosses val="autoZero"/>
        <c:crossBetween val="midCat"/>
      </c:valAx>
    </c:plotArea>
    <c:legend>
      <c:legendPos val="b"/>
      <c:legendEntry>
        <c:idx val="0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nl-NL"/>
          </a:p>
        </c:txPr>
      </c:legendEntry>
      <c:legendEntry>
        <c:idx val="1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nl-NL"/>
          </a:p>
        </c:txPr>
      </c:legendEntry>
      <c:legendEntry>
        <c:idx val="2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nl-NL"/>
          </a:p>
        </c:txPr>
      </c:legendEntry>
      <c:legendEntry>
        <c:idx val="3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nl-NL"/>
          </a:p>
        </c:txPr>
      </c:legendEntry>
      <c:legendEntry>
        <c:idx val="4"/>
        <c:txPr>
          <a:bodyPr/>
          <a:lstStyle/>
          <a:p>
            <a:pPr>
              <a:defRPr>
                <a:latin typeface="Trebuchet MS" panose="020B0603020202020204" pitchFamily="34" charset="0"/>
              </a:defRPr>
            </a:pPr>
            <a:endParaRPr lang="nl-NL"/>
          </a:p>
        </c:txPr>
      </c:legendEntry>
      <c:layout>
        <c:manualLayout>
          <c:xMode val="edge"/>
          <c:yMode val="edge"/>
          <c:x val="5.5105183233418023E-2"/>
          <c:y val="0.95396327717698459"/>
          <c:w val="0.88978940720113231"/>
          <c:h val="4.603672282301541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94C19-E433-4694-B61D-7404355285BB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780DE58-48CE-4A8A-9913-8C5E23A0868C}">
      <dgm:prSet phldrT="[Text]"/>
      <dgm:spPr/>
      <dgm:t>
        <a:bodyPr/>
        <a:lstStyle/>
        <a:p>
          <a:r>
            <a:rPr lang="pl-PL" dirty="0" smtClean="0">
              <a:latin typeface="Trebuchet MS" panose="020B0603020202020204" pitchFamily="34" charset="0"/>
            </a:rPr>
            <a:t> BRB SG 116</a:t>
          </a:r>
          <a:endParaRPr lang="nl-NL" dirty="0">
            <a:latin typeface="Trebuchet MS" panose="020B0603020202020204" pitchFamily="34" charset="0"/>
          </a:endParaRPr>
        </a:p>
      </dgm:t>
    </dgm:pt>
    <dgm:pt modelId="{E9625EFE-52FC-4EBC-860C-0A4B7526C522}" type="parTrans" cxnId="{BFDDAABB-0B53-4AD6-85DA-E4062A5345EC}">
      <dgm:prSet/>
      <dgm:spPr/>
      <dgm:t>
        <a:bodyPr/>
        <a:lstStyle/>
        <a:p>
          <a:endParaRPr lang="nl-NL"/>
        </a:p>
      </dgm:t>
    </dgm:pt>
    <dgm:pt modelId="{7D2CB7FF-6E86-43B7-B347-9C1DB510FFA0}" type="sibTrans" cxnId="{BFDDAABB-0B53-4AD6-85DA-E4062A5345EC}">
      <dgm:prSet/>
      <dgm:spPr/>
      <dgm:t>
        <a:bodyPr/>
        <a:lstStyle/>
        <a:p>
          <a:endParaRPr lang="nl-NL"/>
        </a:p>
      </dgm:t>
    </dgm:pt>
    <dgm:pt modelId="{1A8620E6-D625-47F3-8AC9-978AEF39F001}">
      <dgm:prSet phldrT="[Text]"/>
      <dgm:spPr/>
      <dgm:t>
        <a:bodyPr/>
        <a:lstStyle/>
        <a:p>
          <a:r>
            <a:rPr lang="pl-PL" dirty="0" smtClean="0">
              <a:latin typeface="Trebuchet MS" panose="020B0603020202020204" pitchFamily="34" charset="0"/>
            </a:rPr>
            <a:t> BRB SG 106</a:t>
          </a:r>
        </a:p>
        <a:p>
          <a:endParaRPr lang="nl-NL" dirty="0">
            <a:latin typeface="Trebuchet MS" panose="020B0603020202020204" pitchFamily="34" charset="0"/>
          </a:endParaRPr>
        </a:p>
      </dgm:t>
    </dgm:pt>
    <dgm:pt modelId="{900D3CEB-85DE-4732-BEB9-87AA55974FB0}" type="parTrans" cxnId="{BB29EEE2-2378-4B64-893D-2C49877427C1}">
      <dgm:prSet/>
      <dgm:spPr/>
      <dgm:t>
        <a:bodyPr/>
        <a:lstStyle/>
        <a:p>
          <a:endParaRPr lang="nl-NL"/>
        </a:p>
      </dgm:t>
    </dgm:pt>
    <dgm:pt modelId="{A89CF07D-6C59-488F-88A1-B8A102126AE1}" type="sibTrans" cxnId="{BB29EEE2-2378-4B64-893D-2C49877427C1}">
      <dgm:prSet/>
      <dgm:spPr/>
      <dgm:t>
        <a:bodyPr/>
        <a:lstStyle/>
        <a:p>
          <a:endParaRPr lang="nl-NL"/>
        </a:p>
      </dgm:t>
    </dgm:pt>
    <dgm:pt modelId="{D0A5A795-0FD9-46DA-B901-8193B9E4261F}">
      <dgm:prSet phldrT="[Text]"/>
      <dgm:spPr/>
      <dgm:t>
        <a:bodyPr/>
        <a:lstStyle/>
        <a:p>
          <a:endParaRPr lang="pl-PL" dirty="0" smtClean="0">
            <a:latin typeface="Trebuchet MS" panose="020B0603020202020204" pitchFamily="34" charset="0"/>
          </a:endParaRPr>
        </a:p>
        <a:p>
          <a:r>
            <a:rPr lang="pl-PL" dirty="0" smtClean="0">
              <a:latin typeface="Trebuchet MS" panose="020B0603020202020204" pitchFamily="34" charset="0"/>
            </a:rPr>
            <a:t> BRB SG 117</a:t>
          </a:r>
          <a:endParaRPr lang="nl-NL" dirty="0">
            <a:latin typeface="Trebuchet MS" panose="020B0603020202020204" pitchFamily="34" charset="0"/>
          </a:endParaRPr>
        </a:p>
      </dgm:t>
    </dgm:pt>
    <dgm:pt modelId="{A4615333-98D8-4F93-96D8-02461FD8D787}" type="parTrans" cxnId="{943A1E0F-9800-46FF-865C-64CE464C84A9}">
      <dgm:prSet/>
      <dgm:spPr/>
      <dgm:t>
        <a:bodyPr/>
        <a:lstStyle/>
        <a:p>
          <a:endParaRPr lang="nl-NL"/>
        </a:p>
      </dgm:t>
    </dgm:pt>
    <dgm:pt modelId="{C2853FC9-6070-4C0C-A3AB-76C859A67DF0}" type="sibTrans" cxnId="{943A1E0F-9800-46FF-865C-64CE464C84A9}">
      <dgm:prSet/>
      <dgm:spPr/>
      <dgm:t>
        <a:bodyPr/>
        <a:lstStyle/>
        <a:p>
          <a:endParaRPr lang="nl-NL"/>
        </a:p>
      </dgm:t>
    </dgm:pt>
    <dgm:pt modelId="{58E92460-BE50-4338-9998-E5F2451674C7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pl-PL" dirty="0" err="1" smtClean="0">
              <a:latin typeface="Trebuchet MS" panose="020B0603020202020204" pitchFamily="34" charset="0"/>
            </a:rPr>
            <a:t>Viscosity</a:t>
          </a:r>
          <a:endParaRPr lang="nl-NL" dirty="0">
            <a:latin typeface="Trebuchet MS" panose="020B0603020202020204" pitchFamily="34" charset="0"/>
          </a:endParaRPr>
        </a:p>
      </dgm:t>
    </dgm:pt>
    <dgm:pt modelId="{48DA2849-9B66-4ABB-9225-81A4A7770BC0}" type="sibTrans" cxnId="{5B3B41A9-CED4-48CA-AF93-3B3E5A603F69}">
      <dgm:prSet/>
      <dgm:spPr/>
      <dgm:t>
        <a:bodyPr/>
        <a:lstStyle/>
        <a:p>
          <a:endParaRPr lang="nl-NL"/>
        </a:p>
      </dgm:t>
    </dgm:pt>
    <dgm:pt modelId="{4F10ADD4-076F-4C9C-9605-B13495259E58}" type="parTrans" cxnId="{5B3B41A9-CED4-48CA-AF93-3B3E5A603F69}">
      <dgm:prSet/>
      <dgm:spPr/>
      <dgm:t>
        <a:bodyPr/>
        <a:lstStyle/>
        <a:p>
          <a:endParaRPr lang="nl-NL"/>
        </a:p>
      </dgm:t>
    </dgm:pt>
    <dgm:pt modelId="{9A6B7D9E-3769-4EFB-A21D-8AA3353E5D19}">
      <dgm:prSet phldrT="[Text]"/>
      <dgm:spPr/>
      <dgm:t>
        <a:bodyPr/>
        <a:lstStyle/>
        <a:p>
          <a:r>
            <a:rPr lang="pl-PL" dirty="0" smtClean="0">
              <a:latin typeface="Trebuchet MS" panose="020B0603020202020204" pitchFamily="34" charset="0"/>
            </a:rPr>
            <a:t>   </a:t>
          </a:r>
        </a:p>
        <a:p>
          <a:r>
            <a:rPr lang="pl-PL" dirty="0" smtClean="0">
              <a:latin typeface="Trebuchet MS" panose="020B0603020202020204" pitchFamily="34" charset="0"/>
            </a:rPr>
            <a:t>   BRB SG 517</a:t>
          </a:r>
          <a:endParaRPr lang="nl-NL" dirty="0">
            <a:latin typeface="Trebuchet MS" panose="020B0603020202020204" pitchFamily="34" charset="0"/>
          </a:endParaRPr>
        </a:p>
      </dgm:t>
    </dgm:pt>
    <dgm:pt modelId="{BFC29578-397D-4DF6-BDCF-CD2BFEDC31A1}" type="sibTrans" cxnId="{033AA5D2-F0DB-4046-8239-E76FE0FA7280}">
      <dgm:prSet/>
      <dgm:spPr/>
      <dgm:t>
        <a:bodyPr/>
        <a:lstStyle/>
        <a:p>
          <a:endParaRPr lang="nl-NL"/>
        </a:p>
      </dgm:t>
    </dgm:pt>
    <dgm:pt modelId="{75EAB840-5593-4CAA-9F0F-1A00C368AB22}" type="parTrans" cxnId="{033AA5D2-F0DB-4046-8239-E76FE0FA7280}">
      <dgm:prSet/>
      <dgm:spPr/>
      <dgm:t>
        <a:bodyPr/>
        <a:lstStyle/>
        <a:p>
          <a:endParaRPr lang="nl-NL"/>
        </a:p>
      </dgm:t>
    </dgm:pt>
    <dgm:pt modelId="{550AFBD7-BE57-430E-B232-271183B4DD6B}">
      <dgm:prSet phldrT="[Text]"/>
      <dgm:spPr/>
      <dgm:t>
        <a:bodyPr/>
        <a:lstStyle/>
        <a:p>
          <a:r>
            <a:rPr lang="pl-PL" dirty="0" smtClean="0">
              <a:latin typeface="Trebuchet MS" panose="020B0603020202020204" pitchFamily="34" charset="0"/>
            </a:rPr>
            <a:t>   BRB SG 516</a:t>
          </a:r>
        </a:p>
        <a:p>
          <a:endParaRPr lang="nl-NL" dirty="0">
            <a:latin typeface="Trebuchet MS" panose="020B0603020202020204" pitchFamily="34" charset="0"/>
          </a:endParaRPr>
        </a:p>
      </dgm:t>
    </dgm:pt>
    <dgm:pt modelId="{E82231A5-DACC-447C-95E7-B5A7499EFB65}" type="sibTrans" cxnId="{886AB87F-F643-4016-8ED6-4300824B99C2}">
      <dgm:prSet/>
      <dgm:spPr/>
      <dgm:t>
        <a:bodyPr/>
        <a:lstStyle/>
        <a:p>
          <a:endParaRPr lang="nl-NL"/>
        </a:p>
      </dgm:t>
    </dgm:pt>
    <dgm:pt modelId="{ACD04BC7-CD53-406E-BF35-180BFDE050BA}" type="parTrans" cxnId="{886AB87F-F643-4016-8ED6-4300824B99C2}">
      <dgm:prSet/>
      <dgm:spPr/>
      <dgm:t>
        <a:bodyPr/>
        <a:lstStyle/>
        <a:p>
          <a:endParaRPr lang="nl-NL"/>
        </a:p>
      </dgm:t>
    </dgm:pt>
    <dgm:pt modelId="{327D1E93-857A-4CCA-BC54-BDD7CC3B9D5C}">
      <dgm:prSet phldrT="[Text]"/>
      <dgm:spPr/>
      <dgm:t>
        <a:bodyPr/>
        <a:lstStyle/>
        <a:p>
          <a:r>
            <a:rPr lang="pl-PL" dirty="0" smtClean="0"/>
            <a:t>    </a:t>
          </a:r>
          <a:r>
            <a:rPr lang="pl-PL" dirty="0" smtClean="0">
              <a:latin typeface="Trebuchet MS" panose="020B0603020202020204" pitchFamily="34" charset="0"/>
            </a:rPr>
            <a:t>BRB SG 506</a:t>
          </a:r>
          <a:endParaRPr lang="nl-NL" dirty="0">
            <a:latin typeface="Trebuchet MS" panose="020B0603020202020204" pitchFamily="34" charset="0"/>
          </a:endParaRPr>
        </a:p>
      </dgm:t>
    </dgm:pt>
    <dgm:pt modelId="{3F4BC87E-A032-41B1-86DD-FBA01497341A}" type="sibTrans" cxnId="{E283995E-9A5D-4C88-A794-4F99D2E764F4}">
      <dgm:prSet/>
      <dgm:spPr/>
      <dgm:t>
        <a:bodyPr/>
        <a:lstStyle/>
        <a:p>
          <a:endParaRPr lang="nl-NL"/>
        </a:p>
      </dgm:t>
    </dgm:pt>
    <dgm:pt modelId="{D5F8A4F3-4CD9-4B6C-8896-5834BE814FD7}" type="parTrans" cxnId="{E283995E-9A5D-4C88-A794-4F99D2E764F4}">
      <dgm:prSet/>
      <dgm:spPr/>
      <dgm:t>
        <a:bodyPr/>
        <a:lstStyle/>
        <a:p>
          <a:endParaRPr lang="nl-NL"/>
        </a:p>
      </dgm:t>
    </dgm:pt>
    <dgm:pt modelId="{1EB3702F-A157-45D1-9D3C-DBCB724D9568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pl-PL" dirty="0" err="1" smtClean="0">
              <a:latin typeface="Trebuchet MS" panose="020B0603020202020204" pitchFamily="34" charset="0"/>
            </a:rPr>
            <a:t>Crosspolymer</a:t>
          </a:r>
          <a:r>
            <a:rPr lang="pl-PL" dirty="0" smtClean="0">
              <a:latin typeface="Trebuchet MS" panose="020B0603020202020204" pitchFamily="34" charset="0"/>
            </a:rPr>
            <a:t> </a:t>
          </a:r>
          <a:r>
            <a:rPr lang="pl-PL" dirty="0" err="1" smtClean="0">
              <a:latin typeface="Trebuchet MS" panose="020B0603020202020204" pitchFamily="34" charset="0"/>
            </a:rPr>
            <a:t>content</a:t>
          </a:r>
          <a:endParaRPr lang="nl-NL" dirty="0">
            <a:latin typeface="Trebuchet MS" panose="020B0603020202020204" pitchFamily="34" charset="0"/>
          </a:endParaRPr>
        </a:p>
      </dgm:t>
    </dgm:pt>
    <dgm:pt modelId="{0B708CBE-148E-41B3-9F53-C772130FD832}" type="sibTrans" cxnId="{7C1615BE-5B45-43E5-8DED-3B99F6D0C874}">
      <dgm:prSet/>
      <dgm:spPr/>
      <dgm:t>
        <a:bodyPr/>
        <a:lstStyle/>
        <a:p>
          <a:endParaRPr lang="nl-NL"/>
        </a:p>
      </dgm:t>
    </dgm:pt>
    <dgm:pt modelId="{368EF742-6703-4B1B-A7DB-A09A59978209}" type="parTrans" cxnId="{7C1615BE-5B45-43E5-8DED-3B99F6D0C874}">
      <dgm:prSet/>
      <dgm:spPr/>
      <dgm:t>
        <a:bodyPr/>
        <a:lstStyle/>
        <a:p>
          <a:endParaRPr lang="nl-NL"/>
        </a:p>
      </dgm:t>
    </dgm:pt>
    <dgm:pt modelId="{07C9CB73-062D-42BE-8C5D-55CD76A781DE}" type="pres">
      <dgm:prSet presAssocID="{6CE94C19-E433-4694-B61D-7404355285B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BD5500E-83BE-4EFE-AA99-BF5B92211893}" type="pres">
      <dgm:prSet presAssocID="{6CE94C19-E433-4694-B61D-7404355285BB}" presName="Background" presStyleLbl="node1" presStyleIdx="0" presStyleCnt="1" custScaleX="127027" custScaleY="143450" custLinFactNeighborX="14685" custLinFactNeighborY="-3896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4BACC6"/>
          </a:solidFill>
        </a:ln>
      </dgm:spPr>
      <dgm:t>
        <a:bodyPr/>
        <a:lstStyle/>
        <a:p>
          <a:endParaRPr lang="nl-NL"/>
        </a:p>
      </dgm:t>
    </dgm:pt>
    <dgm:pt modelId="{CE51C246-10AE-49C5-AC74-E72E1137DDB0}" type="pres">
      <dgm:prSet presAssocID="{6CE94C19-E433-4694-B61D-7404355285BB}" presName="Divider" presStyleLbl="callout" presStyleIdx="0" presStyleCnt="1" custScaleX="2000000" custScaleY="102123" custLinFactX="52200000" custLinFactNeighborX="52219923" custLinFactNeighborY="-1131"/>
      <dgm:spPr>
        <a:ln>
          <a:noFill/>
        </a:ln>
      </dgm:spPr>
    </dgm:pt>
    <dgm:pt modelId="{A9E0BA79-F437-4830-A789-3CB2EAFB6C6E}" type="pres">
      <dgm:prSet presAssocID="{6CE94C19-E433-4694-B61D-7404355285BB}" presName="ChildText1" presStyleLbl="revTx" presStyleIdx="0" presStyleCnt="0" custScaleY="107910" custLinFactNeighborX="10441" custLinFactNeighborY="-8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C69221A-E105-4774-8196-083C88FBB082}" type="pres">
      <dgm:prSet presAssocID="{6CE94C19-E433-4694-B61D-7404355285BB}" presName="ChildText2" presStyleLbl="revTx" presStyleIdx="0" presStyleCnt="0" custScaleY="108715" custLinFactNeighborX="67037" custLinFactNeighborY="-7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621B727-B292-4A01-8C30-BCCE91E274B4}" type="pres">
      <dgm:prSet presAssocID="{6CE94C19-E433-4694-B61D-7404355285BB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D92E39CE-6A78-46E0-B4C5-64BC7204636E}" type="pres">
      <dgm:prSet presAssocID="{6CE94C19-E433-4694-B61D-7404355285BB}" presName="ParentShape1" presStyleLbl="alignImgPlace1" presStyleIdx="0" presStyleCnt="2" custScaleY="111159" custLinFactNeighborX="55109" custLinFactNeighborY="19280">
        <dgm:presLayoutVars/>
      </dgm:prSet>
      <dgm:spPr/>
      <dgm:t>
        <a:bodyPr/>
        <a:lstStyle/>
        <a:p>
          <a:endParaRPr lang="nl-NL"/>
        </a:p>
      </dgm:t>
    </dgm:pt>
    <dgm:pt modelId="{D02D7236-5E5F-48DB-804A-14DF284CBDB4}" type="pres">
      <dgm:prSet presAssocID="{6CE94C19-E433-4694-B61D-7404355285BB}" presName="ParentText2" presStyleLbl="revTx" presStyleIdx="0" presStyleCnt="0">
        <dgm:presLayoutVars>
          <dgm:chMax val="1"/>
          <dgm:chPref val="1"/>
        </dgm:presLayoutVars>
      </dgm:prSet>
      <dgm:spPr>
        <a:solidFill>
          <a:srgbClr val="F2DCDB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nl-NL"/>
        </a:p>
      </dgm:t>
    </dgm:pt>
    <dgm:pt modelId="{EE166520-32EB-4998-B5AF-BD5CFE919DC2}" type="pres">
      <dgm:prSet presAssocID="{6CE94C19-E433-4694-B61D-7404355285BB}" presName="ParentShape2" presStyleLbl="alignImgPlace1" presStyleIdx="1" presStyleCnt="2" custAng="10800000" custScaleY="112186" custLinFactX="-300000" custLinFactNeighborX="-391057" custLinFactNeighborY="-20138">
        <dgm:presLayoutVars/>
      </dgm:prSet>
      <dgm:spPr/>
      <dgm:t>
        <a:bodyPr/>
        <a:lstStyle/>
        <a:p>
          <a:endParaRPr lang="nl-NL"/>
        </a:p>
      </dgm:t>
    </dgm:pt>
  </dgm:ptLst>
  <dgm:cxnLst>
    <dgm:cxn modelId="{BBEA7052-3BAF-48A7-8B32-FB6877E0D86F}" type="presOf" srcId="{1EB3702F-A157-45D1-9D3C-DBCB724D9568}" destId="{EE166520-32EB-4998-B5AF-BD5CFE919DC2}" srcOrd="1" destOrd="0" presId="urn:microsoft.com/office/officeart/2009/3/layout/OpposingIdeas"/>
    <dgm:cxn modelId="{7C1615BE-5B45-43E5-8DED-3B99F6D0C874}" srcId="{6CE94C19-E433-4694-B61D-7404355285BB}" destId="{1EB3702F-A157-45D1-9D3C-DBCB724D9568}" srcOrd="1" destOrd="0" parTransId="{368EF742-6703-4B1B-A7DB-A09A59978209}" sibTransId="{0B708CBE-148E-41B3-9F53-C772130FD832}"/>
    <dgm:cxn modelId="{AB8AF9BC-D34F-40DE-A8FD-725D7EE92F39}" type="presOf" srcId="{9780DE58-48CE-4A8A-9913-8C5E23A0868C}" destId="{A9E0BA79-F437-4830-A789-3CB2EAFB6C6E}" srcOrd="0" destOrd="0" presId="urn:microsoft.com/office/officeart/2009/3/layout/OpposingIdeas"/>
    <dgm:cxn modelId="{9637109E-7A38-43A9-A70E-1872269F0D02}" type="presOf" srcId="{1EB3702F-A157-45D1-9D3C-DBCB724D9568}" destId="{D02D7236-5E5F-48DB-804A-14DF284CBDB4}" srcOrd="0" destOrd="0" presId="urn:microsoft.com/office/officeart/2009/3/layout/OpposingIdeas"/>
    <dgm:cxn modelId="{943A1E0F-9800-46FF-865C-64CE464C84A9}" srcId="{58E92460-BE50-4338-9998-E5F2451674C7}" destId="{D0A5A795-0FD9-46DA-B901-8193B9E4261F}" srcOrd="2" destOrd="0" parTransId="{A4615333-98D8-4F93-96D8-02461FD8D787}" sibTransId="{C2853FC9-6070-4C0C-A3AB-76C859A67DF0}"/>
    <dgm:cxn modelId="{0B43DF6A-8218-4BC3-A8EA-3881BC3015AE}" type="presOf" srcId="{327D1E93-857A-4CCA-BC54-BDD7CC3B9D5C}" destId="{9C69221A-E105-4774-8196-083C88FBB082}" srcOrd="0" destOrd="0" presId="urn:microsoft.com/office/officeart/2009/3/layout/OpposingIdeas"/>
    <dgm:cxn modelId="{BFDDAABB-0B53-4AD6-85DA-E4062A5345EC}" srcId="{58E92460-BE50-4338-9998-E5F2451674C7}" destId="{9780DE58-48CE-4A8A-9913-8C5E23A0868C}" srcOrd="0" destOrd="0" parTransId="{E9625EFE-52FC-4EBC-860C-0A4B7526C522}" sibTransId="{7D2CB7FF-6E86-43B7-B347-9C1DB510FFA0}"/>
    <dgm:cxn modelId="{033AA5D2-F0DB-4046-8239-E76FE0FA7280}" srcId="{1EB3702F-A157-45D1-9D3C-DBCB724D9568}" destId="{9A6B7D9E-3769-4EFB-A21D-8AA3353E5D19}" srcOrd="2" destOrd="0" parTransId="{75EAB840-5593-4CAA-9F0F-1A00C368AB22}" sibTransId="{BFC29578-397D-4DF6-BDCF-CD2BFEDC31A1}"/>
    <dgm:cxn modelId="{BB29EEE2-2378-4B64-893D-2C49877427C1}" srcId="{58E92460-BE50-4338-9998-E5F2451674C7}" destId="{1A8620E6-D625-47F3-8AC9-978AEF39F001}" srcOrd="1" destOrd="0" parTransId="{900D3CEB-85DE-4732-BEB9-87AA55974FB0}" sibTransId="{A89CF07D-6C59-488F-88A1-B8A102126AE1}"/>
    <dgm:cxn modelId="{3D42D41D-197A-46D5-9F13-E5E40CEB3B85}" type="presOf" srcId="{6CE94C19-E433-4694-B61D-7404355285BB}" destId="{07C9CB73-062D-42BE-8C5D-55CD76A781DE}" srcOrd="0" destOrd="0" presId="urn:microsoft.com/office/officeart/2009/3/layout/OpposingIdeas"/>
    <dgm:cxn modelId="{E283995E-9A5D-4C88-A794-4F99D2E764F4}" srcId="{1EB3702F-A157-45D1-9D3C-DBCB724D9568}" destId="{327D1E93-857A-4CCA-BC54-BDD7CC3B9D5C}" srcOrd="0" destOrd="0" parTransId="{D5F8A4F3-4CD9-4B6C-8896-5834BE814FD7}" sibTransId="{3F4BC87E-A032-41B1-86DD-FBA01497341A}"/>
    <dgm:cxn modelId="{886AB87F-F643-4016-8ED6-4300824B99C2}" srcId="{1EB3702F-A157-45D1-9D3C-DBCB724D9568}" destId="{550AFBD7-BE57-430E-B232-271183B4DD6B}" srcOrd="1" destOrd="0" parTransId="{ACD04BC7-CD53-406E-BF35-180BFDE050BA}" sibTransId="{E82231A5-DACC-447C-95E7-B5A7499EFB65}"/>
    <dgm:cxn modelId="{10792A96-11FE-42E7-99F4-AA713D089BE9}" type="presOf" srcId="{D0A5A795-0FD9-46DA-B901-8193B9E4261F}" destId="{A9E0BA79-F437-4830-A789-3CB2EAFB6C6E}" srcOrd="0" destOrd="2" presId="urn:microsoft.com/office/officeart/2009/3/layout/OpposingIdeas"/>
    <dgm:cxn modelId="{411D364F-93EB-4453-9033-245C6316504C}" type="presOf" srcId="{550AFBD7-BE57-430E-B232-271183B4DD6B}" destId="{9C69221A-E105-4774-8196-083C88FBB082}" srcOrd="0" destOrd="1" presId="urn:microsoft.com/office/officeart/2009/3/layout/OpposingIdeas"/>
    <dgm:cxn modelId="{5B3B41A9-CED4-48CA-AF93-3B3E5A603F69}" srcId="{6CE94C19-E433-4694-B61D-7404355285BB}" destId="{58E92460-BE50-4338-9998-E5F2451674C7}" srcOrd="0" destOrd="0" parTransId="{4F10ADD4-076F-4C9C-9605-B13495259E58}" sibTransId="{48DA2849-9B66-4ABB-9225-81A4A7770BC0}"/>
    <dgm:cxn modelId="{4F294124-7F7C-4D1C-915E-E306E8EDD805}" type="presOf" srcId="{9A6B7D9E-3769-4EFB-A21D-8AA3353E5D19}" destId="{9C69221A-E105-4774-8196-083C88FBB082}" srcOrd="0" destOrd="2" presId="urn:microsoft.com/office/officeart/2009/3/layout/OpposingIdeas"/>
    <dgm:cxn modelId="{2B5446C3-7864-424A-8FDB-25D6B67C0E5E}" type="presOf" srcId="{58E92460-BE50-4338-9998-E5F2451674C7}" destId="{D92E39CE-6A78-46E0-B4C5-64BC7204636E}" srcOrd="1" destOrd="0" presId="urn:microsoft.com/office/officeart/2009/3/layout/OpposingIdeas"/>
    <dgm:cxn modelId="{DBBC61AF-8E65-4FF8-8231-5864BB4E0246}" type="presOf" srcId="{1A8620E6-D625-47F3-8AC9-978AEF39F001}" destId="{A9E0BA79-F437-4830-A789-3CB2EAFB6C6E}" srcOrd="0" destOrd="1" presId="urn:microsoft.com/office/officeart/2009/3/layout/OpposingIdeas"/>
    <dgm:cxn modelId="{0471519E-4AFD-49CF-B6FA-FA9C0B4871B7}" type="presOf" srcId="{58E92460-BE50-4338-9998-E5F2451674C7}" destId="{C621B727-B292-4A01-8C30-BCCE91E274B4}" srcOrd="0" destOrd="0" presId="urn:microsoft.com/office/officeart/2009/3/layout/OpposingIdeas"/>
    <dgm:cxn modelId="{FF7AC1F3-3946-45D4-AA52-66F7EC3A39BC}" type="presParOf" srcId="{07C9CB73-062D-42BE-8C5D-55CD76A781DE}" destId="{ABD5500E-83BE-4EFE-AA99-BF5B92211893}" srcOrd="0" destOrd="0" presId="urn:microsoft.com/office/officeart/2009/3/layout/OpposingIdeas"/>
    <dgm:cxn modelId="{9BECE80F-6DD1-4FBE-9C90-A15454722AEA}" type="presParOf" srcId="{07C9CB73-062D-42BE-8C5D-55CD76A781DE}" destId="{CE51C246-10AE-49C5-AC74-E72E1137DDB0}" srcOrd="1" destOrd="0" presId="urn:microsoft.com/office/officeart/2009/3/layout/OpposingIdeas"/>
    <dgm:cxn modelId="{D6CCAD6E-5F3A-4C74-B76B-301668F62850}" type="presParOf" srcId="{07C9CB73-062D-42BE-8C5D-55CD76A781DE}" destId="{A9E0BA79-F437-4830-A789-3CB2EAFB6C6E}" srcOrd="2" destOrd="0" presId="urn:microsoft.com/office/officeart/2009/3/layout/OpposingIdeas"/>
    <dgm:cxn modelId="{22707068-3745-42E6-B623-D194C708AD07}" type="presParOf" srcId="{07C9CB73-062D-42BE-8C5D-55CD76A781DE}" destId="{9C69221A-E105-4774-8196-083C88FBB082}" srcOrd="3" destOrd="0" presId="urn:microsoft.com/office/officeart/2009/3/layout/OpposingIdeas"/>
    <dgm:cxn modelId="{5987BCD4-0BD6-4063-848D-94B446FBC7A1}" type="presParOf" srcId="{07C9CB73-062D-42BE-8C5D-55CD76A781DE}" destId="{C621B727-B292-4A01-8C30-BCCE91E274B4}" srcOrd="4" destOrd="0" presId="urn:microsoft.com/office/officeart/2009/3/layout/OpposingIdeas"/>
    <dgm:cxn modelId="{3A6A7BA6-83A2-4B5C-A6F8-8C257E582274}" type="presParOf" srcId="{07C9CB73-062D-42BE-8C5D-55CD76A781DE}" destId="{D92E39CE-6A78-46E0-B4C5-64BC7204636E}" srcOrd="5" destOrd="0" presId="urn:microsoft.com/office/officeart/2009/3/layout/OpposingIdeas"/>
    <dgm:cxn modelId="{7BEA9F1B-4EE7-4BA7-BA34-1CA94B81B006}" type="presParOf" srcId="{07C9CB73-062D-42BE-8C5D-55CD76A781DE}" destId="{D02D7236-5E5F-48DB-804A-14DF284CBDB4}" srcOrd="6" destOrd="0" presId="urn:microsoft.com/office/officeart/2009/3/layout/OpposingIdeas"/>
    <dgm:cxn modelId="{D44804C9-1CD5-42B5-AE39-6D9B7FAE8367}" type="presParOf" srcId="{07C9CB73-062D-42BE-8C5D-55CD76A781DE}" destId="{EE166520-32EB-4998-B5AF-BD5CFE919DC2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5500E-83BE-4EFE-AA99-BF5B92211893}">
      <dsp:nvSpPr>
        <dsp:cNvPr id="0" name=""/>
        <dsp:cNvSpPr/>
      </dsp:nvSpPr>
      <dsp:spPr>
        <a:xfrm>
          <a:off x="1738842" y="0"/>
          <a:ext cx="6117993" cy="3715409"/>
        </a:xfrm>
        <a:prstGeom prst="round2DiagRect">
          <a:avLst>
            <a:gd name="adj1" fmla="val 0"/>
            <a:gd name="adj2" fmla="val 16670"/>
          </a:avLst>
        </a:prstGeom>
        <a:solidFill>
          <a:schemeClr val="lt1"/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E51C246-10AE-49C5-AC74-E72E1137DDB0}">
      <dsp:nvSpPr>
        <dsp:cNvPr id="0" name=""/>
        <dsp:cNvSpPr/>
      </dsp:nvSpPr>
      <dsp:spPr>
        <a:xfrm>
          <a:off x="4755021" y="889836"/>
          <a:ext cx="12843" cy="208395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0BA79-F437-4830-A789-3CB2EAFB6C6E}">
      <dsp:nvSpPr>
        <dsp:cNvPr id="0" name=""/>
        <dsp:cNvSpPr/>
      </dsp:nvSpPr>
      <dsp:spPr>
        <a:xfrm>
          <a:off x="2060872" y="586335"/>
          <a:ext cx="2087060" cy="23714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latin typeface="Trebuchet MS" panose="020B0603020202020204" pitchFamily="34" charset="0"/>
            </a:rPr>
            <a:t> BRB SG 116</a:t>
          </a:r>
          <a:endParaRPr lang="nl-NL" sz="2300" kern="1200" dirty="0">
            <a:latin typeface="Trebuchet MS" panose="020B0603020202020204" pitchFamily="34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latin typeface="Trebuchet MS" panose="020B0603020202020204" pitchFamily="34" charset="0"/>
            </a:rPr>
            <a:t> BRB SG 106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300" kern="1200" dirty="0">
            <a:latin typeface="Trebuchet MS" panose="020B0603020202020204" pitchFamily="34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300" kern="1200" dirty="0" smtClean="0">
            <a:latin typeface="Trebuchet MS" panose="020B0603020202020204" pitchFamily="34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latin typeface="Trebuchet MS" panose="020B0603020202020204" pitchFamily="34" charset="0"/>
            </a:rPr>
            <a:t> BRB SG 117</a:t>
          </a:r>
          <a:endParaRPr lang="nl-NL" sz="2300" kern="1200" dirty="0">
            <a:latin typeface="Trebuchet MS" panose="020B0603020202020204" pitchFamily="34" charset="0"/>
          </a:endParaRPr>
        </a:p>
      </dsp:txBody>
      <dsp:txXfrm>
        <a:off x="2060872" y="586335"/>
        <a:ext cx="2087060" cy="2371438"/>
      </dsp:txXfrm>
    </dsp:sp>
    <dsp:sp modelId="{9C69221A-E105-4774-8196-083C88FBB082}">
      <dsp:nvSpPr>
        <dsp:cNvPr id="0" name=""/>
        <dsp:cNvSpPr/>
      </dsp:nvSpPr>
      <dsp:spPr>
        <a:xfrm>
          <a:off x="5650211" y="603729"/>
          <a:ext cx="2087060" cy="23891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    </a:t>
          </a:r>
          <a:r>
            <a:rPr lang="pl-PL" sz="2300" kern="1200" dirty="0" smtClean="0">
              <a:latin typeface="Trebuchet MS" panose="020B0603020202020204" pitchFamily="34" charset="0"/>
            </a:rPr>
            <a:t>BRB SG 506</a:t>
          </a:r>
          <a:endParaRPr lang="nl-NL" sz="2300" kern="1200" dirty="0">
            <a:latin typeface="Trebuchet MS" panose="020B0603020202020204" pitchFamily="34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latin typeface="Trebuchet MS" panose="020B0603020202020204" pitchFamily="34" charset="0"/>
            </a:rPr>
            <a:t>   BRB SG 516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300" kern="1200" dirty="0">
            <a:latin typeface="Trebuchet MS" panose="020B0603020202020204" pitchFamily="34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latin typeface="Trebuchet MS" panose="020B0603020202020204" pitchFamily="34" charset="0"/>
            </a:rPr>
            <a:t>  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latin typeface="Trebuchet MS" panose="020B0603020202020204" pitchFamily="34" charset="0"/>
            </a:rPr>
            <a:t>   BRB SG 517</a:t>
          </a:r>
          <a:endParaRPr lang="nl-NL" sz="2300" kern="1200" dirty="0">
            <a:latin typeface="Trebuchet MS" panose="020B0603020202020204" pitchFamily="34" charset="0"/>
          </a:endParaRPr>
        </a:p>
      </dsp:txBody>
      <dsp:txXfrm>
        <a:off x="5650211" y="603729"/>
        <a:ext cx="2087060" cy="2389129"/>
      </dsp:txXfrm>
    </dsp:sp>
    <dsp:sp modelId="{D92E39CE-6A78-46E0-B4C5-64BC7204636E}">
      <dsp:nvSpPr>
        <dsp:cNvPr id="0" name=""/>
        <dsp:cNvSpPr/>
      </dsp:nvSpPr>
      <dsp:spPr>
        <a:xfrm rot="16200000">
          <a:off x="153033" y="1548891"/>
          <a:ext cx="3140793" cy="802715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err="1" smtClean="0">
              <a:latin typeface="Trebuchet MS" panose="020B0603020202020204" pitchFamily="34" charset="0"/>
            </a:rPr>
            <a:t>Viscosity</a:t>
          </a:r>
          <a:endParaRPr lang="nl-NL" sz="1900" kern="1200" dirty="0">
            <a:latin typeface="Trebuchet MS" panose="020B0603020202020204" pitchFamily="34" charset="0"/>
          </a:endParaRPr>
        </a:p>
      </dsp:txBody>
      <dsp:txXfrm>
        <a:off x="274351" y="1871570"/>
        <a:ext cx="2898157" cy="399993"/>
      </dsp:txXfrm>
    </dsp:sp>
    <dsp:sp modelId="{EE166520-32EB-4998-B5AF-BD5CFE919DC2}">
      <dsp:nvSpPr>
        <dsp:cNvPr id="0" name=""/>
        <dsp:cNvSpPr/>
      </dsp:nvSpPr>
      <dsp:spPr>
        <a:xfrm rot="16200000">
          <a:off x="-232057" y="1533941"/>
          <a:ext cx="3169810" cy="802715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err="1" smtClean="0">
              <a:latin typeface="Trebuchet MS" panose="020B0603020202020204" pitchFamily="34" charset="0"/>
            </a:rPr>
            <a:t>Crosspolymer</a:t>
          </a:r>
          <a:r>
            <a:rPr lang="pl-PL" sz="1900" kern="1200" dirty="0" smtClean="0">
              <a:latin typeface="Trebuchet MS" panose="020B0603020202020204" pitchFamily="34" charset="0"/>
            </a:rPr>
            <a:t> </a:t>
          </a:r>
          <a:r>
            <a:rPr lang="pl-PL" sz="1900" kern="1200" dirty="0" err="1" smtClean="0">
              <a:latin typeface="Trebuchet MS" panose="020B0603020202020204" pitchFamily="34" charset="0"/>
            </a:rPr>
            <a:t>content</a:t>
          </a:r>
          <a:endParaRPr lang="nl-NL" sz="1900" kern="1200" dirty="0">
            <a:latin typeface="Trebuchet MS" panose="020B0603020202020204" pitchFamily="34" charset="0"/>
          </a:endParaRPr>
        </a:p>
      </dsp:txBody>
      <dsp:txXfrm>
        <a:off x="-110739" y="1856620"/>
        <a:ext cx="2927174" cy="399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C1EF2-1CCA-4568-A92B-9B57F8F6AB33}" type="datetimeFigureOut">
              <a:rPr lang="nl-NL" smtClean="0"/>
              <a:t>16-8-2019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23099-4082-4266-8A6E-E812B79F8A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15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Ogólne</a:t>
            </a:r>
            <a:r>
              <a:rPr lang="pl-PL" baseline="0" dirty="0" smtClean="0"/>
              <a:t> właściwości, zastosowanie,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3099-4082-4266-8A6E-E812B79F8A27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8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Ogólne</a:t>
            </a:r>
            <a:r>
              <a:rPr lang="pl-PL" baseline="0" dirty="0" smtClean="0"/>
              <a:t> właściwości, zastosowanie,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3099-4082-4266-8A6E-E812B79F8A2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94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Ogólne</a:t>
            </a:r>
            <a:r>
              <a:rPr lang="pl-PL" baseline="0" dirty="0" smtClean="0"/>
              <a:t> właściwości, zastosowanie,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3099-4082-4266-8A6E-E812B79F8A27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8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Ogólne</a:t>
            </a:r>
            <a:r>
              <a:rPr lang="pl-PL" baseline="0" dirty="0" smtClean="0"/>
              <a:t> właściwości, zastosowanie,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3099-4082-4266-8A6E-E812B79F8A2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52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Ogólne</a:t>
            </a:r>
            <a:r>
              <a:rPr lang="pl-PL" baseline="0" dirty="0" smtClean="0"/>
              <a:t> właściwości, zastosowanie,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3099-4082-4266-8A6E-E812B79F8A27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5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Ogólne</a:t>
            </a:r>
            <a:r>
              <a:rPr lang="pl-PL" baseline="0" dirty="0" smtClean="0"/>
              <a:t> właściwości, zastosowanie,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3099-4082-4266-8A6E-E812B79F8A2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033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3099-4082-4266-8A6E-E812B79F8A2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59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30792" y="2130425"/>
            <a:ext cx="6027407" cy="1470025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30792" y="3886200"/>
            <a:ext cx="613291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113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1028" y="1984230"/>
            <a:ext cx="6285772" cy="813535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06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954468"/>
            <a:ext cx="2057400" cy="4171695"/>
          </a:xfrm>
        </p:spPr>
        <p:txBody>
          <a:bodyPr vert="eaVert"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38633" y="1954468"/>
            <a:ext cx="5038367" cy="4171695"/>
          </a:xfrm>
        </p:spPr>
        <p:txBody>
          <a:bodyPr vert="eaVert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71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7300" y="2202496"/>
            <a:ext cx="6935203" cy="3923668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822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0793" y="4406900"/>
            <a:ext cx="606391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30793" y="2906713"/>
            <a:ext cx="60639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5115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97378" y="1398883"/>
            <a:ext cx="3413033" cy="47272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68373" y="1398883"/>
            <a:ext cx="3418427" cy="4727280"/>
          </a:xfrm>
        </p:spPr>
        <p:txBody>
          <a:bodyPr/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1196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2420872" y="1954468"/>
            <a:ext cx="2956638" cy="41716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</a:t>
            </a:r>
            <a:r>
              <a:rPr lang="nl-NL" dirty="0" err="1" smtClean="0"/>
              <a:t>teksttijl</a:t>
            </a:r>
            <a:r>
              <a:rPr lang="nl-NL" dirty="0" smtClean="0"/>
              <a:t>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704923" y="1954468"/>
            <a:ext cx="2981877" cy="41716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7988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1028" y="1984230"/>
            <a:ext cx="6285772" cy="813535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43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93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6046" y="1369120"/>
            <a:ext cx="6920754" cy="47570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6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751" y="4800600"/>
            <a:ext cx="693148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6751" y="1388962"/>
            <a:ext cx="6931485" cy="33386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6751" y="5367338"/>
            <a:ext cx="693148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91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07299" y="1388960"/>
            <a:ext cx="6935204" cy="8135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7299" y="2202496"/>
            <a:ext cx="6935204" cy="39585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003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Trebuchet MS Bold"/>
          <a:ea typeface="+mj-ea"/>
          <a:cs typeface="Trebuchet MS Bo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5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48508" y="2543907"/>
            <a:ext cx="5085336" cy="10067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Trebuchet MS Bold"/>
                <a:ea typeface="+mj-ea"/>
                <a:cs typeface="Trebuchet MS Bold"/>
              </a:defRPr>
            </a:lvl1pPr>
          </a:lstStyle>
          <a:p>
            <a:pPr algn="ctr"/>
            <a:r>
              <a:rPr lang="pl-PL" altLang="nl-NL" sz="7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Silicones</a:t>
            </a:r>
            <a:endParaRPr lang="pl-PL" altLang="nl-NL" sz="7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altLang="nl-NL" sz="4800" dirty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GB" altLang="nl-NL" sz="4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GB" altLang="nl-NL" sz="4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145033" y="5177385"/>
            <a:ext cx="5491337" cy="10929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Trebuchet MS Bold"/>
                <a:ea typeface="+mj-ea"/>
                <a:cs typeface="Trebuchet MS Bold"/>
              </a:defRPr>
            </a:lvl1pPr>
          </a:lstStyle>
          <a:p>
            <a:pPr algn="ctr"/>
            <a:r>
              <a:rPr lang="pl-PL" altLang="nl-NL" sz="2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Katarzyna Kłosowska</a:t>
            </a:r>
            <a:endParaRPr lang="en-GB" altLang="nl-NL" sz="4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:\BRB International\Marketing\Corporate Identity\Brochures and Pictures\Personal Care Brochure\BRB_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2958">
            <a:off x="5499045" y="5370947"/>
            <a:ext cx="377660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706088"/>
              </p:ext>
            </p:extLst>
          </p:nvPr>
        </p:nvGraphicFramePr>
        <p:xfrm>
          <a:off x="1406769" y="1553422"/>
          <a:ext cx="6221939" cy="39826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2103"/>
                <a:gridCol w="1399558"/>
                <a:gridCol w="3500090"/>
                <a:gridCol w="790188"/>
              </a:tblGrid>
              <a:tr h="326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400" b="1" dirty="0" smtClean="0">
                          <a:effectLst/>
                          <a:latin typeface="Trebuchet MS" panose="020B0603020202020204" pitchFamily="34" charset="0"/>
                        </a:rPr>
                        <a:t>Ingredients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Trebuchet MS" panose="020B0603020202020204" pitchFamily="34" charset="0"/>
                        </a:rPr>
                        <a:t>INCI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Trebuchet MS" panose="020B0603020202020204" pitchFamily="34" charset="0"/>
                        </a:rPr>
                        <a:t>Dosage </a:t>
                      </a:r>
                      <a:r>
                        <a:rPr lang="en-MY" sz="1400" b="1" dirty="0" smtClean="0">
                          <a:effectLst/>
                          <a:latin typeface="Trebuchet MS" panose="020B0603020202020204" pitchFamily="34" charset="0"/>
                        </a:rPr>
                        <a:t>(%)</a:t>
                      </a:r>
                      <a:endParaRPr lang="pl-PL" sz="1400" b="1" dirty="0" smtClean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423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 err="1">
                          <a:effectLst/>
                          <a:latin typeface="Trebuchet MS" panose="020B0603020202020204" pitchFamily="34" charset="0"/>
                        </a:rPr>
                        <a:t>Cetyl</a:t>
                      </a:r>
                      <a:r>
                        <a:rPr lang="nl-NL" sz="1400" b="0" dirty="0">
                          <a:effectLst/>
                          <a:latin typeface="Trebuchet MS" panose="020B0603020202020204" pitchFamily="34" charset="0"/>
                        </a:rPr>
                        <a:t> PEG/PPG-10/1 </a:t>
                      </a:r>
                      <a:r>
                        <a:rPr lang="nl-NL" sz="1400" b="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endParaRPr lang="nl-NL" sz="1400" b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  <a:latin typeface="Trebuchet MS" panose="020B0603020202020204" pitchFamily="34" charset="0"/>
                        </a:rPr>
                        <a:t>1.50</a:t>
                      </a:r>
                      <a:endParaRPr lang="nl-NL" sz="1400" b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A2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2835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Cetyl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Methicone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1.00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A3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DM 10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  <a:latin typeface="Trebuchet MS" panose="020B0603020202020204" pitchFamily="34" charset="0"/>
                        </a:rPr>
                        <a:t>3.00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A4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0" dirty="0">
                          <a:effectLst/>
                          <a:latin typeface="Trebuchet MS" panose="020B0603020202020204" pitchFamily="34" charset="0"/>
                        </a:rPr>
                        <a:t>BRB CM 50</a:t>
                      </a:r>
                      <a:endParaRPr lang="nl-NL" sz="1400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Cyclopentasiloxane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5.50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7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A5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0" dirty="0">
                          <a:effectLst/>
                          <a:latin typeface="Trebuchet MS" panose="020B0603020202020204" pitchFamily="34" charset="0"/>
                        </a:rPr>
                        <a:t>BRB SG 106</a:t>
                      </a:r>
                      <a:endParaRPr lang="nl-NL" sz="1400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Cyclopentasiloxane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(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and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)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/ Vinyl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Crosspolymer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2.00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DI Water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Aqua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84.00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B2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Salt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Sodium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Chloride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1.00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B3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Propylene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Glycol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Propylene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Glycol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2.00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8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Preservative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q.s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50136" y="1047651"/>
            <a:ext cx="6935204" cy="8135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Trebuchet MS Bold"/>
                <a:ea typeface="+mj-ea"/>
                <a:cs typeface="Trebuchet MS Bold"/>
              </a:defRPr>
            </a:lvl1pPr>
          </a:lstStyle>
          <a:p>
            <a:pPr algn="ctr"/>
            <a:r>
              <a:rPr lang="pl-PL" dirty="0" err="1" smtClean="0"/>
              <a:t>Aqua</a:t>
            </a:r>
            <a:r>
              <a:rPr lang="pl-PL" dirty="0" smtClean="0"/>
              <a:t> </a:t>
            </a:r>
            <a:r>
              <a:rPr lang="pl-PL" dirty="0" err="1" smtClean="0"/>
              <a:t>Boost</a:t>
            </a:r>
            <a:r>
              <a:rPr lang="pl-PL" dirty="0" smtClean="0"/>
              <a:t> </a:t>
            </a:r>
            <a:r>
              <a:rPr lang="pl-PL" dirty="0" err="1" smtClean="0"/>
              <a:t>Cream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943017"/>
            <a:ext cx="7664767" cy="719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nl-NL" sz="3200" b="1" dirty="0" err="1" smtClean="0">
                <a:latin typeface="Trebuchet MS" panose="020B0603020202020204" pitchFamily="34" charset="0"/>
              </a:rPr>
              <a:t>Dimethicones</a:t>
            </a:r>
            <a:r>
              <a:rPr lang="en-GB" altLang="nl-NL" sz="3200" b="1" dirty="0" smtClean="0">
                <a:latin typeface="Trebuchet MS" panose="020B0603020202020204" pitchFamily="34" charset="0"/>
              </a:rPr>
              <a:t/>
            </a:r>
            <a:br>
              <a:rPr lang="en-GB" altLang="nl-NL" sz="3200" b="1" dirty="0" smtClean="0">
                <a:latin typeface="Trebuchet MS" panose="020B0603020202020204" pitchFamily="34" charset="0"/>
              </a:rPr>
            </a:br>
            <a:endParaRPr lang="en-GB" altLang="nl-NL" sz="2400" b="1" i="1" dirty="0" smtClean="0">
              <a:latin typeface="Trebuchet MS" panose="020B0603020202020204" pitchFamily="34" charset="0"/>
            </a:endParaRPr>
          </a:p>
        </p:txBody>
      </p:sp>
      <p:pic>
        <p:nvPicPr>
          <p:cNvPr id="3" name="Picture 7" descr="P:\BRB International\Marketing\Corporate Identity\Brochures and Pictures\Personal Care Brochure\BRB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237" y="5273074"/>
            <a:ext cx="377660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26340" y="1807140"/>
            <a:ext cx="73548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altLang="nl-NL" sz="1600" b="1" dirty="0">
                <a:latin typeface="Trebuchet MS" panose="020B0603020202020204" pitchFamily="34" charset="0"/>
              </a:rPr>
              <a:t>BRB DM Fluid 	-	 </a:t>
            </a:r>
            <a:r>
              <a:rPr lang="en-US" altLang="nl-NL" sz="1400" dirty="0" err="1">
                <a:latin typeface="Trebuchet MS" panose="020B0603020202020204" pitchFamily="34" charset="0"/>
              </a:rPr>
              <a:t>Dimethicone</a:t>
            </a:r>
            <a:r>
              <a:rPr lang="en-US" altLang="nl-NL" sz="1400" dirty="0">
                <a:latin typeface="Trebuchet MS" panose="020B0603020202020204" pitchFamily="34" charset="0"/>
              </a:rPr>
              <a:t> 5 to 100.000 </a:t>
            </a:r>
            <a:r>
              <a:rPr lang="en-US" altLang="nl-NL" sz="1400" dirty="0" err="1">
                <a:latin typeface="Trebuchet MS" panose="020B0603020202020204" pitchFamily="34" charset="0"/>
              </a:rPr>
              <a:t>cSt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GB" altLang="ja-JP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ja-JP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 Outstanding </a:t>
            </a:r>
            <a:r>
              <a:rPr lang="en-GB" altLang="ja-JP" sz="1600" dirty="0" err="1">
                <a:latin typeface="Trebuchet MS" panose="020B0603020202020204" pitchFamily="34" charset="0"/>
                <a:ea typeface="MS PGothic" panose="020B0600070205080204" pitchFamily="34" charset="-128"/>
              </a:rPr>
              <a:t>emolliency</a:t>
            </a:r>
            <a:r>
              <a:rPr lang="en-GB" altLang="ja-JP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and soft feel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nl-NL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 </a:t>
            </a:r>
            <a:r>
              <a:rPr lang="en-US" altLang="nl-NL" sz="1600" dirty="0">
                <a:latin typeface="Trebuchet MS" panose="020B0603020202020204" pitchFamily="34" charset="0"/>
              </a:rPr>
              <a:t>Non Volatile</a:t>
            </a:r>
            <a:endParaRPr lang="en-US" altLang="nl-NL" sz="16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  <a:ea typeface="MS PGothic" panose="020B0600070205080204" pitchFamily="34" charset="-128"/>
              </a:rPr>
              <a:t>  </a:t>
            </a:r>
            <a:r>
              <a:rPr lang="en-US" altLang="nl-NL" sz="1600" dirty="0">
                <a:latin typeface="Trebuchet MS" panose="020B0603020202020204" pitchFamily="34" charset="0"/>
              </a:rPr>
              <a:t>Excellent </a:t>
            </a:r>
            <a:r>
              <a:rPr lang="en-US" altLang="nl-NL" sz="1600" dirty="0" err="1">
                <a:latin typeface="Trebuchet MS" panose="020B0603020202020204" pitchFamily="34" charset="0"/>
              </a:rPr>
              <a:t>spreadability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nl-NL" sz="1600" dirty="0">
                <a:latin typeface="Trebuchet MS" panose="020B0603020202020204" pitchFamily="34" charset="0"/>
              </a:rPr>
              <a:t>  </a:t>
            </a:r>
            <a:endParaRPr lang="en-US" altLang="nl-NL" sz="1200" dirty="0">
              <a:latin typeface="Trebuchet MS" panose="020B0603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nl-NL" sz="12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 Low viscosity </a:t>
            </a:r>
            <a:r>
              <a:rPr lang="en-US" altLang="nl-NL" sz="1600" dirty="0" err="1">
                <a:latin typeface="Trebuchet MS" panose="020B0603020202020204" pitchFamily="34" charset="0"/>
              </a:rPr>
              <a:t>dimethicones</a:t>
            </a:r>
            <a:r>
              <a:rPr lang="en-US" altLang="nl-NL" sz="1600" dirty="0">
                <a:latin typeface="Trebuchet MS" panose="020B0603020202020204" pitchFamily="34" charset="0"/>
              </a:rPr>
              <a:t> (5 – 20 </a:t>
            </a:r>
            <a:r>
              <a:rPr lang="en-US" altLang="nl-NL" sz="1600" dirty="0" err="1">
                <a:latin typeface="Trebuchet MS" panose="020B0603020202020204" pitchFamily="34" charset="0"/>
              </a:rPr>
              <a:t>cSt</a:t>
            </a:r>
            <a:r>
              <a:rPr lang="en-US" altLang="nl-NL" sz="1600" dirty="0">
                <a:latin typeface="Trebuchet MS" panose="020B0603020202020204" pitchFamily="34" charset="0"/>
              </a:rPr>
              <a:t>): miscible in organic ingredients</a:t>
            </a:r>
          </a:p>
          <a:p>
            <a:pPr eaLnBrk="1" hangingPunct="1"/>
            <a:r>
              <a:rPr lang="en-US" altLang="nl-NL" sz="1400" dirty="0">
                <a:latin typeface="Trebuchet MS" panose="020B0603020202020204" pitchFamily="34" charset="0"/>
              </a:rPr>
              <a:t>	</a:t>
            </a:r>
            <a:r>
              <a:rPr lang="en-US" altLang="nl-NL" sz="1400" dirty="0" smtClean="0">
                <a:latin typeface="Trebuchet MS" panose="020B0603020202020204" pitchFamily="34" charset="0"/>
              </a:rPr>
              <a:t> </a:t>
            </a:r>
            <a:r>
              <a:rPr lang="en-US" altLang="nl-NL" sz="1400" dirty="0">
                <a:latin typeface="Trebuchet MS" panose="020B0603020202020204" pitchFamily="34" charset="0"/>
              </a:rPr>
              <a:t>Skin Care, Antiperspirant &amp; Deodorants, Sun Care, Hair Care and Color Cosmetics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nl-NL" sz="14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nl-NL" sz="1400" dirty="0">
                <a:latin typeface="Trebuchet MS" panose="020B0603020202020204" pitchFamily="34" charset="0"/>
              </a:rPr>
              <a:t>  </a:t>
            </a:r>
            <a:r>
              <a:rPr lang="en-US" altLang="nl-NL" sz="1600" dirty="0">
                <a:latin typeface="Trebuchet MS" panose="020B0603020202020204" pitchFamily="34" charset="0"/>
              </a:rPr>
              <a:t>Middle viscosity </a:t>
            </a:r>
            <a:r>
              <a:rPr lang="en-US" altLang="nl-NL" sz="1600" dirty="0" err="1">
                <a:latin typeface="Trebuchet MS" panose="020B0603020202020204" pitchFamily="34" charset="0"/>
              </a:rPr>
              <a:t>dimethicones</a:t>
            </a:r>
            <a:r>
              <a:rPr lang="en-US" altLang="nl-NL" sz="1600" dirty="0">
                <a:latin typeface="Trebuchet MS" panose="020B0603020202020204" pitchFamily="34" charset="0"/>
              </a:rPr>
              <a:t> (50 – 1.000 </a:t>
            </a:r>
            <a:r>
              <a:rPr lang="en-US" altLang="nl-NL" sz="1600" dirty="0" err="1">
                <a:latin typeface="Trebuchet MS" panose="020B0603020202020204" pitchFamily="34" charset="0"/>
              </a:rPr>
              <a:t>cSt</a:t>
            </a:r>
            <a:r>
              <a:rPr lang="en-US" altLang="nl-NL" sz="1600" dirty="0">
                <a:latin typeface="Trebuchet MS" panose="020B0603020202020204" pitchFamily="34" charset="0"/>
              </a:rPr>
              <a:t>): as oil additive         </a:t>
            </a:r>
          </a:p>
          <a:p>
            <a:pPr eaLnBrk="1" hangingPunct="1"/>
            <a:r>
              <a:rPr lang="en-US" altLang="nl-NL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nl-NL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nl-NL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Skin Care, Antiperspirant &amp; Deodorants, Sun Care, Hair Care and Color Cosmetics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 High viscosity </a:t>
            </a:r>
            <a:r>
              <a:rPr lang="en-US" altLang="nl-NL" sz="1600" dirty="0" err="1">
                <a:latin typeface="Trebuchet MS" panose="020B0603020202020204" pitchFamily="34" charset="0"/>
              </a:rPr>
              <a:t>dimethicones</a:t>
            </a:r>
            <a:r>
              <a:rPr lang="en-US" altLang="nl-NL" sz="1600" dirty="0">
                <a:latin typeface="Trebuchet MS" panose="020B0603020202020204" pitchFamily="34" charset="0"/>
              </a:rPr>
              <a:t> (60.000 – 100.000 </a:t>
            </a:r>
            <a:r>
              <a:rPr lang="en-US" altLang="nl-NL" sz="1600" dirty="0" err="1">
                <a:latin typeface="Trebuchet MS" panose="020B0603020202020204" pitchFamily="34" charset="0"/>
              </a:rPr>
              <a:t>cSt</a:t>
            </a:r>
            <a:r>
              <a:rPr lang="en-US" altLang="nl-NL" sz="1600" dirty="0">
                <a:latin typeface="Trebuchet MS" panose="020B0603020202020204" pitchFamily="34" charset="0"/>
              </a:rPr>
              <a:t>): 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					</a:t>
            </a:r>
            <a:r>
              <a:rPr lang="en-US" altLang="nl-NL" sz="1400" dirty="0" smtClean="0">
                <a:latin typeface="Trebuchet MS" panose="020B0603020202020204" pitchFamily="34" charset="0"/>
              </a:rPr>
              <a:t> </a:t>
            </a:r>
            <a:r>
              <a:rPr lang="en-US" altLang="nl-NL" sz="1400" dirty="0">
                <a:latin typeface="Trebuchet MS" panose="020B0603020202020204" pitchFamily="34" charset="0"/>
              </a:rPr>
              <a:t>Exceptional conditioning agents in Hair Care products</a:t>
            </a:r>
          </a:p>
        </p:txBody>
      </p:sp>
      <p:sp>
        <p:nvSpPr>
          <p:cNvPr id="5" name="Rectangle 4"/>
          <p:cNvSpPr/>
          <p:nvPr/>
        </p:nvSpPr>
        <p:spPr>
          <a:xfrm rot="1434015">
            <a:off x="6883270" y="1292485"/>
            <a:ext cx="229530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b="1" cap="none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Cost</a:t>
            </a:r>
            <a:r>
              <a:rPr lang="pl-PL" sz="45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</a:t>
            </a:r>
          </a:p>
          <a:p>
            <a:pPr algn="ctr"/>
            <a:r>
              <a:rPr lang="pl-PL" sz="4500" b="1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Effective</a:t>
            </a:r>
            <a:endParaRPr lang="pl-PL" sz="4500" b="1" cap="none" spc="50" dirty="0" smtClean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:\BRB International\Marketing\Corporate Identity\Brochures and Pictures\Personal Care Brochure\BRB_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2958">
            <a:off x="5499044" y="5370949"/>
            <a:ext cx="377660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864156"/>
              </p:ext>
            </p:extLst>
          </p:nvPr>
        </p:nvGraphicFramePr>
        <p:xfrm>
          <a:off x="1594339" y="1648289"/>
          <a:ext cx="6221939" cy="39826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2103"/>
                <a:gridCol w="1399558"/>
                <a:gridCol w="3500090"/>
                <a:gridCol w="790188"/>
              </a:tblGrid>
              <a:tr h="326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400" b="1" dirty="0" smtClean="0">
                          <a:effectLst/>
                          <a:latin typeface="Trebuchet MS" panose="020B0603020202020204" pitchFamily="34" charset="0"/>
                        </a:rPr>
                        <a:t>Ingredients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Trebuchet MS" panose="020B0603020202020204" pitchFamily="34" charset="0"/>
                        </a:rPr>
                        <a:t>INCI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Trebuchet MS" panose="020B0603020202020204" pitchFamily="34" charset="0"/>
                        </a:rPr>
                        <a:t>Dosage </a:t>
                      </a:r>
                      <a:r>
                        <a:rPr lang="en-MY" sz="1400" b="1" dirty="0" smtClean="0">
                          <a:effectLst/>
                          <a:latin typeface="Trebuchet MS" panose="020B0603020202020204" pitchFamily="34" charset="0"/>
                        </a:rPr>
                        <a:t>(%)</a:t>
                      </a:r>
                      <a:endParaRPr lang="pl-PL" sz="1400" b="1" dirty="0" smtClean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423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Cetyl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PEG/PPG-10/1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1.50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A2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2835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Cetyl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Methicone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1.00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A3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DM 10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3.00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A4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CM 50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 err="1">
                          <a:effectLst/>
                          <a:latin typeface="Trebuchet MS" panose="020B0603020202020204" pitchFamily="34" charset="0"/>
                        </a:rPr>
                        <a:t>Cyclopentasiloxane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  <a:latin typeface="Trebuchet MS" panose="020B0603020202020204" pitchFamily="34" charset="0"/>
                        </a:rPr>
                        <a:t>5.50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A5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SG 106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 err="1">
                          <a:effectLst/>
                          <a:latin typeface="Trebuchet MS" panose="020B0603020202020204" pitchFamily="34" charset="0"/>
                        </a:rPr>
                        <a:t>Cyclopentasiloxane</a:t>
                      </a:r>
                      <a:r>
                        <a:rPr lang="nl-NL" sz="1400" b="0" dirty="0">
                          <a:effectLst/>
                          <a:latin typeface="Trebuchet MS" panose="020B0603020202020204" pitchFamily="34" charset="0"/>
                        </a:rPr>
                        <a:t> (</a:t>
                      </a:r>
                      <a:r>
                        <a:rPr lang="nl-NL" sz="1400" b="0" dirty="0" err="1">
                          <a:effectLst/>
                          <a:latin typeface="Trebuchet MS" panose="020B0603020202020204" pitchFamily="34" charset="0"/>
                        </a:rPr>
                        <a:t>and</a:t>
                      </a:r>
                      <a:r>
                        <a:rPr lang="nl-NL" sz="1400" b="0" dirty="0">
                          <a:effectLst/>
                          <a:latin typeface="Trebuchet MS" panose="020B0603020202020204" pitchFamily="34" charset="0"/>
                        </a:rPr>
                        <a:t>) </a:t>
                      </a:r>
                      <a:r>
                        <a:rPr lang="nl-NL" sz="1400" b="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r>
                        <a:rPr lang="nl-NL" sz="1400" b="0" dirty="0">
                          <a:effectLst/>
                          <a:latin typeface="Trebuchet MS" panose="020B0603020202020204" pitchFamily="34" charset="0"/>
                        </a:rPr>
                        <a:t>/ Vinyl </a:t>
                      </a:r>
                      <a:r>
                        <a:rPr lang="nl-NL" sz="1400" b="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r>
                        <a:rPr lang="nl-NL" sz="1400" b="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NL" sz="1400" b="0" dirty="0" err="1">
                          <a:effectLst/>
                          <a:latin typeface="Trebuchet MS" panose="020B0603020202020204" pitchFamily="34" charset="0"/>
                        </a:rPr>
                        <a:t>Crosspolymer</a:t>
                      </a:r>
                      <a:endParaRPr lang="nl-NL" sz="1400" b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  <a:latin typeface="Trebuchet MS" panose="020B0603020202020204" pitchFamily="34" charset="0"/>
                        </a:rPr>
                        <a:t>2.00</a:t>
                      </a:r>
                      <a:endParaRPr lang="nl-NL" sz="1400" b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DI Water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Aqua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84.00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B2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Salt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Sodium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Chloride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1.00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B3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Propylene Glycol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Propylene Glycol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2.00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8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Preservative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q.s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50137" y="1194357"/>
            <a:ext cx="6935204" cy="8135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Trebuchet MS Bold"/>
                <a:ea typeface="+mj-ea"/>
                <a:cs typeface="Trebuchet MS Bold"/>
              </a:defRPr>
            </a:lvl1pPr>
          </a:lstStyle>
          <a:p>
            <a:pPr algn="ctr"/>
            <a:r>
              <a:rPr lang="pl-PL" dirty="0" err="1" smtClean="0">
                <a:solidFill>
                  <a:prstClr val="black"/>
                </a:solidFill>
              </a:rPr>
              <a:t>Aqua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dirty="0" err="1" smtClean="0">
                <a:solidFill>
                  <a:prstClr val="black"/>
                </a:solidFill>
              </a:rPr>
              <a:t>Boost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dirty="0" err="1" smtClean="0">
                <a:solidFill>
                  <a:prstClr val="black"/>
                </a:solidFill>
              </a:rPr>
              <a:t>Cream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88062" y="7971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mpd="sng">
                      <a:solidFill>
                        <a:srgbClr val="4BACC6"/>
                      </a:solidFill>
                      <a:prstDash val="solid"/>
                    </a:lnL>
                    <a:lnR w="12700" cmpd="sng">
                      <a:solidFill>
                        <a:srgbClr val="4BACC6"/>
                      </a:solidFill>
                      <a:prstDash val="solid"/>
                    </a:lnR>
                    <a:lnT w="12700" cmpd="sng">
                      <a:solidFill>
                        <a:srgbClr val="4BACC6"/>
                      </a:solidFill>
                      <a:prstDash val="solid"/>
                    </a:lnT>
                    <a:lnB w="12700" cmpd="sng">
                      <a:solidFill>
                        <a:srgbClr val="4BACC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77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04783" y="961806"/>
            <a:ext cx="8229600" cy="719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nl-NL" sz="3200" b="1" dirty="0" smtClean="0">
                <a:latin typeface="Trebuchet MS" panose="020B0603020202020204" pitchFamily="34" charset="0"/>
              </a:rPr>
              <a:t>Volatile Fluids</a:t>
            </a:r>
            <a:br>
              <a:rPr lang="en-GB" altLang="nl-NL" sz="3200" b="1" dirty="0" smtClean="0">
                <a:latin typeface="Trebuchet MS" panose="020B0603020202020204" pitchFamily="34" charset="0"/>
              </a:rPr>
            </a:br>
            <a:endParaRPr lang="en-GB" altLang="nl-NL" sz="2400" b="1" i="1" dirty="0" smtClean="0">
              <a:latin typeface="Trebuchet MS" panose="020B0603020202020204" pitchFamily="34" charset="0"/>
            </a:endParaRPr>
          </a:p>
        </p:txBody>
      </p:sp>
      <p:sp>
        <p:nvSpPr>
          <p:cNvPr id="10" name="Tekstvak 14"/>
          <p:cNvSpPr txBox="1">
            <a:spLocks noChangeArrowheads="1"/>
          </p:cNvSpPr>
          <p:nvPr/>
        </p:nvSpPr>
        <p:spPr bwMode="auto">
          <a:xfrm>
            <a:off x="1560129" y="1397738"/>
            <a:ext cx="7479368" cy="498598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dirty="0">
                <a:latin typeface="Trebuchet MS" panose="020B0603020202020204" pitchFamily="34" charset="0"/>
              </a:rPr>
              <a:t> </a:t>
            </a:r>
            <a:r>
              <a:rPr lang="en-US" altLang="nl-NL" sz="1600" b="1" dirty="0">
                <a:latin typeface="Trebuchet MS" panose="020B0603020202020204" pitchFamily="34" charset="0"/>
              </a:rPr>
              <a:t>Volatile on skin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dirty="0">
                <a:latin typeface="Trebuchet MS" panose="020B0603020202020204" pitchFamily="34" charset="0"/>
              </a:rPr>
              <a:t> </a:t>
            </a:r>
            <a:r>
              <a:rPr lang="en-US" altLang="nl-NL" sz="1600" b="1" dirty="0">
                <a:latin typeface="Trebuchet MS" panose="020B0603020202020204" pitchFamily="34" charset="0"/>
              </a:rPr>
              <a:t>Upon evaporation, impart soft, dry velvety feel, </a:t>
            </a:r>
            <a:endParaRPr lang="pl-PL" altLang="nl-NL" sz="1600" b="1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l-PL" altLang="nl-NL" sz="1600" b="1" dirty="0" smtClean="0">
                <a:latin typeface="Trebuchet MS" panose="020B0603020202020204" pitchFamily="34" charset="0"/>
              </a:rPr>
              <a:t>      </a:t>
            </a:r>
            <a:r>
              <a:rPr lang="en-US" altLang="nl-NL" sz="1600" b="1" dirty="0" smtClean="0">
                <a:latin typeface="Trebuchet MS" panose="020B0603020202020204" pitchFamily="34" charset="0"/>
              </a:rPr>
              <a:t>no </a:t>
            </a:r>
            <a:r>
              <a:rPr lang="en-US" altLang="nl-NL" sz="1600" b="1" dirty="0">
                <a:latin typeface="Trebuchet MS" panose="020B0603020202020204" pitchFamily="34" charset="0"/>
              </a:rPr>
              <a:t>residue or build up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b="1" dirty="0">
                <a:latin typeface="Trebuchet MS" panose="020B0603020202020204" pitchFamily="34" charset="0"/>
              </a:rPr>
              <a:t>Make up:</a:t>
            </a:r>
            <a:r>
              <a:rPr lang="en-US" altLang="nl-NL" sz="1600" dirty="0">
                <a:latin typeface="Trebuchet MS" panose="020B0603020202020204" pitchFamily="34" charset="0"/>
              </a:rPr>
              <a:t>	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    Volatile </a:t>
            </a:r>
            <a:r>
              <a:rPr lang="en-US" altLang="nl-NL" sz="1600" dirty="0">
                <a:latin typeface="Trebuchet MS" panose="020B0603020202020204" pitchFamily="34" charset="0"/>
              </a:rPr>
              <a:t>carrier in pigment dispersions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b="1" dirty="0">
                <a:latin typeface="Trebuchet MS" panose="020B0603020202020204" pitchFamily="34" charset="0"/>
              </a:rPr>
              <a:t>Aerosol:</a:t>
            </a:r>
            <a:r>
              <a:rPr lang="en-US" altLang="nl-NL" sz="1600" dirty="0">
                <a:latin typeface="Trebuchet MS" panose="020B0603020202020204" pitchFamily="34" charset="0"/>
              </a:rPr>
              <a:t>	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  </a:t>
            </a:r>
            <a:r>
              <a:rPr lang="en-US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   Replacement </a:t>
            </a:r>
            <a:r>
              <a:rPr lang="en-US" altLang="nl-NL" sz="1600" dirty="0">
                <a:latin typeface="Trebuchet MS" panose="020B0603020202020204" pitchFamily="34" charset="0"/>
              </a:rPr>
              <a:t>for organic 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solvent</a:t>
            </a:r>
          </a:p>
          <a:p>
            <a:pPr marL="1657350" lvl="3">
              <a:lnSpc>
                <a:spcPct val="150000"/>
              </a:lnSpc>
            </a:pPr>
            <a:r>
              <a:rPr lang="en-US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Reduce Stickiness</a:t>
            </a:r>
          </a:p>
          <a:p>
            <a:pPr marL="1657350" lvl="3">
              <a:lnSpc>
                <a:spcPct val="150000"/>
              </a:lnSpc>
            </a:pPr>
            <a:r>
              <a:rPr lang="en-US" altLang="nl-NL" sz="1600" dirty="0" smtClean="0">
                <a:latin typeface="Trebuchet MS" panose="020B0603020202020204" pitchFamily="34" charset="0"/>
              </a:rPr>
              <a:t> Non clogging of nozzles</a:t>
            </a:r>
          </a:p>
          <a:p>
            <a:pPr marL="1657350" lvl="3">
              <a:lnSpc>
                <a:spcPct val="150000"/>
              </a:lnSpc>
            </a:pPr>
            <a:r>
              <a:rPr lang="en-US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No cooling effect on evaporation</a:t>
            </a:r>
          </a:p>
          <a:p>
            <a:pPr marL="5715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Stick:</a:t>
            </a:r>
            <a:r>
              <a:rPr lang="en-US" altLang="nl-NL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		   Non tacky, apply without drag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 smtClean="0">
                <a:latin typeface="Trebuchet MS" panose="020B0603020202020204" pitchFamily="34" charset="0"/>
              </a:rPr>
              <a:t> </a:t>
            </a:r>
            <a:r>
              <a:rPr lang="en-US" altLang="nl-NL" sz="1600" b="1" dirty="0" smtClean="0">
                <a:latin typeface="Trebuchet MS" panose="020B0603020202020204" pitchFamily="34" charset="0"/>
              </a:rPr>
              <a:t>Stick: 	     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Non tacky, apply without drag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 smtClean="0">
                <a:latin typeface="Trebuchet MS" panose="020B0603020202020204" pitchFamily="34" charset="0"/>
              </a:rPr>
              <a:t> Sunscreen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:     Solvent for actives, and dispersing aid for micronized oxides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b="1" dirty="0">
                <a:latin typeface="Trebuchet MS" panose="020B0603020202020204" pitchFamily="34" charset="0"/>
              </a:rPr>
              <a:t>Emulsions:</a:t>
            </a:r>
            <a:r>
              <a:rPr lang="en-US" altLang="nl-NL" sz="1600" dirty="0">
                <a:latin typeface="Trebuchet MS" panose="020B0603020202020204" pitchFamily="34" charset="0"/>
              </a:rPr>
              <a:t>	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     Soft</a:t>
            </a:r>
            <a:r>
              <a:rPr lang="en-US" altLang="nl-NL" sz="1600" dirty="0">
                <a:latin typeface="Trebuchet MS" panose="020B0603020202020204" pitchFamily="34" charset="0"/>
              </a:rPr>
              <a:t>, smooth feel and pleasant application with 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a unique </a:t>
            </a:r>
            <a:r>
              <a:rPr lang="en-US" altLang="nl-NL" sz="1600" dirty="0">
                <a:latin typeface="Trebuchet MS" panose="020B0603020202020204" pitchFamily="34" charset="0"/>
              </a:rPr>
              <a:t>skin 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		</a:t>
            </a:r>
            <a:r>
              <a:rPr lang="en-US" altLang="nl-NL" sz="1600" dirty="0">
                <a:latin typeface="Trebuchet MS" panose="020B0603020202020204" pitchFamily="34" charset="0"/>
              </a:rPr>
              <a:t>	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     feel</a:t>
            </a:r>
            <a:endParaRPr lang="en-US" altLang="nl-NL" sz="1600" dirty="0"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434015">
            <a:off x="6883270" y="1292485"/>
            <a:ext cx="229530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b="1" cap="none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Cost</a:t>
            </a:r>
            <a:r>
              <a:rPr lang="pl-PL" sz="45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</a:t>
            </a:r>
          </a:p>
          <a:p>
            <a:pPr algn="ctr"/>
            <a:r>
              <a:rPr lang="pl-PL" sz="4500" b="1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Effective</a:t>
            </a:r>
            <a:endParaRPr lang="pl-PL" sz="4500" b="1" cap="none" spc="50" dirty="0" smtClean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7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299" y="1118995"/>
            <a:ext cx="6935204" cy="8135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rebuchet MS" panose="020B0603020202020204" pitchFamily="34" charset="0"/>
              </a:rPr>
              <a:t>Volatile Fluids</a:t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sz="2700" i="1" dirty="0" err="1" smtClean="0">
                <a:latin typeface="Trebuchet MS" panose="020B0603020202020204" pitchFamily="34" charset="0"/>
              </a:rPr>
              <a:t>Cyclics</a:t>
            </a:r>
            <a:r>
              <a:rPr lang="pl-PL" sz="2700" i="1" dirty="0" smtClean="0">
                <a:latin typeface="Trebuchet MS" panose="020B0603020202020204" pitchFamily="34" charset="0"/>
              </a:rPr>
              <a:t>                                          </a:t>
            </a:r>
            <a:r>
              <a:rPr lang="en-GB" altLang="nl-NL" sz="2800" i="1" dirty="0" err="1">
                <a:latin typeface="Trebuchet MS" panose="020B0603020202020204" pitchFamily="34" charset="0"/>
              </a:rPr>
              <a:t>Linears</a:t>
            </a:r>
            <a:endParaRPr lang="nl-NL" sz="2700" i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89" y="2446329"/>
            <a:ext cx="3640182" cy="392366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BRB CM 40 </a:t>
            </a:r>
            <a:r>
              <a:rPr lang="en-US" sz="1600" dirty="0" err="1" smtClean="0"/>
              <a:t>Cyclotetrasiloxane</a:t>
            </a:r>
            <a:endParaRPr lang="pl-PL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BRB CM 50</a:t>
            </a:r>
            <a:r>
              <a:rPr lang="en-US" sz="1600" dirty="0" smtClean="0"/>
              <a:t>	</a:t>
            </a:r>
            <a:r>
              <a:rPr lang="en-US" sz="1600" dirty="0" err="1" smtClean="0"/>
              <a:t>Cyclopentasiloxane</a:t>
            </a: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BRB CM 60	</a:t>
            </a:r>
            <a:r>
              <a:rPr lang="pl-PL" sz="1600" dirty="0"/>
              <a:t> </a:t>
            </a:r>
            <a:r>
              <a:rPr lang="en-US" sz="1600" dirty="0" err="1" smtClean="0"/>
              <a:t>Cyclohexasiloxane</a:t>
            </a:r>
            <a:endParaRPr lang="pl-PL" sz="1600" dirty="0"/>
          </a:p>
          <a:p>
            <a:endParaRPr lang="pl-PL" sz="16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BRB CM 45-S</a:t>
            </a:r>
            <a:r>
              <a:rPr lang="pl-PL" sz="1600" dirty="0"/>
              <a:t> </a:t>
            </a:r>
            <a:r>
              <a:rPr lang="pl-PL" sz="1600" dirty="0" smtClean="0"/>
              <a:t>  </a:t>
            </a:r>
            <a:r>
              <a:rPr lang="en-US" sz="1600" dirty="0" err="1" smtClean="0"/>
              <a:t>Cyclotetrasiloxane</a:t>
            </a:r>
            <a:r>
              <a:rPr lang="en-US" sz="1600" dirty="0" smtClean="0"/>
              <a:t> </a:t>
            </a:r>
            <a:r>
              <a:rPr lang="pl-PL" sz="1600" dirty="0" smtClean="0"/>
              <a:t>  </a:t>
            </a:r>
          </a:p>
          <a:p>
            <a:r>
              <a:rPr lang="pl-PL" sz="1600" dirty="0" smtClean="0"/>
              <a:t>                   </a:t>
            </a:r>
            <a:r>
              <a:rPr lang="en-US" sz="1600" dirty="0" smtClean="0"/>
              <a:t>(</a:t>
            </a:r>
            <a:r>
              <a:rPr lang="en-US" sz="1600" dirty="0"/>
              <a:t>and) </a:t>
            </a:r>
            <a:r>
              <a:rPr lang="en-US" sz="1600" dirty="0" err="1"/>
              <a:t>Cyclopentasiloxane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BRB CM 56-S</a:t>
            </a:r>
            <a:r>
              <a:rPr lang="pl-PL" sz="1600" dirty="0" smtClean="0"/>
              <a:t>   </a:t>
            </a:r>
            <a:r>
              <a:rPr lang="en-US" sz="1600" dirty="0" err="1" smtClean="0"/>
              <a:t>Cyclopentasiloxane</a:t>
            </a:r>
            <a:r>
              <a:rPr lang="en-US" sz="1600" dirty="0" smtClean="0"/>
              <a:t> </a:t>
            </a:r>
            <a:r>
              <a:rPr lang="pl-PL" sz="1600" dirty="0" smtClean="0"/>
              <a:t>   </a:t>
            </a:r>
          </a:p>
          <a:p>
            <a:r>
              <a:rPr lang="pl-PL" sz="1600" dirty="0"/>
              <a:t> </a:t>
            </a:r>
            <a:r>
              <a:rPr lang="pl-PL" sz="1600" dirty="0" smtClean="0"/>
              <a:t>                  </a:t>
            </a:r>
            <a:r>
              <a:rPr lang="en-US" sz="1600" dirty="0" smtClean="0"/>
              <a:t>(</a:t>
            </a:r>
            <a:r>
              <a:rPr lang="en-US" sz="1600" dirty="0"/>
              <a:t>and) </a:t>
            </a:r>
            <a:r>
              <a:rPr lang="en-US" sz="1600" dirty="0" err="1" smtClean="0"/>
              <a:t>Cyclohexasiloxane</a:t>
            </a:r>
            <a:endParaRPr lang="nl-NL" sz="1600" dirty="0"/>
          </a:p>
        </p:txBody>
      </p:sp>
      <p:sp>
        <p:nvSpPr>
          <p:cNvPr id="4" name="Tekstvak 14"/>
          <p:cNvSpPr txBox="1">
            <a:spLocks noChangeArrowheads="1"/>
          </p:cNvSpPr>
          <p:nvPr/>
        </p:nvSpPr>
        <p:spPr bwMode="auto">
          <a:xfrm>
            <a:off x="4994032" y="2241352"/>
            <a:ext cx="4019340" cy="364715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</a:t>
            </a:r>
            <a:r>
              <a:rPr lang="nl-NL" altLang="nl-NL" sz="1600" b="1" dirty="0">
                <a:latin typeface="Trebuchet MS" panose="020B0603020202020204" pitchFamily="34" charset="0"/>
              </a:rPr>
              <a:t>DM </a:t>
            </a:r>
            <a:r>
              <a:rPr lang="nl-NL" altLang="nl-NL" sz="1600" b="1" dirty="0" smtClean="0">
                <a:latin typeface="Trebuchet MS" panose="020B0603020202020204" pitchFamily="34" charset="0"/>
              </a:rPr>
              <a:t>0.6</a:t>
            </a:r>
            <a:r>
              <a:rPr lang="pl-PL" altLang="nl-NL" sz="1600" b="1" dirty="0" smtClean="0">
                <a:latin typeface="Trebuchet MS" panose="020B0603020202020204" pitchFamily="34" charset="0"/>
              </a:rPr>
              <a:t>5	</a:t>
            </a:r>
            <a:r>
              <a:rPr lang="nl-NL" altLang="nl-NL" sz="1400" dirty="0" err="1" smtClean="0">
                <a:latin typeface="Trebuchet MS" panose="020B0603020202020204" pitchFamily="34" charset="0"/>
              </a:rPr>
              <a:t>Disiloxane</a:t>
            </a:r>
            <a:endParaRPr lang="en-US" altLang="nl-NL" sz="14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b="1" dirty="0">
                <a:latin typeface="Trebuchet MS" panose="020B0603020202020204" pitchFamily="34" charset="0"/>
              </a:rPr>
              <a:t>DM </a:t>
            </a:r>
            <a:r>
              <a:rPr lang="en-US" altLang="nl-NL" sz="1600" b="1" dirty="0" smtClean="0">
                <a:latin typeface="Trebuchet MS" panose="020B0603020202020204" pitchFamily="34" charset="0"/>
              </a:rPr>
              <a:t>1</a:t>
            </a:r>
            <a:r>
              <a:rPr lang="pl-PL" altLang="nl-NL" sz="1600" b="1" dirty="0">
                <a:latin typeface="Trebuchet MS" panose="020B0603020202020204" pitchFamily="34" charset="0"/>
              </a:rPr>
              <a:t>	</a:t>
            </a:r>
            <a:r>
              <a:rPr lang="pl-PL" altLang="nl-NL" sz="1600" b="1" dirty="0" smtClean="0">
                <a:latin typeface="Trebuchet MS" panose="020B0603020202020204" pitchFamily="34" charset="0"/>
              </a:rPr>
              <a:t>	</a:t>
            </a:r>
            <a:r>
              <a:rPr lang="en-US" altLang="nl-NL" sz="1400" dirty="0" err="1" smtClean="0">
                <a:latin typeface="Trebuchet MS" panose="020B0603020202020204" pitchFamily="34" charset="0"/>
              </a:rPr>
              <a:t>Trisiloxane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DM </a:t>
            </a:r>
            <a:r>
              <a:rPr lang="en-US" altLang="nl-NL" sz="1600" b="1" dirty="0" smtClean="0">
                <a:latin typeface="Trebuchet MS" panose="020B0603020202020204" pitchFamily="34" charset="0"/>
              </a:rPr>
              <a:t>1.</a:t>
            </a:r>
            <a:r>
              <a:rPr lang="pl-PL" altLang="nl-NL" sz="1600" b="1" dirty="0" smtClean="0">
                <a:latin typeface="Trebuchet MS" panose="020B0603020202020204" pitchFamily="34" charset="0"/>
              </a:rPr>
              <a:t>5	</a:t>
            </a:r>
            <a:r>
              <a:rPr lang="en-US" altLang="nl-NL" sz="1400" dirty="0" err="1" smtClean="0">
                <a:latin typeface="Trebuchet MS" panose="020B0603020202020204" pitchFamily="34" charset="0"/>
              </a:rPr>
              <a:t>Dimethicone</a:t>
            </a:r>
            <a:endParaRPr lang="en-US" altLang="nl-NL" sz="14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BRB 1417 	</a:t>
            </a:r>
            <a:r>
              <a:rPr lang="en-US" altLang="nl-NL" sz="14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Dimethicone</a:t>
            </a:r>
            <a:r>
              <a:rPr lang="en-US" altLang="nl-NL" sz="1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nl-NL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(and) </a:t>
            </a:r>
            <a:r>
              <a:rPr lang="en-US" altLang="nl-NL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trisiloxane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DM </a:t>
            </a:r>
            <a:r>
              <a:rPr lang="en-US" altLang="nl-NL" sz="1600" b="1" dirty="0" smtClean="0">
                <a:latin typeface="Trebuchet MS" panose="020B0603020202020204" pitchFamily="34" charset="0"/>
              </a:rPr>
              <a:t>2</a:t>
            </a:r>
            <a:r>
              <a:rPr lang="pl-PL" altLang="nl-NL" sz="1600" b="1" dirty="0" smtClean="0">
                <a:latin typeface="Trebuchet MS" panose="020B0603020202020204" pitchFamily="34" charset="0"/>
              </a:rPr>
              <a:t>		</a:t>
            </a:r>
            <a:r>
              <a:rPr lang="en-US" altLang="nl-NL" sz="1400" dirty="0" err="1" smtClean="0">
                <a:latin typeface="Trebuchet MS" panose="020B0603020202020204" pitchFamily="34" charset="0"/>
              </a:rPr>
              <a:t>Dimethicone</a:t>
            </a:r>
            <a:endParaRPr lang="en-US" altLang="nl-NL" sz="1600" b="1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DM </a:t>
            </a:r>
            <a:r>
              <a:rPr lang="en-US" altLang="nl-NL" sz="1600" b="1" dirty="0" smtClean="0">
                <a:latin typeface="Trebuchet MS" panose="020B0603020202020204" pitchFamily="34" charset="0"/>
              </a:rPr>
              <a:t>5</a:t>
            </a:r>
            <a:r>
              <a:rPr lang="pl-PL" altLang="nl-NL" sz="1600" b="1" dirty="0" smtClean="0">
                <a:latin typeface="Trebuchet MS" panose="020B0603020202020204" pitchFamily="34" charset="0"/>
              </a:rPr>
              <a:t>5	</a:t>
            </a:r>
            <a:r>
              <a:rPr lang="en-US" altLang="nl-NL" sz="1400" dirty="0" err="1" smtClean="0">
                <a:latin typeface="Trebuchet MS" panose="020B0603020202020204" pitchFamily="34" charset="0"/>
              </a:rPr>
              <a:t>Dimethicone</a:t>
            </a:r>
            <a:r>
              <a:rPr lang="en-US" altLang="nl-NL" sz="1400" dirty="0" smtClean="0">
                <a:latin typeface="Trebuchet MS" panose="020B0603020202020204" pitchFamily="34" charset="0"/>
              </a:rPr>
              <a:t>  </a:t>
            </a:r>
            <a:r>
              <a:rPr lang="en-US" altLang="nl-NL" sz="1400" dirty="0">
                <a:latin typeface="Trebuchet MS" panose="020B0603020202020204" pitchFamily="34" charset="0"/>
              </a:rPr>
              <a:t>(alternative to </a:t>
            </a:r>
            <a:r>
              <a:rPr lang="en-US" altLang="nl-NL" sz="1400" dirty="0" err="1">
                <a:latin typeface="Trebuchet MS" panose="020B0603020202020204" pitchFamily="34" charset="0"/>
              </a:rPr>
              <a:t>Cyclopentasiloxane</a:t>
            </a:r>
            <a:r>
              <a:rPr lang="en-US" altLang="nl-NL" sz="1400" dirty="0">
                <a:latin typeface="Trebuchet MS" panose="020B0603020202020204" pitchFamily="34" charset="0"/>
              </a:rPr>
              <a:t>)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DM </a:t>
            </a:r>
            <a:r>
              <a:rPr lang="en-US" altLang="nl-NL" sz="1600" b="1" dirty="0" smtClean="0">
                <a:latin typeface="Trebuchet MS" panose="020B0603020202020204" pitchFamily="34" charset="0"/>
              </a:rPr>
              <a:t>66</a:t>
            </a:r>
            <a:r>
              <a:rPr lang="pl-PL" altLang="nl-NL" sz="1600" b="1" dirty="0">
                <a:latin typeface="Trebuchet MS" panose="020B0603020202020204" pitchFamily="34" charset="0"/>
              </a:rPr>
              <a:t>	</a:t>
            </a:r>
            <a:r>
              <a:rPr lang="en-US" altLang="nl-NL" sz="1400" dirty="0" err="1" smtClean="0">
                <a:latin typeface="Trebuchet MS" panose="020B0603020202020204" pitchFamily="34" charset="0"/>
              </a:rPr>
              <a:t>Dimethicone</a:t>
            </a:r>
            <a:r>
              <a:rPr lang="en-US" altLang="nl-NL" sz="1400" dirty="0" smtClean="0">
                <a:latin typeface="Trebuchet MS" panose="020B0603020202020204" pitchFamily="34" charset="0"/>
              </a:rPr>
              <a:t>  </a:t>
            </a:r>
            <a:endParaRPr lang="pl-PL" altLang="nl-NL" sz="1400" dirty="0" smtClean="0"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nl-NL" sz="1400" dirty="0" smtClean="0">
                <a:latin typeface="Trebuchet MS" panose="020B0603020202020204" pitchFamily="34" charset="0"/>
              </a:rPr>
              <a:t>(</a:t>
            </a:r>
            <a:r>
              <a:rPr lang="en-US" altLang="nl-NL" sz="1400" dirty="0">
                <a:latin typeface="Trebuchet MS" panose="020B0603020202020204" pitchFamily="34" charset="0"/>
              </a:rPr>
              <a:t>alternative to </a:t>
            </a:r>
            <a:r>
              <a:rPr lang="en-US" altLang="nl-NL" sz="1400" dirty="0" err="1" smtClean="0">
                <a:latin typeface="Trebuchet MS" panose="020B0603020202020204" pitchFamily="34" charset="0"/>
              </a:rPr>
              <a:t>Cyclopentasiloxane</a:t>
            </a:r>
            <a:r>
              <a:rPr lang="en-US" altLang="nl-NL" sz="1400" dirty="0" smtClean="0">
                <a:latin typeface="Trebuchet MS" panose="020B0603020202020204" pitchFamily="34" charset="0"/>
              </a:rPr>
              <a:t> (</a:t>
            </a:r>
            <a:r>
              <a:rPr lang="en-US" altLang="nl-NL" sz="1400" dirty="0">
                <a:latin typeface="Trebuchet MS" panose="020B0603020202020204" pitchFamily="34" charset="0"/>
              </a:rPr>
              <a:t>and) </a:t>
            </a:r>
            <a:r>
              <a:rPr lang="en-US" altLang="nl-NL" sz="1400" dirty="0" err="1">
                <a:latin typeface="Trebuchet MS" panose="020B0603020202020204" pitchFamily="34" charset="0"/>
              </a:rPr>
              <a:t>Cyclohexasiloxane</a:t>
            </a:r>
            <a:r>
              <a:rPr lang="en-US" altLang="nl-NL" sz="1400" dirty="0">
                <a:latin typeface="Trebuchet MS" panose="020B0603020202020204" pitchFamily="34" charset="0"/>
              </a:rPr>
              <a:t>)</a:t>
            </a:r>
            <a:endParaRPr lang="en-US" altLang="nl-NL" sz="1600" dirty="0">
              <a:latin typeface="Trebuchet MS" panose="020B0603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86094" y="4161748"/>
            <a:ext cx="4223657" cy="1726756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ounded Rectangle 5"/>
          <p:cNvSpPr/>
          <p:nvPr/>
        </p:nvSpPr>
        <p:spPr>
          <a:xfrm>
            <a:off x="621323" y="1601962"/>
            <a:ext cx="3820048" cy="459544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 smtClean="0">
                <a:latin typeface="Trebuchet MS" panose="020B0603020202020204" pitchFamily="34" charset="0"/>
              </a:rPr>
              <a:t>REACH </a:t>
            </a:r>
            <a:r>
              <a:rPr lang="pl-PL" b="1" dirty="0" err="1" smtClean="0">
                <a:latin typeface="Trebuchet MS" panose="020B0603020202020204" pitchFamily="34" charset="0"/>
              </a:rPr>
              <a:t>regulations</a:t>
            </a:r>
            <a:endParaRPr lang="pl-PL" b="1" dirty="0" smtClean="0">
              <a:latin typeface="Trebuchet MS" panose="020B0603020202020204" pitchFamily="34" charset="0"/>
            </a:endParaRPr>
          </a:p>
          <a:p>
            <a:endParaRPr lang="pl-PL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 smtClean="0">
                <a:latin typeface="Trebuchet MS" panose="020B0603020202020204" pitchFamily="34" charset="0"/>
              </a:rPr>
              <a:t>Wash</a:t>
            </a:r>
            <a:r>
              <a:rPr lang="pl-PL" b="1" dirty="0" smtClean="0">
                <a:latin typeface="Trebuchet MS" panose="020B0603020202020204" pitchFamily="34" charset="0"/>
              </a:rPr>
              <a:t>-off </a:t>
            </a:r>
            <a:r>
              <a:rPr lang="pl-PL" dirty="0" smtClean="0">
                <a:latin typeface="Trebuchet MS" panose="020B0603020202020204" pitchFamily="34" charset="0"/>
              </a:rPr>
              <a:t>cosmetics:</a:t>
            </a:r>
            <a:endParaRPr lang="pl-PL" b="1" dirty="0" smtClean="0">
              <a:latin typeface="Trebuchet MS" panose="020B0603020202020204" pitchFamily="34" charset="0"/>
            </a:endParaRPr>
          </a:p>
          <a:p>
            <a:r>
              <a:rPr lang="pl-PL" dirty="0" smtClean="0">
                <a:latin typeface="Trebuchet MS" panose="020B0603020202020204" pitchFamily="34" charset="0"/>
              </a:rPr>
              <a:t>≥0.1% </a:t>
            </a:r>
            <a:r>
              <a:rPr lang="pl-PL" b="1" dirty="0" smtClean="0">
                <a:latin typeface="Trebuchet MS" panose="020B0603020202020204" pitchFamily="34" charset="0"/>
              </a:rPr>
              <a:t>D4 </a:t>
            </a:r>
          </a:p>
          <a:p>
            <a:r>
              <a:rPr lang="pl-PL" dirty="0" smtClean="0">
                <a:latin typeface="Trebuchet MS" panose="020B0603020202020204" pitchFamily="34" charset="0"/>
              </a:rPr>
              <a:t>≥0.1% </a:t>
            </a:r>
            <a:r>
              <a:rPr lang="pl-PL" b="1" dirty="0" smtClean="0">
                <a:latin typeface="Trebuchet MS" panose="020B0603020202020204" pitchFamily="34" charset="0"/>
              </a:rPr>
              <a:t>D5 </a:t>
            </a:r>
          </a:p>
          <a:p>
            <a:r>
              <a:rPr lang="pl-PL" dirty="0" smtClean="0">
                <a:latin typeface="Trebuchet MS" panose="020B0603020202020204" pitchFamily="34" charset="0"/>
              </a:rPr>
              <a:t>(</a:t>
            </a:r>
            <a:r>
              <a:rPr lang="pl-PL" dirty="0" err="1" smtClean="0">
                <a:latin typeface="Trebuchet MS" panose="020B0603020202020204" pitchFamily="34" charset="0"/>
              </a:rPr>
              <a:t>adopted</a:t>
            </a:r>
            <a:r>
              <a:rPr lang="pl-PL" dirty="0" smtClean="0">
                <a:latin typeface="Trebuchet MS" panose="020B0603020202020204" pitchFamily="34" charset="0"/>
              </a:rPr>
              <a:t> in Jan 2018,           </a:t>
            </a:r>
            <a:r>
              <a:rPr lang="pl-PL" dirty="0" err="1" smtClean="0">
                <a:latin typeface="Trebuchet MS" panose="020B0603020202020204" pitchFamily="34" charset="0"/>
              </a:rPr>
              <a:t>into</a:t>
            </a:r>
            <a:r>
              <a:rPr lang="pl-PL" dirty="0" smtClean="0">
                <a:latin typeface="Trebuchet MS" panose="020B0603020202020204" pitchFamily="34" charset="0"/>
              </a:rPr>
              <a:t> </a:t>
            </a:r>
            <a:r>
              <a:rPr lang="pl-PL" dirty="0" err="1" smtClean="0">
                <a:latin typeface="Trebuchet MS" panose="020B0603020202020204" pitchFamily="34" charset="0"/>
              </a:rPr>
              <a:t>force</a:t>
            </a:r>
            <a:r>
              <a:rPr lang="pl-PL" dirty="0" smtClean="0">
                <a:latin typeface="Trebuchet MS" panose="020B0603020202020204" pitchFamily="34" charset="0"/>
              </a:rPr>
              <a:t> in </a:t>
            </a:r>
            <a:r>
              <a:rPr lang="pl-PL" dirty="0" err="1" smtClean="0">
                <a:latin typeface="Trebuchet MS" panose="020B0603020202020204" pitchFamily="34" charset="0"/>
              </a:rPr>
              <a:t>Feb</a:t>
            </a:r>
            <a:r>
              <a:rPr lang="pl-PL" dirty="0" smtClean="0">
                <a:latin typeface="Trebuchet MS" panose="020B0603020202020204" pitchFamily="34" charset="0"/>
              </a:rPr>
              <a:t> 2020)</a:t>
            </a:r>
          </a:p>
          <a:p>
            <a:endParaRPr lang="pl-PL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 smtClean="0">
                <a:latin typeface="Trebuchet MS" panose="020B0603020202020204" pitchFamily="34" charset="0"/>
              </a:rPr>
              <a:t>Leave</a:t>
            </a:r>
            <a:r>
              <a:rPr lang="pl-PL" b="1" dirty="0" smtClean="0">
                <a:latin typeface="Trebuchet MS" panose="020B0603020202020204" pitchFamily="34" charset="0"/>
              </a:rPr>
              <a:t> on </a:t>
            </a:r>
            <a:r>
              <a:rPr lang="pl-PL" dirty="0" smtClean="0">
                <a:latin typeface="Trebuchet MS" panose="020B0603020202020204" pitchFamily="34" charset="0"/>
              </a:rPr>
              <a:t>cosmetics and </a:t>
            </a:r>
            <a:r>
              <a:rPr lang="pl-PL" dirty="0" err="1" smtClean="0">
                <a:latin typeface="Trebuchet MS" panose="020B0603020202020204" pitchFamily="34" charset="0"/>
              </a:rPr>
              <a:t>all</a:t>
            </a:r>
            <a:r>
              <a:rPr lang="pl-PL" dirty="0" smtClean="0">
                <a:latin typeface="Trebuchet MS" panose="020B0603020202020204" pitchFamily="34" charset="0"/>
              </a:rPr>
              <a:t> </a:t>
            </a:r>
            <a:r>
              <a:rPr lang="pl-PL" dirty="0" err="1" smtClean="0">
                <a:latin typeface="Trebuchet MS" panose="020B0603020202020204" pitchFamily="34" charset="0"/>
              </a:rPr>
              <a:t>other</a:t>
            </a:r>
            <a:r>
              <a:rPr lang="pl-PL" dirty="0" smtClean="0">
                <a:latin typeface="Trebuchet MS" panose="020B0603020202020204" pitchFamily="34" charset="0"/>
              </a:rPr>
              <a:t> </a:t>
            </a:r>
            <a:r>
              <a:rPr lang="pl-PL" dirty="0" err="1" smtClean="0">
                <a:latin typeface="Trebuchet MS" panose="020B0603020202020204" pitchFamily="34" charset="0"/>
              </a:rPr>
              <a:t>profesional</a:t>
            </a:r>
            <a:r>
              <a:rPr lang="pl-PL" dirty="0" smtClean="0">
                <a:latin typeface="Trebuchet MS" panose="020B0603020202020204" pitchFamily="34" charset="0"/>
              </a:rPr>
              <a:t> and </a:t>
            </a:r>
            <a:r>
              <a:rPr lang="pl-PL" dirty="0" err="1" smtClean="0">
                <a:latin typeface="Trebuchet MS" panose="020B0603020202020204" pitchFamily="34" charset="0"/>
              </a:rPr>
              <a:t>consumer</a:t>
            </a:r>
            <a:r>
              <a:rPr lang="pl-PL" dirty="0" smtClean="0">
                <a:latin typeface="Trebuchet MS" panose="020B0603020202020204" pitchFamily="34" charset="0"/>
              </a:rPr>
              <a:t> </a:t>
            </a:r>
            <a:r>
              <a:rPr lang="pl-PL" dirty="0" err="1" smtClean="0">
                <a:latin typeface="Trebuchet MS" panose="020B0603020202020204" pitchFamily="34" charset="0"/>
              </a:rPr>
              <a:t>aplications</a:t>
            </a:r>
            <a:r>
              <a:rPr lang="pl-PL" dirty="0" smtClean="0">
                <a:latin typeface="Trebuchet MS" panose="020B0603020202020204" pitchFamily="34" charset="0"/>
              </a:rPr>
              <a:t>:</a:t>
            </a:r>
          </a:p>
          <a:p>
            <a:r>
              <a:rPr lang="pl-PL" dirty="0" smtClean="0">
                <a:latin typeface="Trebuchet MS" panose="020B0603020202020204" pitchFamily="34" charset="0"/>
              </a:rPr>
              <a:t>≥</a:t>
            </a:r>
            <a:r>
              <a:rPr lang="pl-PL" dirty="0">
                <a:latin typeface="Trebuchet MS" panose="020B0603020202020204" pitchFamily="34" charset="0"/>
              </a:rPr>
              <a:t>0.1% </a:t>
            </a:r>
            <a:r>
              <a:rPr lang="pl-PL" b="1" dirty="0">
                <a:latin typeface="Trebuchet MS" panose="020B0603020202020204" pitchFamily="34" charset="0"/>
              </a:rPr>
              <a:t>D4 </a:t>
            </a:r>
            <a:endParaRPr lang="pl-PL" b="1" dirty="0" smtClean="0">
              <a:latin typeface="Trebuchet MS" panose="020B0603020202020204" pitchFamily="34" charset="0"/>
            </a:endParaRPr>
          </a:p>
          <a:p>
            <a:r>
              <a:rPr lang="pl-PL" dirty="0" smtClean="0">
                <a:latin typeface="Trebuchet MS" panose="020B0603020202020204" pitchFamily="34" charset="0"/>
              </a:rPr>
              <a:t>≥</a:t>
            </a:r>
            <a:r>
              <a:rPr lang="pl-PL" dirty="0">
                <a:latin typeface="Trebuchet MS" panose="020B0603020202020204" pitchFamily="34" charset="0"/>
              </a:rPr>
              <a:t>0.1% </a:t>
            </a:r>
            <a:r>
              <a:rPr lang="pl-PL" b="1" dirty="0" smtClean="0">
                <a:latin typeface="Trebuchet MS" panose="020B0603020202020204" pitchFamily="34" charset="0"/>
              </a:rPr>
              <a:t>D5</a:t>
            </a:r>
          </a:p>
          <a:p>
            <a:r>
              <a:rPr lang="pl-PL" dirty="0" smtClean="0">
                <a:latin typeface="Trebuchet MS" panose="020B0603020202020204" pitchFamily="34" charset="0"/>
              </a:rPr>
              <a:t>(</a:t>
            </a:r>
            <a:r>
              <a:rPr lang="pl-PL" dirty="0" err="1" smtClean="0">
                <a:latin typeface="Trebuchet MS" panose="020B0603020202020204" pitchFamily="34" charset="0"/>
              </a:rPr>
              <a:t>anticipated</a:t>
            </a:r>
            <a:r>
              <a:rPr lang="pl-PL" dirty="0" smtClean="0">
                <a:latin typeface="Trebuchet MS" panose="020B0603020202020204" pitchFamily="34" charset="0"/>
              </a:rPr>
              <a:t> </a:t>
            </a:r>
            <a:r>
              <a:rPr lang="pl-PL" dirty="0" err="1" smtClean="0">
                <a:latin typeface="Trebuchet MS" panose="020B0603020202020204" pitchFamily="34" charset="0"/>
              </a:rPr>
              <a:t>adoption</a:t>
            </a:r>
            <a:r>
              <a:rPr lang="pl-PL" dirty="0" smtClean="0">
                <a:latin typeface="Trebuchet MS" panose="020B0603020202020204" pitchFamily="34" charset="0"/>
              </a:rPr>
              <a:t> in 2020) </a:t>
            </a:r>
            <a:endParaRPr lang="pl-PL" dirty="0">
              <a:latin typeface="Trebuchet MS" panose="020B0603020202020204" pitchFamily="34" charset="0"/>
            </a:endParaRPr>
          </a:p>
          <a:p>
            <a:endParaRPr lang="nl-NL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4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43678" y="930491"/>
            <a:ext cx="7632700" cy="719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nl-NL" sz="3200" b="1" dirty="0" smtClean="0">
                <a:latin typeface="Trebuchet MS" panose="020B0603020202020204" pitchFamily="34" charset="0"/>
              </a:rPr>
              <a:t>Volatile Fluids</a:t>
            </a:r>
            <a:br>
              <a:rPr lang="en-GB" altLang="nl-NL" sz="3200" b="1" dirty="0" smtClean="0">
                <a:latin typeface="Trebuchet MS" panose="020B0603020202020204" pitchFamily="34" charset="0"/>
              </a:rPr>
            </a:br>
            <a:r>
              <a:rPr lang="en-GB" altLang="nl-NL" sz="2400" b="1" i="1" dirty="0" smtClean="0">
                <a:latin typeface="Trebuchet MS" panose="020B0603020202020204" pitchFamily="34" charset="0"/>
              </a:rPr>
              <a:t>Evaporation Characteristics</a:t>
            </a:r>
          </a:p>
        </p:txBody>
      </p:sp>
      <p:graphicFrame>
        <p:nvGraphicFramePr>
          <p:cNvPr id="3" name="Chart 5"/>
          <p:cNvGraphicFramePr>
            <a:graphicFrameLocks noGrp="1"/>
          </p:cNvGraphicFramePr>
          <p:nvPr>
            <p:extLst/>
          </p:nvPr>
        </p:nvGraphicFramePr>
        <p:xfrm>
          <a:off x="1581672" y="1847589"/>
          <a:ext cx="7148969" cy="473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3" imgW="7517019" imgH="5377138" progId="Excel.Chart.8">
                  <p:embed/>
                </p:oleObj>
              </mc:Choice>
              <mc:Fallback>
                <p:oleObj r:id="rId3" imgW="7517019" imgH="537713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672" y="1847589"/>
                        <a:ext cx="7148969" cy="47364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:\BRB International\Marketing\Corporate Identity\Brochures and Pictures\Personal Care Brochure\BRB_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2958">
            <a:off x="5499044" y="5312333"/>
            <a:ext cx="377660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426362"/>
              </p:ext>
            </p:extLst>
          </p:nvPr>
        </p:nvGraphicFramePr>
        <p:xfrm>
          <a:off x="1406769" y="1875384"/>
          <a:ext cx="6221939" cy="39826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2103"/>
                <a:gridCol w="1399558"/>
                <a:gridCol w="3500090"/>
                <a:gridCol w="790188"/>
              </a:tblGrid>
              <a:tr h="326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400" b="1" dirty="0" smtClean="0">
                          <a:effectLst/>
                          <a:latin typeface="Trebuchet MS" panose="020B0603020202020204" pitchFamily="34" charset="0"/>
                        </a:rPr>
                        <a:t>Ingredients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Trebuchet MS" panose="020B0603020202020204" pitchFamily="34" charset="0"/>
                        </a:rPr>
                        <a:t>INCI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Trebuchet MS" panose="020B0603020202020204" pitchFamily="34" charset="0"/>
                        </a:rPr>
                        <a:t>Dosage </a:t>
                      </a:r>
                      <a:r>
                        <a:rPr lang="en-MY" sz="1400" b="1" dirty="0" smtClean="0">
                          <a:effectLst/>
                          <a:latin typeface="Trebuchet MS" panose="020B0603020202020204" pitchFamily="34" charset="0"/>
                        </a:rPr>
                        <a:t>(%)</a:t>
                      </a:r>
                      <a:endParaRPr lang="pl-PL" sz="1400" b="1" dirty="0" smtClean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423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Cetyl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PEG/PPG-10/1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1.50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A2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2835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Cetyl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Methicone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1.00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A3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DM 10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3.00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5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A4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CM 50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Cyclopentasiloxane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5.50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A5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SG 106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 err="1">
                          <a:effectLst/>
                          <a:latin typeface="Trebuchet MS" panose="020B0603020202020204" pitchFamily="34" charset="0"/>
                        </a:rPr>
                        <a:t>Cyclopentasiloxane</a:t>
                      </a:r>
                      <a:r>
                        <a:rPr lang="nl-NL" sz="1400" b="1" dirty="0">
                          <a:effectLst/>
                          <a:latin typeface="Trebuchet MS" panose="020B0603020202020204" pitchFamily="34" charset="0"/>
                        </a:rPr>
                        <a:t> (</a:t>
                      </a:r>
                      <a:r>
                        <a:rPr lang="nl-NL" sz="1400" b="1" dirty="0" err="1">
                          <a:effectLst/>
                          <a:latin typeface="Trebuchet MS" panose="020B0603020202020204" pitchFamily="34" charset="0"/>
                        </a:rPr>
                        <a:t>and</a:t>
                      </a:r>
                      <a:r>
                        <a:rPr lang="nl-NL" sz="1400" b="1" dirty="0">
                          <a:effectLst/>
                          <a:latin typeface="Trebuchet MS" panose="020B0603020202020204" pitchFamily="34" charset="0"/>
                        </a:rPr>
                        <a:t>) </a:t>
                      </a:r>
                      <a:r>
                        <a:rPr lang="nl-NL" sz="1400" b="1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r>
                        <a:rPr lang="nl-NL" sz="1400" b="1" dirty="0">
                          <a:effectLst/>
                          <a:latin typeface="Trebuchet MS" panose="020B0603020202020204" pitchFamily="34" charset="0"/>
                        </a:rPr>
                        <a:t>/ Vinyl </a:t>
                      </a:r>
                      <a:r>
                        <a:rPr lang="nl-NL" sz="1400" b="1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r>
                        <a:rPr lang="nl-NL" sz="1400" b="1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NL" sz="1400" b="1" dirty="0" err="1">
                          <a:effectLst/>
                          <a:latin typeface="Trebuchet MS" panose="020B0603020202020204" pitchFamily="34" charset="0"/>
                        </a:rPr>
                        <a:t>Crosspolymer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  <a:latin typeface="Trebuchet MS" panose="020B0603020202020204" pitchFamily="34" charset="0"/>
                        </a:rPr>
                        <a:t>2.00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DI Water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Aqua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84.00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B2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Salt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Sodium Chloride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1.00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B3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Propylene Glycol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Propylene Glycol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2.00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8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Preservative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q.s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50137" y="1075381"/>
            <a:ext cx="6935204" cy="8135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Trebuchet MS Bold"/>
                <a:ea typeface="+mj-ea"/>
                <a:cs typeface="Trebuchet MS Bold"/>
              </a:defRPr>
            </a:lvl1pPr>
          </a:lstStyle>
          <a:p>
            <a:pPr algn="ctr"/>
            <a:r>
              <a:rPr lang="pl-PL" dirty="0" err="1" smtClean="0"/>
              <a:t>Aqua</a:t>
            </a:r>
            <a:r>
              <a:rPr lang="pl-PL" dirty="0" smtClean="0"/>
              <a:t> </a:t>
            </a:r>
            <a:r>
              <a:rPr lang="pl-PL" dirty="0" err="1" smtClean="0"/>
              <a:t>Boost</a:t>
            </a:r>
            <a:r>
              <a:rPr lang="pl-PL" dirty="0" smtClean="0"/>
              <a:t> </a:t>
            </a:r>
            <a:r>
              <a:rPr lang="pl-PL" dirty="0" err="1" smtClean="0"/>
              <a:t>Cream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24"/>
          <p:cNvGrpSpPr>
            <a:grpSpLocks/>
          </p:cNvGrpSpPr>
          <p:nvPr/>
        </p:nvGrpSpPr>
        <p:grpSpPr bwMode="auto">
          <a:xfrm>
            <a:off x="2019524" y="1211139"/>
            <a:ext cx="5995987" cy="3884613"/>
            <a:chOff x="1200" y="1296"/>
            <a:chExt cx="3777" cy="2447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2448" y="1296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kumimoji="1" lang="en-US" altLang="ja-JP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Arial Unicode MS" pitchFamily="34" charset="-128"/>
              </a:endParaRPr>
            </a:p>
          </p:txBody>
        </p:sp>
        <p:sp>
          <p:nvSpPr>
            <p:cNvPr id="5" name="AutoShape 118"/>
            <p:cNvSpPr>
              <a:spLocks noChangeAspect="1" noChangeArrowheads="1" noTextEdit="1"/>
            </p:cNvSpPr>
            <p:nvPr/>
          </p:nvSpPr>
          <p:spPr bwMode="auto">
            <a:xfrm>
              <a:off x="1200" y="1872"/>
              <a:ext cx="3777" cy="1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20"/>
            <p:cNvGrpSpPr>
              <a:grpSpLocks/>
            </p:cNvGrpSpPr>
            <p:nvPr/>
          </p:nvGrpSpPr>
          <p:grpSpPr bwMode="auto">
            <a:xfrm>
              <a:off x="1995" y="2634"/>
              <a:ext cx="2294" cy="291"/>
              <a:chOff x="1995" y="2634"/>
              <a:chExt cx="2294" cy="291"/>
            </a:xfrm>
          </p:grpSpPr>
          <p:sp>
            <p:nvSpPr>
              <p:cNvPr id="808" name="Oval 120"/>
              <p:cNvSpPr>
                <a:spLocks noChangeArrowheads="1"/>
              </p:cNvSpPr>
              <p:nvPr/>
            </p:nvSpPr>
            <p:spPr bwMode="auto">
              <a:xfrm>
                <a:off x="1995" y="2736"/>
                <a:ext cx="110" cy="11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09" name="Oval 121"/>
              <p:cNvSpPr>
                <a:spLocks noChangeArrowheads="1"/>
              </p:cNvSpPr>
              <p:nvPr/>
            </p:nvSpPr>
            <p:spPr bwMode="auto">
              <a:xfrm>
                <a:off x="1996" y="2737"/>
                <a:ext cx="108" cy="108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0" name="Oval 122"/>
              <p:cNvSpPr>
                <a:spLocks noChangeArrowheads="1"/>
              </p:cNvSpPr>
              <p:nvPr/>
            </p:nvSpPr>
            <p:spPr bwMode="auto">
              <a:xfrm>
                <a:off x="1997" y="2737"/>
                <a:ext cx="104" cy="105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1" name="Oval 123"/>
              <p:cNvSpPr>
                <a:spLocks noChangeArrowheads="1"/>
              </p:cNvSpPr>
              <p:nvPr/>
            </p:nvSpPr>
            <p:spPr bwMode="auto">
              <a:xfrm>
                <a:off x="1997" y="2737"/>
                <a:ext cx="102" cy="103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2" name="Oval 124"/>
              <p:cNvSpPr>
                <a:spLocks noChangeArrowheads="1"/>
              </p:cNvSpPr>
              <p:nvPr/>
            </p:nvSpPr>
            <p:spPr bwMode="auto">
              <a:xfrm>
                <a:off x="1998" y="2738"/>
                <a:ext cx="99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3" name="Oval 125"/>
              <p:cNvSpPr>
                <a:spLocks noChangeArrowheads="1"/>
              </p:cNvSpPr>
              <p:nvPr/>
            </p:nvSpPr>
            <p:spPr bwMode="auto">
              <a:xfrm>
                <a:off x="1999" y="2739"/>
                <a:ext cx="97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4" name="Oval 126"/>
              <p:cNvSpPr>
                <a:spLocks noChangeArrowheads="1"/>
              </p:cNvSpPr>
              <p:nvPr/>
            </p:nvSpPr>
            <p:spPr bwMode="auto">
              <a:xfrm>
                <a:off x="2000" y="2740"/>
                <a:ext cx="93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5" name="Oval 127"/>
              <p:cNvSpPr>
                <a:spLocks noChangeArrowheads="1"/>
              </p:cNvSpPr>
              <p:nvPr/>
            </p:nvSpPr>
            <p:spPr bwMode="auto">
              <a:xfrm>
                <a:off x="2000" y="2740"/>
                <a:ext cx="91" cy="92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6" name="Oval 128"/>
              <p:cNvSpPr>
                <a:spLocks noChangeArrowheads="1"/>
              </p:cNvSpPr>
              <p:nvPr/>
            </p:nvSpPr>
            <p:spPr bwMode="auto">
              <a:xfrm>
                <a:off x="2001" y="2741"/>
                <a:ext cx="87" cy="88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7" name="Oval 129"/>
              <p:cNvSpPr>
                <a:spLocks noChangeArrowheads="1"/>
              </p:cNvSpPr>
              <p:nvPr/>
            </p:nvSpPr>
            <p:spPr bwMode="auto">
              <a:xfrm>
                <a:off x="2001" y="2742"/>
                <a:ext cx="84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8" name="Oval 130"/>
              <p:cNvSpPr>
                <a:spLocks noChangeArrowheads="1"/>
              </p:cNvSpPr>
              <p:nvPr/>
            </p:nvSpPr>
            <p:spPr bwMode="auto">
              <a:xfrm>
                <a:off x="2001" y="2742"/>
                <a:ext cx="82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9" name="Oval 131"/>
              <p:cNvSpPr>
                <a:spLocks noChangeArrowheads="1"/>
              </p:cNvSpPr>
              <p:nvPr/>
            </p:nvSpPr>
            <p:spPr bwMode="auto">
              <a:xfrm>
                <a:off x="2002" y="2743"/>
                <a:ext cx="78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" name="Oval 132"/>
              <p:cNvSpPr>
                <a:spLocks noChangeArrowheads="1"/>
              </p:cNvSpPr>
              <p:nvPr/>
            </p:nvSpPr>
            <p:spPr bwMode="auto">
              <a:xfrm>
                <a:off x="2002" y="2743"/>
                <a:ext cx="76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1" name="Oval 133"/>
              <p:cNvSpPr>
                <a:spLocks noChangeArrowheads="1"/>
              </p:cNvSpPr>
              <p:nvPr/>
            </p:nvSpPr>
            <p:spPr bwMode="auto">
              <a:xfrm>
                <a:off x="2003" y="2744"/>
                <a:ext cx="72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2" name="Oval 134"/>
              <p:cNvSpPr>
                <a:spLocks noChangeArrowheads="1"/>
              </p:cNvSpPr>
              <p:nvPr/>
            </p:nvSpPr>
            <p:spPr bwMode="auto">
              <a:xfrm>
                <a:off x="2003" y="2744"/>
                <a:ext cx="70" cy="70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3" name="Oval 135"/>
              <p:cNvSpPr>
                <a:spLocks noChangeArrowheads="1"/>
              </p:cNvSpPr>
              <p:nvPr/>
            </p:nvSpPr>
            <p:spPr bwMode="auto">
              <a:xfrm>
                <a:off x="2005" y="2746"/>
                <a:ext cx="67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4" name="Oval 136"/>
              <p:cNvSpPr>
                <a:spLocks noChangeArrowheads="1"/>
              </p:cNvSpPr>
              <p:nvPr/>
            </p:nvSpPr>
            <p:spPr bwMode="auto">
              <a:xfrm>
                <a:off x="2005" y="2746"/>
                <a:ext cx="65" cy="64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5" name="Oval 137"/>
              <p:cNvSpPr>
                <a:spLocks noChangeArrowheads="1"/>
              </p:cNvSpPr>
              <p:nvPr/>
            </p:nvSpPr>
            <p:spPr bwMode="auto">
              <a:xfrm>
                <a:off x="2006" y="2747"/>
                <a:ext cx="61" cy="61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6" name="Oval 138"/>
              <p:cNvSpPr>
                <a:spLocks noChangeArrowheads="1"/>
              </p:cNvSpPr>
              <p:nvPr/>
            </p:nvSpPr>
            <p:spPr bwMode="auto">
              <a:xfrm>
                <a:off x="2007" y="2748"/>
                <a:ext cx="57" cy="57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7" name="Oval 139"/>
              <p:cNvSpPr>
                <a:spLocks noChangeArrowheads="1"/>
              </p:cNvSpPr>
              <p:nvPr/>
            </p:nvSpPr>
            <p:spPr bwMode="auto">
              <a:xfrm>
                <a:off x="2007" y="2748"/>
                <a:ext cx="55" cy="55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8" name="Oval 140"/>
              <p:cNvSpPr>
                <a:spLocks noChangeArrowheads="1"/>
              </p:cNvSpPr>
              <p:nvPr/>
            </p:nvSpPr>
            <p:spPr bwMode="auto">
              <a:xfrm>
                <a:off x="2008" y="2749"/>
                <a:ext cx="51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9" name="Oval 141"/>
              <p:cNvSpPr>
                <a:spLocks noChangeArrowheads="1"/>
              </p:cNvSpPr>
              <p:nvPr/>
            </p:nvSpPr>
            <p:spPr bwMode="auto">
              <a:xfrm>
                <a:off x="2008" y="2749"/>
                <a:ext cx="49" cy="49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30" name="Oval 142"/>
              <p:cNvSpPr>
                <a:spLocks noChangeArrowheads="1"/>
              </p:cNvSpPr>
              <p:nvPr/>
            </p:nvSpPr>
            <p:spPr bwMode="auto">
              <a:xfrm>
                <a:off x="2009" y="2750"/>
                <a:ext cx="45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31" name="Oval 143"/>
              <p:cNvSpPr>
                <a:spLocks noChangeArrowheads="1"/>
              </p:cNvSpPr>
              <p:nvPr/>
            </p:nvSpPr>
            <p:spPr bwMode="auto">
              <a:xfrm>
                <a:off x="2009" y="2750"/>
                <a:ext cx="43" cy="43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32" name="Oval 144"/>
              <p:cNvSpPr>
                <a:spLocks noChangeArrowheads="1"/>
              </p:cNvSpPr>
              <p:nvPr/>
            </p:nvSpPr>
            <p:spPr bwMode="auto">
              <a:xfrm>
                <a:off x="2010" y="2751"/>
                <a:ext cx="39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33" name="Oval 145"/>
              <p:cNvSpPr>
                <a:spLocks noChangeArrowheads="1"/>
              </p:cNvSpPr>
              <p:nvPr/>
            </p:nvSpPr>
            <p:spPr bwMode="auto">
              <a:xfrm>
                <a:off x="2011" y="2752"/>
                <a:ext cx="38" cy="37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34" name="Oval 146"/>
              <p:cNvSpPr>
                <a:spLocks noChangeArrowheads="1"/>
              </p:cNvSpPr>
              <p:nvPr/>
            </p:nvSpPr>
            <p:spPr bwMode="auto">
              <a:xfrm>
                <a:off x="2012" y="2753"/>
                <a:ext cx="34" cy="33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35" name="Oval 147"/>
              <p:cNvSpPr>
                <a:spLocks noChangeArrowheads="1"/>
              </p:cNvSpPr>
              <p:nvPr/>
            </p:nvSpPr>
            <p:spPr bwMode="auto">
              <a:xfrm>
                <a:off x="2013" y="2754"/>
                <a:ext cx="30" cy="30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36" name="Oval 148"/>
              <p:cNvSpPr>
                <a:spLocks noChangeArrowheads="1"/>
              </p:cNvSpPr>
              <p:nvPr/>
            </p:nvSpPr>
            <p:spPr bwMode="auto">
              <a:xfrm>
                <a:off x="2013" y="2754"/>
                <a:ext cx="28" cy="28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37" name="Oval 149"/>
              <p:cNvSpPr>
                <a:spLocks noChangeArrowheads="1"/>
              </p:cNvSpPr>
              <p:nvPr/>
            </p:nvSpPr>
            <p:spPr bwMode="auto">
              <a:xfrm>
                <a:off x="2014" y="2755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38" name="Oval 150"/>
              <p:cNvSpPr>
                <a:spLocks noChangeArrowheads="1"/>
              </p:cNvSpPr>
              <p:nvPr/>
            </p:nvSpPr>
            <p:spPr bwMode="auto">
              <a:xfrm>
                <a:off x="2014" y="2755"/>
                <a:ext cx="22" cy="22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39" name="Oval 151"/>
              <p:cNvSpPr>
                <a:spLocks noChangeArrowheads="1"/>
              </p:cNvSpPr>
              <p:nvPr/>
            </p:nvSpPr>
            <p:spPr bwMode="auto">
              <a:xfrm>
                <a:off x="2015" y="2756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40" name="Oval 152"/>
              <p:cNvSpPr>
                <a:spLocks noChangeArrowheads="1"/>
              </p:cNvSpPr>
              <p:nvPr/>
            </p:nvSpPr>
            <p:spPr bwMode="auto">
              <a:xfrm>
                <a:off x="1995" y="2736"/>
                <a:ext cx="109" cy="10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41" name="Oval 153"/>
              <p:cNvSpPr>
                <a:spLocks noChangeArrowheads="1"/>
              </p:cNvSpPr>
              <p:nvPr/>
            </p:nvSpPr>
            <p:spPr bwMode="auto">
              <a:xfrm>
                <a:off x="2835" y="2634"/>
                <a:ext cx="110" cy="11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42" name="Oval 154"/>
              <p:cNvSpPr>
                <a:spLocks noChangeArrowheads="1"/>
              </p:cNvSpPr>
              <p:nvPr/>
            </p:nvSpPr>
            <p:spPr bwMode="auto">
              <a:xfrm>
                <a:off x="2836" y="2635"/>
                <a:ext cx="108" cy="108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43" name="Oval 155"/>
              <p:cNvSpPr>
                <a:spLocks noChangeArrowheads="1"/>
              </p:cNvSpPr>
              <p:nvPr/>
            </p:nvSpPr>
            <p:spPr bwMode="auto">
              <a:xfrm>
                <a:off x="2837" y="2636"/>
                <a:ext cx="104" cy="104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44" name="Oval 156"/>
              <p:cNvSpPr>
                <a:spLocks noChangeArrowheads="1"/>
              </p:cNvSpPr>
              <p:nvPr/>
            </p:nvSpPr>
            <p:spPr bwMode="auto">
              <a:xfrm>
                <a:off x="2837" y="2636"/>
                <a:ext cx="102" cy="102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45" name="Oval 157"/>
              <p:cNvSpPr>
                <a:spLocks noChangeArrowheads="1"/>
              </p:cNvSpPr>
              <p:nvPr/>
            </p:nvSpPr>
            <p:spPr bwMode="auto">
              <a:xfrm>
                <a:off x="2838" y="2637"/>
                <a:ext cx="98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46" name="Oval 158"/>
              <p:cNvSpPr>
                <a:spLocks noChangeArrowheads="1"/>
              </p:cNvSpPr>
              <p:nvPr/>
            </p:nvSpPr>
            <p:spPr bwMode="auto">
              <a:xfrm>
                <a:off x="2838" y="2638"/>
                <a:ext cx="97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47" name="Oval 159"/>
              <p:cNvSpPr>
                <a:spLocks noChangeArrowheads="1"/>
              </p:cNvSpPr>
              <p:nvPr/>
            </p:nvSpPr>
            <p:spPr bwMode="auto">
              <a:xfrm>
                <a:off x="2839" y="2639"/>
                <a:ext cx="94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48" name="Oval 160"/>
              <p:cNvSpPr>
                <a:spLocks noChangeArrowheads="1"/>
              </p:cNvSpPr>
              <p:nvPr/>
            </p:nvSpPr>
            <p:spPr bwMode="auto">
              <a:xfrm>
                <a:off x="2839" y="2639"/>
                <a:ext cx="92" cy="91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49" name="Oval 161"/>
              <p:cNvSpPr>
                <a:spLocks noChangeArrowheads="1"/>
              </p:cNvSpPr>
              <p:nvPr/>
            </p:nvSpPr>
            <p:spPr bwMode="auto">
              <a:xfrm>
                <a:off x="2840" y="2640"/>
                <a:ext cx="88" cy="87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50" name="Oval 162"/>
              <p:cNvSpPr>
                <a:spLocks noChangeArrowheads="1"/>
              </p:cNvSpPr>
              <p:nvPr/>
            </p:nvSpPr>
            <p:spPr bwMode="auto">
              <a:xfrm>
                <a:off x="2841" y="2641"/>
                <a:ext cx="84" cy="83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51" name="Oval 163"/>
              <p:cNvSpPr>
                <a:spLocks noChangeArrowheads="1"/>
              </p:cNvSpPr>
              <p:nvPr/>
            </p:nvSpPr>
            <p:spPr bwMode="auto">
              <a:xfrm>
                <a:off x="2841" y="2641"/>
                <a:ext cx="82" cy="81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52" name="Oval 164"/>
              <p:cNvSpPr>
                <a:spLocks noChangeArrowheads="1"/>
              </p:cNvSpPr>
              <p:nvPr/>
            </p:nvSpPr>
            <p:spPr bwMode="auto">
              <a:xfrm>
                <a:off x="2842" y="2642"/>
                <a:ext cx="78" cy="77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53" name="Oval 165"/>
              <p:cNvSpPr>
                <a:spLocks noChangeArrowheads="1"/>
              </p:cNvSpPr>
              <p:nvPr/>
            </p:nvSpPr>
            <p:spPr bwMode="auto">
              <a:xfrm>
                <a:off x="2842" y="2642"/>
                <a:ext cx="76" cy="75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54" name="Oval 166"/>
              <p:cNvSpPr>
                <a:spLocks noChangeArrowheads="1"/>
              </p:cNvSpPr>
              <p:nvPr/>
            </p:nvSpPr>
            <p:spPr bwMode="auto">
              <a:xfrm>
                <a:off x="2843" y="2642"/>
                <a:ext cx="72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55" name="Oval 167"/>
              <p:cNvSpPr>
                <a:spLocks noChangeArrowheads="1"/>
              </p:cNvSpPr>
              <p:nvPr/>
            </p:nvSpPr>
            <p:spPr bwMode="auto">
              <a:xfrm>
                <a:off x="2843" y="2642"/>
                <a:ext cx="70" cy="71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56" name="Oval 168"/>
              <p:cNvSpPr>
                <a:spLocks noChangeArrowheads="1"/>
              </p:cNvSpPr>
              <p:nvPr/>
            </p:nvSpPr>
            <p:spPr bwMode="auto">
              <a:xfrm>
                <a:off x="2845" y="2644"/>
                <a:ext cx="66" cy="67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57" name="Oval 169"/>
              <p:cNvSpPr>
                <a:spLocks noChangeArrowheads="1"/>
              </p:cNvSpPr>
              <p:nvPr/>
            </p:nvSpPr>
            <p:spPr bwMode="auto">
              <a:xfrm>
                <a:off x="2845" y="2644"/>
                <a:ext cx="64" cy="65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58" name="Oval 170"/>
              <p:cNvSpPr>
                <a:spLocks noChangeArrowheads="1"/>
              </p:cNvSpPr>
              <p:nvPr/>
            </p:nvSpPr>
            <p:spPr bwMode="auto">
              <a:xfrm>
                <a:off x="2846" y="2645"/>
                <a:ext cx="61" cy="61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59" name="Oval 171"/>
              <p:cNvSpPr>
                <a:spLocks noChangeArrowheads="1"/>
              </p:cNvSpPr>
              <p:nvPr/>
            </p:nvSpPr>
            <p:spPr bwMode="auto">
              <a:xfrm>
                <a:off x="2847" y="2646"/>
                <a:ext cx="57" cy="57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60" name="Oval 172"/>
              <p:cNvSpPr>
                <a:spLocks noChangeArrowheads="1"/>
              </p:cNvSpPr>
              <p:nvPr/>
            </p:nvSpPr>
            <p:spPr bwMode="auto">
              <a:xfrm>
                <a:off x="2847" y="2646"/>
                <a:ext cx="55" cy="55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61" name="Oval 173"/>
              <p:cNvSpPr>
                <a:spLocks noChangeArrowheads="1"/>
              </p:cNvSpPr>
              <p:nvPr/>
            </p:nvSpPr>
            <p:spPr bwMode="auto">
              <a:xfrm>
                <a:off x="2848" y="2647"/>
                <a:ext cx="51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62" name="Oval 174"/>
              <p:cNvSpPr>
                <a:spLocks noChangeArrowheads="1"/>
              </p:cNvSpPr>
              <p:nvPr/>
            </p:nvSpPr>
            <p:spPr bwMode="auto">
              <a:xfrm>
                <a:off x="2848" y="2647"/>
                <a:ext cx="49" cy="49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63" name="Oval 175"/>
              <p:cNvSpPr>
                <a:spLocks noChangeArrowheads="1"/>
              </p:cNvSpPr>
              <p:nvPr/>
            </p:nvSpPr>
            <p:spPr bwMode="auto">
              <a:xfrm>
                <a:off x="2849" y="2648"/>
                <a:ext cx="45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64" name="Oval 176"/>
              <p:cNvSpPr>
                <a:spLocks noChangeArrowheads="1"/>
              </p:cNvSpPr>
              <p:nvPr/>
            </p:nvSpPr>
            <p:spPr bwMode="auto">
              <a:xfrm>
                <a:off x="2849" y="2648"/>
                <a:ext cx="43" cy="43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65" name="Oval 177"/>
              <p:cNvSpPr>
                <a:spLocks noChangeArrowheads="1"/>
              </p:cNvSpPr>
              <p:nvPr/>
            </p:nvSpPr>
            <p:spPr bwMode="auto">
              <a:xfrm>
                <a:off x="2850" y="2649"/>
                <a:ext cx="39" cy="40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66" name="Oval 178"/>
              <p:cNvSpPr>
                <a:spLocks noChangeArrowheads="1"/>
              </p:cNvSpPr>
              <p:nvPr/>
            </p:nvSpPr>
            <p:spPr bwMode="auto">
              <a:xfrm>
                <a:off x="2851" y="2650"/>
                <a:ext cx="37" cy="38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67" name="Oval 179"/>
              <p:cNvSpPr>
                <a:spLocks noChangeArrowheads="1"/>
              </p:cNvSpPr>
              <p:nvPr/>
            </p:nvSpPr>
            <p:spPr bwMode="auto">
              <a:xfrm>
                <a:off x="2852" y="2651"/>
                <a:ext cx="34" cy="34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68" name="Oval 180"/>
              <p:cNvSpPr>
                <a:spLocks noChangeArrowheads="1"/>
              </p:cNvSpPr>
              <p:nvPr/>
            </p:nvSpPr>
            <p:spPr bwMode="auto">
              <a:xfrm>
                <a:off x="2853" y="2652"/>
                <a:ext cx="30" cy="30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69" name="Oval 181"/>
              <p:cNvSpPr>
                <a:spLocks noChangeArrowheads="1"/>
              </p:cNvSpPr>
              <p:nvPr/>
            </p:nvSpPr>
            <p:spPr bwMode="auto">
              <a:xfrm>
                <a:off x="2853" y="2652"/>
                <a:ext cx="28" cy="28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70" name="Oval 182"/>
              <p:cNvSpPr>
                <a:spLocks noChangeArrowheads="1"/>
              </p:cNvSpPr>
              <p:nvPr/>
            </p:nvSpPr>
            <p:spPr bwMode="auto">
              <a:xfrm>
                <a:off x="2854" y="2653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71" name="Oval 183"/>
              <p:cNvSpPr>
                <a:spLocks noChangeArrowheads="1"/>
              </p:cNvSpPr>
              <p:nvPr/>
            </p:nvSpPr>
            <p:spPr bwMode="auto">
              <a:xfrm>
                <a:off x="2854" y="2653"/>
                <a:ext cx="22" cy="22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72" name="Oval 184"/>
              <p:cNvSpPr>
                <a:spLocks noChangeArrowheads="1"/>
              </p:cNvSpPr>
              <p:nvPr/>
            </p:nvSpPr>
            <p:spPr bwMode="auto">
              <a:xfrm>
                <a:off x="2855" y="2654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73" name="Oval 185"/>
              <p:cNvSpPr>
                <a:spLocks noChangeArrowheads="1"/>
              </p:cNvSpPr>
              <p:nvPr/>
            </p:nvSpPr>
            <p:spPr bwMode="auto">
              <a:xfrm>
                <a:off x="2835" y="2634"/>
                <a:ext cx="109" cy="10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74" name="Oval 186"/>
              <p:cNvSpPr>
                <a:spLocks noChangeArrowheads="1"/>
              </p:cNvSpPr>
              <p:nvPr/>
            </p:nvSpPr>
            <p:spPr bwMode="auto">
              <a:xfrm>
                <a:off x="2499" y="2717"/>
                <a:ext cx="110" cy="11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75" name="Oval 187"/>
              <p:cNvSpPr>
                <a:spLocks noChangeArrowheads="1"/>
              </p:cNvSpPr>
              <p:nvPr/>
            </p:nvSpPr>
            <p:spPr bwMode="auto">
              <a:xfrm>
                <a:off x="2500" y="2718"/>
                <a:ext cx="108" cy="110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76" name="Oval 188"/>
              <p:cNvSpPr>
                <a:spLocks noChangeArrowheads="1"/>
              </p:cNvSpPr>
              <p:nvPr/>
            </p:nvSpPr>
            <p:spPr bwMode="auto">
              <a:xfrm>
                <a:off x="2501" y="2719"/>
                <a:ext cx="104" cy="106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77" name="Oval 189"/>
              <p:cNvSpPr>
                <a:spLocks noChangeArrowheads="1"/>
              </p:cNvSpPr>
              <p:nvPr/>
            </p:nvSpPr>
            <p:spPr bwMode="auto">
              <a:xfrm>
                <a:off x="2501" y="2719"/>
                <a:ext cx="102" cy="104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78" name="Oval 190"/>
              <p:cNvSpPr>
                <a:spLocks noChangeArrowheads="1"/>
              </p:cNvSpPr>
              <p:nvPr/>
            </p:nvSpPr>
            <p:spPr bwMode="auto">
              <a:xfrm>
                <a:off x="2502" y="2720"/>
                <a:ext cx="98" cy="100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79" name="Oval 191"/>
              <p:cNvSpPr>
                <a:spLocks noChangeArrowheads="1"/>
              </p:cNvSpPr>
              <p:nvPr/>
            </p:nvSpPr>
            <p:spPr bwMode="auto">
              <a:xfrm>
                <a:off x="2503" y="2720"/>
                <a:ext cx="96" cy="98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80" name="Oval 192"/>
              <p:cNvSpPr>
                <a:spLocks noChangeArrowheads="1"/>
              </p:cNvSpPr>
              <p:nvPr/>
            </p:nvSpPr>
            <p:spPr bwMode="auto">
              <a:xfrm>
                <a:off x="2503" y="2721"/>
                <a:ext cx="94" cy="94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81" name="Oval 193"/>
              <p:cNvSpPr>
                <a:spLocks noChangeArrowheads="1"/>
              </p:cNvSpPr>
              <p:nvPr/>
            </p:nvSpPr>
            <p:spPr bwMode="auto">
              <a:xfrm>
                <a:off x="2504" y="2722"/>
                <a:ext cx="90" cy="90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82" name="Oval 194"/>
              <p:cNvSpPr>
                <a:spLocks noChangeArrowheads="1"/>
              </p:cNvSpPr>
              <p:nvPr/>
            </p:nvSpPr>
            <p:spPr bwMode="auto">
              <a:xfrm>
                <a:off x="2504" y="2722"/>
                <a:ext cx="88" cy="88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83" name="Oval 195"/>
              <p:cNvSpPr>
                <a:spLocks noChangeArrowheads="1"/>
              </p:cNvSpPr>
              <p:nvPr/>
            </p:nvSpPr>
            <p:spPr bwMode="auto">
              <a:xfrm>
                <a:off x="2505" y="2723"/>
                <a:ext cx="84" cy="85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84" name="Oval 196"/>
              <p:cNvSpPr>
                <a:spLocks noChangeArrowheads="1"/>
              </p:cNvSpPr>
              <p:nvPr/>
            </p:nvSpPr>
            <p:spPr bwMode="auto">
              <a:xfrm>
                <a:off x="2505" y="2723"/>
                <a:ext cx="82" cy="83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85" name="Oval 197"/>
              <p:cNvSpPr>
                <a:spLocks noChangeArrowheads="1"/>
              </p:cNvSpPr>
              <p:nvPr/>
            </p:nvSpPr>
            <p:spPr bwMode="auto">
              <a:xfrm>
                <a:off x="2506" y="2725"/>
                <a:ext cx="78" cy="79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86" name="Oval 198"/>
              <p:cNvSpPr>
                <a:spLocks noChangeArrowheads="1"/>
              </p:cNvSpPr>
              <p:nvPr/>
            </p:nvSpPr>
            <p:spPr bwMode="auto">
              <a:xfrm>
                <a:off x="2506" y="2726"/>
                <a:ext cx="76" cy="75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87" name="Oval 199"/>
              <p:cNvSpPr>
                <a:spLocks noChangeArrowheads="1"/>
              </p:cNvSpPr>
              <p:nvPr/>
            </p:nvSpPr>
            <p:spPr bwMode="auto">
              <a:xfrm>
                <a:off x="2507" y="2726"/>
                <a:ext cx="72" cy="73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88" name="Oval 200"/>
              <p:cNvSpPr>
                <a:spLocks noChangeArrowheads="1"/>
              </p:cNvSpPr>
              <p:nvPr/>
            </p:nvSpPr>
            <p:spPr bwMode="auto">
              <a:xfrm>
                <a:off x="2508" y="2727"/>
                <a:ext cx="68" cy="69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89" name="Oval 201"/>
              <p:cNvSpPr>
                <a:spLocks noChangeArrowheads="1"/>
              </p:cNvSpPr>
              <p:nvPr/>
            </p:nvSpPr>
            <p:spPr bwMode="auto">
              <a:xfrm>
                <a:off x="2509" y="2727"/>
                <a:ext cx="66" cy="67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90" name="Oval 202"/>
              <p:cNvSpPr>
                <a:spLocks noChangeArrowheads="1"/>
              </p:cNvSpPr>
              <p:nvPr/>
            </p:nvSpPr>
            <p:spPr bwMode="auto">
              <a:xfrm>
                <a:off x="2510" y="2728"/>
                <a:ext cx="63" cy="63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91" name="Oval 203"/>
              <p:cNvSpPr>
                <a:spLocks noChangeArrowheads="1"/>
              </p:cNvSpPr>
              <p:nvPr/>
            </p:nvSpPr>
            <p:spPr bwMode="auto">
              <a:xfrm>
                <a:off x="2510" y="2728"/>
                <a:ext cx="61" cy="61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92" name="Oval 204"/>
              <p:cNvSpPr>
                <a:spLocks noChangeArrowheads="1"/>
              </p:cNvSpPr>
              <p:nvPr/>
            </p:nvSpPr>
            <p:spPr bwMode="auto">
              <a:xfrm>
                <a:off x="2511" y="2729"/>
                <a:ext cx="57" cy="57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93" name="Oval 205"/>
              <p:cNvSpPr>
                <a:spLocks noChangeArrowheads="1"/>
              </p:cNvSpPr>
              <p:nvPr/>
            </p:nvSpPr>
            <p:spPr bwMode="auto">
              <a:xfrm>
                <a:off x="2511" y="2730"/>
                <a:ext cx="55" cy="54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94" name="Oval 206"/>
              <p:cNvSpPr>
                <a:spLocks noChangeArrowheads="1"/>
              </p:cNvSpPr>
              <p:nvPr/>
            </p:nvSpPr>
            <p:spPr bwMode="auto">
              <a:xfrm>
                <a:off x="2512" y="2730"/>
                <a:ext cx="51" cy="52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95" name="Oval 207"/>
              <p:cNvSpPr>
                <a:spLocks noChangeArrowheads="1"/>
              </p:cNvSpPr>
              <p:nvPr/>
            </p:nvSpPr>
            <p:spPr bwMode="auto">
              <a:xfrm>
                <a:off x="2513" y="2731"/>
                <a:ext cx="47" cy="48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96" name="Oval 208"/>
              <p:cNvSpPr>
                <a:spLocks noChangeArrowheads="1"/>
              </p:cNvSpPr>
              <p:nvPr/>
            </p:nvSpPr>
            <p:spPr bwMode="auto">
              <a:xfrm>
                <a:off x="2513" y="2732"/>
                <a:ext cx="45" cy="46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97" name="Oval 209"/>
              <p:cNvSpPr>
                <a:spLocks noChangeArrowheads="1"/>
              </p:cNvSpPr>
              <p:nvPr/>
            </p:nvSpPr>
            <p:spPr bwMode="auto">
              <a:xfrm>
                <a:off x="2514" y="2733"/>
                <a:ext cx="41" cy="42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98" name="Oval 210"/>
              <p:cNvSpPr>
                <a:spLocks noChangeArrowheads="1"/>
              </p:cNvSpPr>
              <p:nvPr/>
            </p:nvSpPr>
            <p:spPr bwMode="auto">
              <a:xfrm>
                <a:off x="2514" y="2734"/>
                <a:ext cx="39" cy="38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99" name="Oval 211"/>
              <p:cNvSpPr>
                <a:spLocks noChangeArrowheads="1"/>
              </p:cNvSpPr>
              <p:nvPr/>
            </p:nvSpPr>
            <p:spPr bwMode="auto">
              <a:xfrm>
                <a:off x="2516" y="2734"/>
                <a:ext cx="35" cy="36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00" name="Oval 212"/>
              <p:cNvSpPr>
                <a:spLocks noChangeArrowheads="1"/>
              </p:cNvSpPr>
              <p:nvPr/>
            </p:nvSpPr>
            <p:spPr bwMode="auto">
              <a:xfrm>
                <a:off x="2516" y="2735"/>
                <a:ext cx="34" cy="32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01" name="Oval 213"/>
              <p:cNvSpPr>
                <a:spLocks noChangeArrowheads="1"/>
              </p:cNvSpPr>
              <p:nvPr/>
            </p:nvSpPr>
            <p:spPr bwMode="auto">
              <a:xfrm>
                <a:off x="2517" y="2735"/>
                <a:ext cx="30" cy="30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02" name="Oval 214"/>
              <p:cNvSpPr>
                <a:spLocks noChangeArrowheads="1"/>
              </p:cNvSpPr>
              <p:nvPr/>
            </p:nvSpPr>
            <p:spPr bwMode="auto">
              <a:xfrm>
                <a:off x="2518" y="2736"/>
                <a:ext cx="26" cy="26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03" name="Oval 215"/>
              <p:cNvSpPr>
                <a:spLocks noChangeArrowheads="1"/>
              </p:cNvSpPr>
              <p:nvPr/>
            </p:nvSpPr>
            <p:spPr bwMode="auto">
              <a:xfrm>
                <a:off x="2518" y="2736"/>
                <a:ext cx="24" cy="25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04" name="Oval 216"/>
              <p:cNvSpPr>
                <a:spLocks noChangeArrowheads="1"/>
              </p:cNvSpPr>
              <p:nvPr/>
            </p:nvSpPr>
            <p:spPr bwMode="auto">
              <a:xfrm>
                <a:off x="2519" y="2737"/>
                <a:ext cx="20" cy="21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05" name="Oval 217"/>
              <p:cNvSpPr>
                <a:spLocks noChangeArrowheads="1"/>
              </p:cNvSpPr>
              <p:nvPr/>
            </p:nvSpPr>
            <p:spPr bwMode="auto">
              <a:xfrm>
                <a:off x="2519" y="2737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06" name="Oval 218"/>
              <p:cNvSpPr>
                <a:spLocks noChangeArrowheads="1"/>
              </p:cNvSpPr>
              <p:nvPr/>
            </p:nvSpPr>
            <p:spPr bwMode="auto">
              <a:xfrm>
                <a:off x="2499" y="2717"/>
                <a:ext cx="109" cy="11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07" name="Oval 219"/>
              <p:cNvSpPr>
                <a:spLocks noChangeArrowheads="1"/>
              </p:cNvSpPr>
              <p:nvPr/>
            </p:nvSpPr>
            <p:spPr bwMode="auto">
              <a:xfrm>
                <a:off x="3093" y="2813"/>
                <a:ext cx="110" cy="11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08" name="Oval 220"/>
              <p:cNvSpPr>
                <a:spLocks noChangeArrowheads="1"/>
              </p:cNvSpPr>
              <p:nvPr/>
            </p:nvSpPr>
            <p:spPr bwMode="auto">
              <a:xfrm>
                <a:off x="3094" y="2814"/>
                <a:ext cx="108" cy="110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09" name="Oval 221"/>
              <p:cNvSpPr>
                <a:spLocks noChangeArrowheads="1"/>
              </p:cNvSpPr>
              <p:nvPr/>
            </p:nvSpPr>
            <p:spPr bwMode="auto">
              <a:xfrm>
                <a:off x="3095" y="2815"/>
                <a:ext cx="104" cy="106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10" name="Oval 222"/>
              <p:cNvSpPr>
                <a:spLocks noChangeArrowheads="1"/>
              </p:cNvSpPr>
              <p:nvPr/>
            </p:nvSpPr>
            <p:spPr bwMode="auto">
              <a:xfrm>
                <a:off x="3095" y="2815"/>
                <a:ext cx="102" cy="104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11" name="Oval 223"/>
              <p:cNvSpPr>
                <a:spLocks noChangeArrowheads="1"/>
              </p:cNvSpPr>
              <p:nvPr/>
            </p:nvSpPr>
            <p:spPr bwMode="auto">
              <a:xfrm>
                <a:off x="3096" y="2816"/>
                <a:ext cx="99" cy="100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12" name="Oval 224"/>
              <p:cNvSpPr>
                <a:spLocks noChangeArrowheads="1"/>
              </p:cNvSpPr>
              <p:nvPr/>
            </p:nvSpPr>
            <p:spPr bwMode="auto">
              <a:xfrm>
                <a:off x="3097" y="2816"/>
                <a:ext cx="97" cy="98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13" name="Oval 225"/>
              <p:cNvSpPr>
                <a:spLocks noChangeArrowheads="1"/>
              </p:cNvSpPr>
              <p:nvPr/>
            </p:nvSpPr>
            <p:spPr bwMode="auto">
              <a:xfrm>
                <a:off x="3098" y="2817"/>
                <a:ext cx="93" cy="94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14" name="Oval 226"/>
              <p:cNvSpPr>
                <a:spLocks noChangeArrowheads="1"/>
              </p:cNvSpPr>
              <p:nvPr/>
            </p:nvSpPr>
            <p:spPr bwMode="auto">
              <a:xfrm>
                <a:off x="3099" y="2818"/>
                <a:ext cx="89" cy="90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15" name="Oval 227"/>
              <p:cNvSpPr>
                <a:spLocks noChangeArrowheads="1"/>
              </p:cNvSpPr>
              <p:nvPr/>
            </p:nvSpPr>
            <p:spPr bwMode="auto">
              <a:xfrm>
                <a:off x="3099" y="2818"/>
                <a:ext cx="87" cy="88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16" name="Oval 228"/>
              <p:cNvSpPr>
                <a:spLocks noChangeArrowheads="1"/>
              </p:cNvSpPr>
              <p:nvPr/>
            </p:nvSpPr>
            <p:spPr bwMode="auto">
              <a:xfrm>
                <a:off x="3100" y="2819"/>
                <a:ext cx="83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17" name="Oval 229"/>
              <p:cNvSpPr>
                <a:spLocks noChangeArrowheads="1"/>
              </p:cNvSpPr>
              <p:nvPr/>
            </p:nvSpPr>
            <p:spPr bwMode="auto">
              <a:xfrm>
                <a:off x="3100" y="2819"/>
                <a:ext cx="81" cy="83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18" name="Oval 230"/>
              <p:cNvSpPr>
                <a:spLocks noChangeArrowheads="1"/>
              </p:cNvSpPr>
              <p:nvPr/>
            </p:nvSpPr>
            <p:spPr bwMode="auto">
              <a:xfrm>
                <a:off x="3101" y="2821"/>
                <a:ext cx="77" cy="79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19" name="Oval 231"/>
              <p:cNvSpPr>
                <a:spLocks noChangeArrowheads="1"/>
              </p:cNvSpPr>
              <p:nvPr/>
            </p:nvSpPr>
            <p:spPr bwMode="auto">
              <a:xfrm>
                <a:off x="3101" y="2822"/>
                <a:ext cx="75" cy="75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20" name="Oval 232"/>
              <p:cNvSpPr>
                <a:spLocks noChangeArrowheads="1"/>
              </p:cNvSpPr>
              <p:nvPr/>
            </p:nvSpPr>
            <p:spPr bwMode="auto">
              <a:xfrm>
                <a:off x="3101" y="2822"/>
                <a:ext cx="72" cy="73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21" name="Oval 233"/>
              <p:cNvSpPr>
                <a:spLocks noChangeArrowheads="1"/>
              </p:cNvSpPr>
              <p:nvPr/>
            </p:nvSpPr>
            <p:spPr bwMode="auto">
              <a:xfrm>
                <a:off x="3102" y="2823"/>
                <a:ext cx="69" cy="69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22" name="Oval 234"/>
              <p:cNvSpPr>
                <a:spLocks noChangeArrowheads="1"/>
              </p:cNvSpPr>
              <p:nvPr/>
            </p:nvSpPr>
            <p:spPr bwMode="auto">
              <a:xfrm>
                <a:off x="3103" y="2823"/>
                <a:ext cx="67" cy="67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23" name="Oval 235"/>
              <p:cNvSpPr>
                <a:spLocks noChangeArrowheads="1"/>
              </p:cNvSpPr>
              <p:nvPr/>
            </p:nvSpPr>
            <p:spPr bwMode="auto">
              <a:xfrm>
                <a:off x="3104" y="2824"/>
                <a:ext cx="63" cy="63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24" name="Oval 236"/>
              <p:cNvSpPr>
                <a:spLocks noChangeArrowheads="1"/>
              </p:cNvSpPr>
              <p:nvPr/>
            </p:nvSpPr>
            <p:spPr bwMode="auto">
              <a:xfrm>
                <a:off x="3104" y="2824"/>
                <a:ext cx="61" cy="61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25" name="Oval 237"/>
              <p:cNvSpPr>
                <a:spLocks noChangeArrowheads="1"/>
              </p:cNvSpPr>
              <p:nvPr/>
            </p:nvSpPr>
            <p:spPr bwMode="auto">
              <a:xfrm>
                <a:off x="3105" y="2825"/>
                <a:ext cx="57" cy="57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26" name="Oval 238"/>
              <p:cNvSpPr>
                <a:spLocks noChangeArrowheads="1"/>
              </p:cNvSpPr>
              <p:nvPr/>
            </p:nvSpPr>
            <p:spPr bwMode="auto">
              <a:xfrm>
                <a:off x="3105" y="2826"/>
                <a:ext cx="55" cy="53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27" name="Oval 239"/>
              <p:cNvSpPr>
                <a:spLocks noChangeArrowheads="1"/>
              </p:cNvSpPr>
              <p:nvPr/>
            </p:nvSpPr>
            <p:spPr bwMode="auto">
              <a:xfrm>
                <a:off x="3106" y="2826"/>
                <a:ext cx="51" cy="52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28" name="Oval 240"/>
              <p:cNvSpPr>
                <a:spLocks noChangeArrowheads="1"/>
              </p:cNvSpPr>
              <p:nvPr/>
            </p:nvSpPr>
            <p:spPr bwMode="auto">
              <a:xfrm>
                <a:off x="3107" y="2827"/>
                <a:ext cx="47" cy="48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29" name="Oval 241"/>
              <p:cNvSpPr>
                <a:spLocks noChangeArrowheads="1"/>
              </p:cNvSpPr>
              <p:nvPr/>
            </p:nvSpPr>
            <p:spPr bwMode="auto">
              <a:xfrm>
                <a:off x="3107" y="2828"/>
                <a:ext cx="45" cy="46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30" name="Oval 242"/>
              <p:cNvSpPr>
                <a:spLocks noChangeArrowheads="1"/>
              </p:cNvSpPr>
              <p:nvPr/>
            </p:nvSpPr>
            <p:spPr bwMode="auto">
              <a:xfrm>
                <a:off x="3108" y="2829"/>
                <a:ext cx="41" cy="42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31" name="Oval 243"/>
              <p:cNvSpPr>
                <a:spLocks noChangeArrowheads="1"/>
              </p:cNvSpPr>
              <p:nvPr/>
            </p:nvSpPr>
            <p:spPr bwMode="auto">
              <a:xfrm>
                <a:off x="3108" y="2830"/>
                <a:ext cx="40" cy="38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32" name="Oval 244"/>
              <p:cNvSpPr>
                <a:spLocks noChangeArrowheads="1"/>
              </p:cNvSpPr>
              <p:nvPr/>
            </p:nvSpPr>
            <p:spPr bwMode="auto">
              <a:xfrm>
                <a:off x="3110" y="2830"/>
                <a:ext cx="36" cy="36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33" name="Oval 245"/>
              <p:cNvSpPr>
                <a:spLocks noChangeArrowheads="1"/>
              </p:cNvSpPr>
              <p:nvPr/>
            </p:nvSpPr>
            <p:spPr bwMode="auto">
              <a:xfrm>
                <a:off x="3110" y="2831"/>
                <a:ext cx="34" cy="32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34" name="Oval 246"/>
              <p:cNvSpPr>
                <a:spLocks noChangeArrowheads="1"/>
              </p:cNvSpPr>
              <p:nvPr/>
            </p:nvSpPr>
            <p:spPr bwMode="auto">
              <a:xfrm>
                <a:off x="3111" y="2831"/>
                <a:ext cx="30" cy="30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35" name="Oval 247"/>
              <p:cNvSpPr>
                <a:spLocks noChangeArrowheads="1"/>
              </p:cNvSpPr>
              <p:nvPr/>
            </p:nvSpPr>
            <p:spPr bwMode="auto">
              <a:xfrm>
                <a:off x="3112" y="2832"/>
                <a:ext cx="26" cy="26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36" name="Oval 248"/>
              <p:cNvSpPr>
                <a:spLocks noChangeArrowheads="1"/>
              </p:cNvSpPr>
              <p:nvPr/>
            </p:nvSpPr>
            <p:spPr bwMode="auto">
              <a:xfrm>
                <a:off x="3112" y="2832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37" name="Oval 249"/>
              <p:cNvSpPr>
                <a:spLocks noChangeArrowheads="1"/>
              </p:cNvSpPr>
              <p:nvPr/>
            </p:nvSpPr>
            <p:spPr bwMode="auto">
              <a:xfrm>
                <a:off x="3113" y="2832"/>
                <a:ext cx="20" cy="22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38" name="Oval 250"/>
              <p:cNvSpPr>
                <a:spLocks noChangeArrowheads="1"/>
              </p:cNvSpPr>
              <p:nvPr/>
            </p:nvSpPr>
            <p:spPr bwMode="auto">
              <a:xfrm>
                <a:off x="3113" y="2833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39" name="Oval 251"/>
              <p:cNvSpPr>
                <a:spLocks noChangeArrowheads="1"/>
              </p:cNvSpPr>
              <p:nvPr/>
            </p:nvSpPr>
            <p:spPr bwMode="auto">
              <a:xfrm>
                <a:off x="3093" y="2813"/>
                <a:ext cx="109" cy="11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40" name="Oval 252"/>
              <p:cNvSpPr>
                <a:spLocks noChangeArrowheads="1"/>
              </p:cNvSpPr>
              <p:nvPr/>
            </p:nvSpPr>
            <p:spPr bwMode="auto">
              <a:xfrm>
                <a:off x="3603" y="2676"/>
                <a:ext cx="110" cy="11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41" name="Oval 253"/>
              <p:cNvSpPr>
                <a:spLocks noChangeArrowheads="1"/>
              </p:cNvSpPr>
              <p:nvPr/>
            </p:nvSpPr>
            <p:spPr bwMode="auto">
              <a:xfrm>
                <a:off x="3603" y="2677"/>
                <a:ext cx="109" cy="108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42" name="Oval 254"/>
              <p:cNvSpPr>
                <a:spLocks noChangeArrowheads="1"/>
              </p:cNvSpPr>
              <p:nvPr/>
            </p:nvSpPr>
            <p:spPr bwMode="auto">
              <a:xfrm>
                <a:off x="3604" y="2678"/>
                <a:ext cx="105" cy="105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43" name="Oval 255"/>
              <p:cNvSpPr>
                <a:spLocks noChangeArrowheads="1"/>
              </p:cNvSpPr>
              <p:nvPr/>
            </p:nvSpPr>
            <p:spPr bwMode="auto">
              <a:xfrm>
                <a:off x="3604" y="2678"/>
                <a:ext cx="103" cy="103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44" name="Oval 256"/>
              <p:cNvSpPr>
                <a:spLocks noChangeArrowheads="1"/>
              </p:cNvSpPr>
              <p:nvPr/>
            </p:nvSpPr>
            <p:spPr bwMode="auto">
              <a:xfrm>
                <a:off x="3605" y="2679"/>
                <a:ext cx="99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45" name="Oval 257"/>
              <p:cNvSpPr>
                <a:spLocks noChangeArrowheads="1"/>
              </p:cNvSpPr>
              <p:nvPr/>
            </p:nvSpPr>
            <p:spPr bwMode="auto">
              <a:xfrm>
                <a:off x="3606" y="2680"/>
                <a:ext cx="97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46" name="Oval 258"/>
              <p:cNvSpPr>
                <a:spLocks noChangeArrowheads="1"/>
              </p:cNvSpPr>
              <p:nvPr/>
            </p:nvSpPr>
            <p:spPr bwMode="auto">
              <a:xfrm>
                <a:off x="3607" y="2681"/>
                <a:ext cx="93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47" name="Oval 259"/>
              <p:cNvSpPr>
                <a:spLocks noChangeArrowheads="1"/>
              </p:cNvSpPr>
              <p:nvPr/>
            </p:nvSpPr>
            <p:spPr bwMode="auto">
              <a:xfrm>
                <a:off x="3607" y="2681"/>
                <a:ext cx="91" cy="91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48" name="Oval 260"/>
              <p:cNvSpPr>
                <a:spLocks noChangeArrowheads="1"/>
              </p:cNvSpPr>
              <p:nvPr/>
            </p:nvSpPr>
            <p:spPr bwMode="auto">
              <a:xfrm>
                <a:off x="3608" y="2682"/>
                <a:ext cx="88" cy="87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49" name="Oval 261"/>
              <p:cNvSpPr>
                <a:spLocks noChangeArrowheads="1"/>
              </p:cNvSpPr>
              <p:nvPr/>
            </p:nvSpPr>
            <p:spPr bwMode="auto">
              <a:xfrm>
                <a:off x="3609" y="2683"/>
                <a:ext cx="84" cy="83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50" name="Oval 262"/>
              <p:cNvSpPr>
                <a:spLocks noChangeArrowheads="1"/>
              </p:cNvSpPr>
              <p:nvPr/>
            </p:nvSpPr>
            <p:spPr bwMode="auto">
              <a:xfrm>
                <a:off x="3609" y="2683"/>
                <a:ext cx="82" cy="81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51" name="Oval 263"/>
              <p:cNvSpPr>
                <a:spLocks noChangeArrowheads="1"/>
              </p:cNvSpPr>
              <p:nvPr/>
            </p:nvSpPr>
            <p:spPr bwMode="auto">
              <a:xfrm>
                <a:off x="3610" y="2684"/>
                <a:ext cx="78" cy="77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52" name="Oval 264"/>
              <p:cNvSpPr>
                <a:spLocks noChangeArrowheads="1"/>
              </p:cNvSpPr>
              <p:nvPr/>
            </p:nvSpPr>
            <p:spPr bwMode="auto">
              <a:xfrm>
                <a:off x="3610" y="2684"/>
                <a:ext cx="76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53" name="Oval 265"/>
              <p:cNvSpPr>
                <a:spLocks noChangeArrowheads="1"/>
              </p:cNvSpPr>
              <p:nvPr/>
            </p:nvSpPr>
            <p:spPr bwMode="auto">
              <a:xfrm>
                <a:off x="3611" y="2685"/>
                <a:ext cx="72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54" name="Oval 266"/>
              <p:cNvSpPr>
                <a:spLocks noChangeArrowheads="1"/>
              </p:cNvSpPr>
              <p:nvPr/>
            </p:nvSpPr>
            <p:spPr bwMode="auto">
              <a:xfrm>
                <a:off x="3611" y="2685"/>
                <a:ext cx="70" cy="70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55" name="Oval 267"/>
              <p:cNvSpPr>
                <a:spLocks noChangeArrowheads="1"/>
              </p:cNvSpPr>
              <p:nvPr/>
            </p:nvSpPr>
            <p:spPr bwMode="auto">
              <a:xfrm>
                <a:off x="3613" y="2687"/>
                <a:ext cx="66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56" name="Oval 268"/>
              <p:cNvSpPr>
                <a:spLocks noChangeArrowheads="1"/>
              </p:cNvSpPr>
              <p:nvPr/>
            </p:nvSpPr>
            <p:spPr bwMode="auto">
              <a:xfrm>
                <a:off x="3613" y="2687"/>
                <a:ext cx="64" cy="64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57" name="Oval 269"/>
              <p:cNvSpPr>
                <a:spLocks noChangeArrowheads="1"/>
              </p:cNvSpPr>
              <p:nvPr/>
            </p:nvSpPr>
            <p:spPr bwMode="auto">
              <a:xfrm>
                <a:off x="3614" y="2688"/>
                <a:ext cx="60" cy="60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58" name="Oval 270"/>
              <p:cNvSpPr>
                <a:spLocks noChangeArrowheads="1"/>
              </p:cNvSpPr>
              <p:nvPr/>
            </p:nvSpPr>
            <p:spPr bwMode="auto">
              <a:xfrm>
                <a:off x="3615" y="2689"/>
                <a:ext cx="57" cy="56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59" name="Oval 271"/>
              <p:cNvSpPr>
                <a:spLocks noChangeArrowheads="1"/>
              </p:cNvSpPr>
              <p:nvPr/>
            </p:nvSpPr>
            <p:spPr bwMode="auto">
              <a:xfrm>
                <a:off x="3615" y="2689"/>
                <a:ext cx="55" cy="54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60" name="Oval 272"/>
              <p:cNvSpPr>
                <a:spLocks noChangeArrowheads="1"/>
              </p:cNvSpPr>
              <p:nvPr/>
            </p:nvSpPr>
            <p:spPr bwMode="auto">
              <a:xfrm>
                <a:off x="3616" y="2690"/>
                <a:ext cx="51" cy="50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61" name="Oval 273"/>
              <p:cNvSpPr>
                <a:spLocks noChangeArrowheads="1"/>
              </p:cNvSpPr>
              <p:nvPr/>
            </p:nvSpPr>
            <p:spPr bwMode="auto">
              <a:xfrm>
                <a:off x="3616" y="2690"/>
                <a:ext cx="49" cy="48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62" name="Oval 274"/>
              <p:cNvSpPr>
                <a:spLocks noChangeArrowheads="1"/>
              </p:cNvSpPr>
              <p:nvPr/>
            </p:nvSpPr>
            <p:spPr bwMode="auto">
              <a:xfrm>
                <a:off x="3617" y="2690"/>
                <a:ext cx="45" cy="46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63" name="Oval 275"/>
              <p:cNvSpPr>
                <a:spLocks noChangeArrowheads="1"/>
              </p:cNvSpPr>
              <p:nvPr/>
            </p:nvSpPr>
            <p:spPr bwMode="auto">
              <a:xfrm>
                <a:off x="3617" y="2690"/>
                <a:ext cx="43" cy="44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64" name="Oval 276"/>
              <p:cNvSpPr>
                <a:spLocks noChangeArrowheads="1"/>
              </p:cNvSpPr>
              <p:nvPr/>
            </p:nvSpPr>
            <p:spPr bwMode="auto">
              <a:xfrm>
                <a:off x="3618" y="2691"/>
                <a:ext cx="39" cy="40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65" name="Oval 277"/>
              <p:cNvSpPr>
                <a:spLocks noChangeArrowheads="1"/>
              </p:cNvSpPr>
              <p:nvPr/>
            </p:nvSpPr>
            <p:spPr bwMode="auto">
              <a:xfrm>
                <a:off x="3619" y="2692"/>
                <a:ext cx="37" cy="38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66" name="Oval 278"/>
              <p:cNvSpPr>
                <a:spLocks noChangeArrowheads="1"/>
              </p:cNvSpPr>
              <p:nvPr/>
            </p:nvSpPr>
            <p:spPr bwMode="auto">
              <a:xfrm>
                <a:off x="3620" y="2693"/>
                <a:ext cx="33" cy="34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67" name="Oval 279"/>
              <p:cNvSpPr>
                <a:spLocks noChangeArrowheads="1"/>
              </p:cNvSpPr>
              <p:nvPr/>
            </p:nvSpPr>
            <p:spPr bwMode="auto">
              <a:xfrm>
                <a:off x="3621" y="2694"/>
                <a:ext cx="29" cy="30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68" name="Oval 280"/>
              <p:cNvSpPr>
                <a:spLocks noChangeArrowheads="1"/>
              </p:cNvSpPr>
              <p:nvPr/>
            </p:nvSpPr>
            <p:spPr bwMode="auto">
              <a:xfrm>
                <a:off x="3621" y="2694"/>
                <a:ext cx="28" cy="28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69" name="Oval 281"/>
              <p:cNvSpPr>
                <a:spLocks noChangeArrowheads="1"/>
              </p:cNvSpPr>
              <p:nvPr/>
            </p:nvSpPr>
            <p:spPr bwMode="auto">
              <a:xfrm>
                <a:off x="3622" y="2695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70" name="Oval 282"/>
              <p:cNvSpPr>
                <a:spLocks noChangeArrowheads="1"/>
              </p:cNvSpPr>
              <p:nvPr/>
            </p:nvSpPr>
            <p:spPr bwMode="auto">
              <a:xfrm>
                <a:off x="3622" y="2695"/>
                <a:ext cx="22" cy="22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71" name="Oval 283"/>
              <p:cNvSpPr>
                <a:spLocks noChangeArrowheads="1"/>
              </p:cNvSpPr>
              <p:nvPr/>
            </p:nvSpPr>
            <p:spPr bwMode="auto">
              <a:xfrm>
                <a:off x="3623" y="2696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72" name="Oval 284"/>
              <p:cNvSpPr>
                <a:spLocks noChangeArrowheads="1"/>
              </p:cNvSpPr>
              <p:nvPr/>
            </p:nvSpPr>
            <p:spPr bwMode="auto">
              <a:xfrm>
                <a:off x="3603" y="2676"/>
                <a:ext cx="109" cy="10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73" name="Oval 285"/>
              <p:cNvSpPr>
                <a:spLocks noChangeArrowheads="1"/>
              </p:cNvSpPr>
              <p:nvPr/>
            </p:nvSpPr>
            <p:spPr bwMode="auto">
              <a:xfrm>
                <a:off x="3879" y="2688"/>
                <a:ext cx="110" cy="11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74" name="Oval 286"/>
              <p:cNvSpPr>
                <a:spLocks noChangeArrowheads="1"/>
              </p:cNvSpPr>
              <p:nvPr/>
            </p:nvSpPr>
            <p:spPr bwMode="auto">
              <a:xfrm>
                <a:off x="3880" y="2689"/>
                <a:ext cx="108" cy="108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75" name="Oval 287"/>
              <p:cNvSpPr>
                <a:spLocks noChangeArrowheads="1"/>
              </p:cNvSpPr>
              <p:nvPr/>
            </p:nvSpPr>
            <p:spPr bwMode="auto">
              <a:xfrm>
                <a:off x="3881" y="2690"/>
                <a:ext cx="104" cy="104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76" name="Oval 288"/>
              <p:cNvSpPr>
                <a:spLocks noChangeArrowheads="1"/>
              </p:cNvSpPr>
              <p:nvPr/>
            </p:nvSpPr>
            <p:spPr bwMode="auto">
              <a:xfrm>
                <a:off x="3881" y="2690"/>
                <a:ext cx="103" cy="102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77" name="Oval 289"/>
              <p:cNvSpPr>
                <a:spLocks noChangeArrowheads="1"/>
              </p:cNvSpPr>
              <p:nvPr/>
            </p:nvSpPr>
            <p:spPr bwMode="auto">
              <a:xfrm>
                <a:off x="3882" y="2690"/>
                <a:ext cx="99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78" name="Oval 290"/>
              <p:cNvSpPr>
                <a:spLocks noChangeArrowheads="1"/>
              </p:cNvSpPr>
              <p:nvPr/>
            </p:nvSpPr>
            <p:spPr bwMode="auto">
              <a:xfrm>
                <a:off x="3883" y="2691"/>
                <a:ext cx="97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79" name="Oval 291"/>
              <p:cNvSpPr>
                <a:spLocks noChangeArrowheads="1"/>
              </p:cNvSpPr>
              <p:nvPr/>
            </p:nvSpPr>
            <p:spPr bwMode="auto">
              <a:xfrm>
                <a:off x="3884" y="2692"/>
                <a:ext cx="93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80" name="Oval 292"/>
              <p:cNvSpPr>
                <a:spLocks noChangeArrowheads="1"/>
              </p:cNvSpPr>
              <p:nvPr/>
            </p:nvSpPr>
            <p:spPr bwMode="auto">
              <a:xfrm>
                <a:off x="3884" y="2692"/>
                <a:ext cx="91" cy="92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81" name="Oval 293"/>
              <p:cNvSpPr>
                <a:spLocks noChangeArrowheads="1"/>
              </p:cNvSpPr>
              <p:nvPr/>
            </p:nvSpPr>
            <p:spPr bwMode="auto">
              <a:xfrm>
                <a:off x="3885" y="2693"/>
                <a:ext cx="87" cy="88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82" name="Oval 294"/>
              <p:cNvSpPr>
                <a:spLocks noChangeArrowheads="1"/>
              </p:cNvSpPr>
              <p:nvPr/>
            </p:nvSpPr>
            <p:spPr bwMode="auto">
              <a:xfrm>
                <a:off x="3886" y="2694"/>
                <a:ext cx="83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83" name="Oval 295"/>
              <p:cNvSpPr>
                <a:spLocks noChangeArrowheads="1"/>
              </p:cNvSpPr>
              <p:nvPr/>
            </p:nvSpPr>
            <p:spPr bwMode="auto">
              <a:xfrm>
                <a:off x="3886" y="2694"/>
                <a:ext cx="81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84" name="Oval 296"/>
              <p:cNvSpPr>
                <a:spLocks noChangeArrowheads="1"/>
              </p:cNvSpPr>
              <p:nvPr/>
            </p:nvSpPr>
            <p:spPr bwMode="auto">
              <a:xfrm>
                <a:off x="3887" y="2695"/>
                <a:ext cx="77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85" name="Oval 297"/>
              <p:cNvSpPr>
                <a:spLocks noChangeArrowheads="1"/>
              </p:cNvSpPr>
              <p:nvPr/>
            </p:nvSpPr>
            <p:spPr bwMode="auto">
              <a:xfrm>
                <a:off x="3887" y="2695"/>
                <a:ext cx="75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86" name="Oval 298"/>
              <p:cNvSpPr>
                <a:spLocks noChangeArrowheads="1"/>
              </p:cNvSpPr>
              <p:nvPr/>
            </p:nvSpPr>
            <p:spPr bwMode="auto">
              <a:xfrm>
                <a:off x="3888" y="2696"/>
                <a:ext cx="72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87" name="Oval 299"/>
              <p:cNvSpPr>
                <a:spLocks noChangeArrowheads="1"/>
              </p:cNvSpPr>
              <p:nvPr/>
            </p:nvSpPr>
            <p:spPr bwMode="auto">
              <a:xfrm>
                <a:off x="3888" y="2696"/>
                <a:ext cx="70" cy="70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88" name="Oval 300"/>
              <p:cNvSpPr>
                <a:spLocks noChangeArrowheads="1"/>
              </p:cNvSpPr>
              <p:nvPr/>
            </p:nvSpPr>
            <p:spPr bwMode="auto">
              <a:xfrm>
                <a:off x="3889" y="2698"/>
                <a:ext cx="67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89" name="Oval 301"/>
              <p:cNvSpPr>
                <a:spLocks noChangeArrowheads="1"/>
              </p:cNvSpPr>
              <p:nvPr/>
            </p:nvSpPr>
            <p:spPr bwMode="auto">
              <a:xfrm>
                <a:off x="3889" y="2698"/>
                <a:ext cx="65" cy="64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90" name="Oval 302"/>
              <p:cNvSpPr>
                <a:spLocks noChangeArrowheads="1"/>
              </p:cNvSpPr>
              <p:nvPr/>
            </p:nvSpPr>
            <p:spPr bwMode="auto">
              <a:xfrm>
                <a:off x="3890" y="2699"/>
                <a:ext cx="61" cy="61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91" name="Oval 303"/>
              <p:cNvSpPr>
                <a:spLocks noChangeArrowheads="1"/>
              </p:cNvSpPr>
              <p:nvPr/>
            </p:nvSpPr>
            <p:spPr bwMode="auto">
              <a:xfrm>
                <a:off x="3891" y="2700"/>
                <a:ext cx="57" cy="57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92" name="Oval 304"/>
              <p:cNvSpPr>
                <a:spLocks noChangeArrowheads="1"/>
              </p:cNvSpPr>
              <p:nvPr/>
            </p:nvSpPr>
            <p:spPr bwMode="auto">
              <a:xfrm>
                <a:off x="3891" y="2700"/>
                <a:ext cx="55" cy="55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93" name="Oval 305"/>
              <p:cNvSpPr>
                <a:spLocks noChangeArrowheads="1"/>
              </p:cNvSpPr>
              <p:nvPr/>
            </p:nvSpPr>
            <p:spPr bwMode="auto">
              <a:xfrm>
                <a:off x="3892" y="2701"/>
                <a:ext cx="51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94" name="Oval 306"/>
              <p:cNvSpPr>
                <a:spLocks noChangeArrowheads="1"/>
              </p:cNvSpPr>
              <p:nvPr/>
            </p:nvSpPr>
            <p:spPr bwMode="auto">
              <a:xfrm>
                <a:off x="3892" y="2701"/>
                <a:ext cx="49" cy="49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95" name="Oval 307"/>
              <p:cNvSpPr>
                <a:spLocks noChangeArrowheads="1"/>
              </p:cNvSpPr>
              <p:nvPr/>
            </p:nvSpPr>
            <p:spPr bwMode="auto">
              <a:xfrm>
                <a:off x="3893" y="2702"/>
                <a:ext cx="45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96" name="Oval 308"/>
              <p:cNvSpPr>
                <a:spLocks noChangeArrowheads="1"/>
              </p:cNvSpPr>
              <p:nvPr/>
            </p:nvSpPr>
            <p:spPr bwMode="auto">
              <a:xfrm>
                <a:off x="3893" y="2702"/>
                <a:ext cx="44" cy="43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97" name="Oval 309"/>
              <p:cNvSpPr>
                <a:spLocks noChangeArrowheads="1"/>
              </p:cNvSpPr>
              <p:nvPr/>
            </p:nvSpPr>
            <p:spPr bwMode="auto">
              <a:xfrm>
                <a:off x="3894" y="2703"/>
                <a:ext cx="40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98" name="Oval 310"/>
              <p:cNvSpPr>
                <a:spLocks noChangeArrowheads="1"/>
              </p:cNvSpPr>
              <p:nvPr/>
            </p:nvSpPr>
            <p:spPr bwMode="auto">
              <a:xfrm>
                <a:off x="3895" y="2704"/>
                <a:ext cx="38" cy="37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999" name="Oval 311"/>
              <p:cNvSpPr>
                <a:spLocks noChangeArrowheads="1"/>
              </p:cNvSpPr>
              <p:nvPr/>
            </p:nvSpPr>
            <p:spPr bwMode="auto">
              <a:xfrm>
                <a:off x="3896" y="2705"/>
                <a:ext cx="34" cy="33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000" name="Oval 312"/>
              <p:cNvSpPr>
                <a:spLocks noChangeArrowheads="1"/>
              </p:cNvSpPr>
              <p:nvPr/>
            </p:nvSpPr>
            <p:spPr bwMode="auto">
              <a:xfrm>
                <a:off x="3897" y="2706"/>
                <a:ext cx="30" cy="30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001" name="Oval 313"/>
              <p:cNvSpPr>
                <a:spLocks noChangeArrowheads="1"/>
              </p:cNvSpPr>
              <p:nvPr/>
            </p:nvSpPr>
            <p:spPr bwMode="auto">
              <a:xfrm>
                <a:off x="3897" y="2706"/>
                <a:ext cx="28" cy="28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002" name="Oval 314"/>
              <p:cNvSpPr>
                <a:spLocks noChangeArrowheads="1"/>
              </p:cNvSpPr>
              <p:nvPr/>
            </p:nvSpPr>
            <p:spPr bwMode="auto">
              <a:xfrm>
                <a:off x="3898" y="2707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003" name="Oval 315"/>
              <p:cNvSpPr>
                <a:spLocks noChangeArrowheads="1"/>
              </p:cNvSpPr>
              <p:nvPr/>
            </p:nvSpPr>
            <p:spPr bwMode="auto">
              <a:xfrm>
                <a:off x="3898" y="2707"/>
                <a:ext cx="22" cy="22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004" name="Oval 316"/>
              <p:cNvSpPr>
                <a:spLocks noChangeArrowheads="1"/>
              </p:cNvSpPr>
              <p:nvPr/>
            </p:nvSpPr>
            <p:spPr bwMode="auto">
              <a:xfrm>
                <a:off x="3899" y="2708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005" name="Oval 317"/>
              <p:cNvSpPr>
                <a:spLocks noChangeArrowheads="1"/>
              </p:cNvSpPr>
              <p:nvPr/>
            </p:nvSpPr>
            <p:spPr bwMode="auto">
              <a:xfrm>
                <a:off x="3879" y="2688"/>
                <a:ext cx="109" cy="10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006" name="Oval 318"/>
              <p:cNvSpPr>
                <a:spLocks noChangeArrowheads="1"/>
              </p:cNvSpPr>
              <p:nvPr/>
            </p:nvSpPr>
            <p:spPr bwMode="auto">
              <a:xfrm>
                <a:off x="4178" y="2700"/>
                <a:ext cx="111" cy="11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007" name="Oval 319"/>
              <p:cNvSpPr>
                <a:spLocks noChangeArrowheads="1"/>
              </p:cNvSpPr>
              <p:nvPr/>
            </p:nvSpPr>
            <p:spPr bwMode="auto">
              <a:xfrm>
                <a:off x="4179" y="2701"/>
                <a:ext cx="109" cy="108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</p:grpSp>
        <p:grpSp>
          <p:nvGrpSpPr>
            <p:cNvPr id="7" name="Group 521"/>
            <p:cNvGrpSpPr>
              <a:grpSpLocks/>
            </p:cNvGrpSpPr>
            <p:nvPr/>
          </p:nvGrpSpPr>
          <p:grpSpPr bwMode="auto">
            <a:xfrm>
              <a:off x="1761" y="2100"/>
              <a:ext cx="2527" cy="709"/>
              <a:chOff x="1761" y="2100"/>
              <a:chExt cx="2527" cy="709"/>
            </a:xfrm>
          </p:grpSpPr>
          <p:sp>
            <p:nvSpPr>
              <p:cNvPr id="608" name="Oval 321"/>
              <p:cNvSpPr>
                <a:spLocks noChangeArrowheads="1"/>
              </p:cNvSpPr>
              <p:nvPr/>
            </p:nvSpPr>
            <p:spPr bwMode="auto">
              <a:xfrm>
                <a:off x="4180" y="2702"/>
                <a:ext cx="105" cy="105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09" name="Oval 322"/>
              <p:cNvSpPr>
                <a:spLocks noChangeArrowheads="1"/>
              </p:cNvSpPr>
              <p:nvPr/>
            </p:nvSpPr>
            <p:spPr bwMode="auto">
              <a:xfrm>
                <a:off x="4180" y="2702"/>
                <a:ext cx="103" cy="103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10" name="Oval 323"/>
              <p:cNvSpPr>
                <a:spLocks noChangeArrowheads="1"/>
              </p:cNvSpPr>
              <p:nvPr/>
            </p:nvSpPr>
            <p:spPr bwMode="auto">
              <a:xfrm>
                <a:off x="4181" y="2703"/>
                <a:ext cx="99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11" name="Oval 324"/>
              <p:cNvSpPr>
                <a:spLocks noChangeArrowheads="1"/>
              </p:cNvSpPr>
              <p:nvPr/>
            </p:nvSpPr>
            <p:spPr bwMode="auto">
              <a:xfrm>
                <a:off x="4182" y="2704"/>
                <a:ext cx="97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12" name="Oval 325"/>
              <p:cNvSpPr>
                <a:spLocks noChangeArrowheads="1"/>
              </p:cNvSpPr>
              <p:nvPr/>
            </p:nvSpPr>
            <p:spPr bwMode="auto">
              <a:xfrm>
                <a:off x="4183" y="2705"/>
                <a:ext cx="93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13" name="Oval 326"/>
              <p:cNvSpPr>
                <a:spLocks noChangeArrowheads="1"/>
              </p:cNvSpPr>
              <p:nvPr/>
            </p:nvSpPr>
            <p:spPr bwMode="auto">
              <a:xfrm>
                <a:off x="4183" y="2705"/>
                <a:ext cx="91" cy="91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14" name="Oval 327"/>
              <p:cNvSpPr>
                <a:spLocks noChangeArrowheads="1"/>
              </p:cNvSpPr>
              <p:nvPr/>
            </p:nvSpPr>
            <p:spPr bwMode="auto">
              <a:xfrm>
                <a:off x="4184" y="2706"/>
                <a:ext cx="88" cy="87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15" name="Oval 328"/>
              <p:cNvSpPr>
                <a:spLocks noChangeArrowheads="1"/>
              </p:cNvSpPr>
              <p:nvPr/>
            </p:nvSpPr>
            <p:spPr bwMode="auto">
              <a:xfrm>
                <a:off x="4185" y="2707"/>
                <a:ext cx="84" cy="83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16" name="Oval 329"/>
              <p:cNvSpPr>
                <a:spLocks noChangeArrowheads="1"/>
              </p:cNvSpPr>
              <p:nvPr/>
            </p:nvSpPr>
            <p:spPr bwMode="auto">
              <a:xfrm>
                <a:off x="4185" y="2707"/>
                <a:ext cx="82" cy="81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17" name="Oval 330"/>
              <p:cNvSpPr>
                <a:spLocks noChangeArrowheads="1"/>
              </p:cNvSpPr>
              <p:nvPr/>
            </p:nvSpPr>
            <p:spPr bwMode="auto">
              <a:xfrm>
                <a:off x="4186" y="2708"/>
                <a:ext cx="78" cy="77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18" name="Oval 331"/>
              <p:cNvSpPr>
                <a:spLocks noChangeArrowheads="1"/>
              </p:cNvSpPr>
              <p:nvPr/>
            </p:nvSpPr>
            <p:spPr bwMode="auto">
              <a:xfrm>
                <a:off x="4186" y="2708"/>
                <a:ext cx="76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19" name="Oval 332"/>
              <p:cNvSpPr>
                <a:spLocks noChangeArrowheads="1"/>
              </p:cNvSpPr>
              <p:nvPr/>
            </p:nvSpPr>
            <p:spPr bwMode="auto">
              <a:xfrm>
                <a:off x="4187" y="2709"/>
                <a:ext cx="72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20" name="Oval 333"/>
              <p:cNvSpPr>
                <a:spLocks noChangeArrowheads="1"/>
              </p:cNvSpPr>
              <p:nvPr/>
            </p:nvSpPr>
            <p:spPr bwMode="auto">
              <a:xfrm>
                <a:off x="4187" y="2709"/>
                <a:ext cx="70" cy="70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21" name="Oval 334"/>
              <p:cNvSpPr>
                <a:spLocks noChangeArrowheads="1"/>
              </p:cNvSpPr>
              <p:nvPr/>
            </p:nvSpPr>
            <p:spPr bwMode="auto">
              <a:xfrm>
                <a:off x="4189" y="2711"/>
                <a:ext cx="66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22" name="Oval 335"/>
              <p:cNvSpPr>
                <a:spLocks noChangeArrowheads="1"/>
              </p:cNvSpPr>
              <p:nvPr/>
            </p:nvSpPr>
            <p:spPr bwMode="auto">
              <a:xfrm>
                <a:off x="4189" y="2711"/>
                <a:ext cx="64" cy="64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23" name="Oval 336"/>
              <p:cNvSpPr>
                <a:spLocks noChangeArrowheads="1"/>
              </p:cNvSpPr>
              <p:nvPr/>
            </p:nvSpPr>
            <p:spPr bwMode="auto">
              <a:xfrm>
                <a:off x="4190" y="2712"/>
                <a:ext cx="60" cy="60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24" name="Oval 337"/>
              <p:cNvSpPr>
                <a:spLocks noChangeArrowheads="1"/>
              </p:cNvSpPr>
              <p:nvPr/>
            </p:nvSpPr>
            <p:spPr bwMode="auto">
              <a:xfrm>
                <a:off x="4191" y="2713"/>
                <a:ext cx="57" cy="56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25" name="Oval 338"/>
              <p:cNvSpPr>
                <a:spLocks noChangeArrowheads="1"/>
              </p:cNvSpPr>
              <p:nvPr/>
            </p:nvSpPr>
            <p:spPr bwMode="auto">
              <a:xfrm>
                <a:off x="4191" y="2713"/>
                <a:ext cx="55" cy="54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26" name="Oval 339"/>
              <p:cNvSpPr>
                <a:spLocks noChangeArrowheads="1"/>
              </p:cNvSpPr>
              <p:nvPr/>
            </p:nvSpPr>
            <p:spPr bwMode="auto">
              <a:xfrm>
                <a:off x="4192" y="2713"/>
                <a:ext cx="51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27" name="Oval 340"/>
              <p:cNvSpPr>
                <a:spLocks noChangeArrowheads="1"/>
              </p:cNvSpPr>
              <p:nvPr/>
            </p:nvSpPr>
            <p:spPr bwMode="auto">
              <a:xfrm>
                <a:off x="4192" y="2713"/>
                <a:ext cx="49" cy="49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28" name="Oval 341"/>
              <p:cNvSpPr>
                <a:spLocks noChangeArrowheads="1"/>
              </p:cNvSpPr>
              <p:nvPr/>
            </p:nvSpPr>
            <p:spPr bwMode="auto">
              <a:xfrm>
                <a:off x="4193" y="2714"/>
                <a:ext cx="45" cy="46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29" name="Oval 342"/>
              <p:cNvSpPr>
                <a:spLocks noChangeArrowheads="1"/>
              </p:cNvSpPr>
              <p:nvPr/>
            </p:nvSpPr>
            <p:spPr bwMode="auto">
              <a:xfrm>
                <a:off x="4193" y="2714"/>
                <a:ext cx="43" cy="44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30" name="Oval 343"/>
              <p:cNvSpPr>
                <a:spLocks noChangeArrowheads="1"/>
              </p:cNvSpPr>
              <p:nvPr/>
            </p:nvSpPr>
            <p:spPr bwMode="auto">
              <a:xfrm>
                <a:off x="4194" y="2715"/>
                <a:ext cx="39" cy="40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31" name="Oval 344"/>
              <p:cNvSpPr>
                <a:spLocks noChangeArrowheads="1"/>
              </p:cNvSpPr>
              <p:nvPr/>
            </p:nvSpPr>
            <p:spPr bwMode="auto">
              <a:xfrm>
                <a:off x="4195" y="2716"/>
                <a:ext cx="37" cy="38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32" name="Oval 345"/>
              <p:cNvSpPr>
                <a:spLocks noChangeArrowheads="1"/>
              </p:cNvSpPr>
              <p:nvPr/>
            </p:nvSpPr>
            <p:spPr bwMode="auto">
              <a:xfrm>
                <a:off x="4196" y="2717"/>
                <a:ext cx="33" cy="34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33" name="Oval 346"/>
              <p:cNvSpPr>
                <a:spLocks noChangeArrowheads="1"/>
              </p:cNvSpPr>
              <p:nvPr/>
            </p:nvSpPr>
            <p:spPr bwMode="auto">
              <a:xfrm>
                <a:off x="4197" y="2718"/>
                <a:ext cx="29" cy="30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34" name="Oval 347"/>
              <p:cNvSpPr>
                <a:spLocks noChangeArrowheads="1"/>
              </p:cNvSpPr>
              <p:nvPr/>
            </p:nvSpPr>
            <p:spPr bwMode="auto">
              <a:xfrm>
                <a:off x="4197" y="2718"/>
                <a:ext cx="27" cy="28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35" name="Oval 348"/>
              <p:cNvSpPr>
                <a:spLocks noChangeArrowheads="1"/>
              </p:cNvSpPr>
              <p:nvPr/>
            </p:nvSpPr>
            <p:spPr bwMode="auto">
              <a:xfrm>
                <a:off x="4198" y="2719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36" name="Oval 349"/>
              <p:cNvSpPr>
                <a:spLocks noChangeArrowheads="1"/>
              </p:cNvSpPr>
              <p:nvPr/>
            </p:nvSpPr>
            <p:spPr bwMode="auto">
              <a:xfrm>
                <a:off x="4198" y="2719"/>
                <a:ext cx="22" cy="22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37" name="Oval 350"/>
              <p:cNvSpPr>
                <a:spLocks noChangeArrowheads="1"/>
              </p:cNvSpPr>
              <p:nvPr/>
            </p:nvSpPr>
            <p:spPr bwMode="auto">
              <a:xfrm>
                <a:off x="4199" y="2720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38" name="Oval 351"/>
              <p:cNvSpPr>
                <a:spLocks noChangeArrowheads="1"/>
              </p:cNvSpPr>
              <p:nvPr/>
            </p:nvSpPr>
            <p:spPr bwMode="auto">
              <a:xfrm>
                <a:off x="4178" y="2700"/>
                <a:ext cx="110" cy="10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39" name="Oval 352"/>
              <p:cNvSpPr>
                <a:spLocks noChangeArrowheads="1"/>
              </p:cNvSpPr>
              <p:nvPr/>
            </p:nvSpPr>
            <p:spPr bwMode="auto">
              <a:xfrm>
                <a:off x="3255" y="2100"/>
                <a:ext cx="110" cy="11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40" name="Oval 353"/>
              <p:cNvSpPr>
                <a:spLocks noChangeArrowheads="1"/>
              </p:cNvSpPr>
              <p:nvPr/>
            </p:nvSpPr>
            <p:spPr bwMode="auto">
              <a:xfrm>
                <a:off x="3256" y="2101"/>
                <a:ext cx="108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41" name="Oval 354"/>
              <p:cNvSpPr>
                <a:spLocks noChangeArrowheads="1"/>
              </p:cNvSpPr>
              <p:nvPr/>
            </p:nvSpPr>
            <p:spPr bwMode="auto">
              <a:xfrm>
                <a:off x="3257" y="2102"/>
                <a:ext cx="105" cy="105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42" name="Oval 355"/>
              <p:cNvSpPr>
                <a:spLocks noChangeArrowheads="1"/>
              </p:cNvSpPr>
              <p:nvPr/>
            </p:nvSpPr>
            <p:spPr bwMode="auto">
              <a:xfrm>
                <a:off x="3257" y="2102"/>
                <a:ext cx="103" cy="103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43" name="Oval 356"/>
              <p:cNvSpPr>
                <a:spLocks noChangeArrowheads="1"/>
              </p:cNvSpPr>
              <p:nvPr/>
            </p:nvSpPr>
            <p:spPr bwMode="auto">
              <a:xfrm>
                <a:off x="3258" y="2103"/>
                <a:ext cx="99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44" name="Oval 357"/>
              <p:cNvSpPr>
                <a:spLocks noChangeArrowheads="1"/>
              </p:cNvSpPr>
              <p:nvPr/>
            </p:nvSpPr>
            <p:spPr bwMode="auto">
              <a:xfrm>
                <a:off x="3259" y="2104"/>
                <a:ext cx="97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45" name="Oval 358"/>
              <p:cNvSpPr>
                <a:spLocks noChangeArrowheads="1"/>
              </p:cNvSpPr>
              <p:nvPr/>
            </p:nvSpPr>
            <p:spPr bwMode="auto">
              <a:xfrm>
                <a:off x="3260" y="2105"/>
                <a:ext cx="93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46" name="Oval 359"/>
              <p:cNvSpPr>
                <a:spLocks noChangeArrowheads="1"/>
              </p:cNvSpPr>
              <p:nvPr/>
            </p:nvSpPr>
            <p:spPr bwMode="auto">
              <a:xfrm>
                <a:off x="3260" y="2105"/>
                <a:ext cx="91" cy="91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47" name="Oval 360"/>
              <p:cNvSpPr>
                <a:spLocks noChangeArrowheads="1"/>
              </p:cNvSpPr>
              <p:nvPr/>
            </p:nvSpPr>
            <p:spPr bwMode="auto">
              <a:xfrm>
                <a:off x="3261" y="2106"/>
                <a:ext cx="87" cy="87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48" name="Oval 361"/>
              <p:cNvSpPr>
                <a:spLocks noChangeArrowheads="1"/>
              </p:cNvSpPr>
              <p:nvPr/>
            </p:nvSpPr>
            <p:spPr bwMode="auto">
              <a:xfrm>
                <a:off x="3262" y="2107"/>
                <a:ext cx="83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49" name="Oval 362"/>
              <p:cNvSpPr>
                <a:spLocks noChangeArrowheads="1"/>
              </p:cNvSpPr>
              <p:nvPr/>
            </p:nvSpPr>
            <p:spPr bwMode="auto">
              <a:xfrm>
                <a:off x="3262" y="2107"/>
                <a:ext cx="81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50" name="Oval 363"/>
              <p:cNvSpPr>
                <a:spLocks noChangeArrowheads="1"/>
              </p:cNvSpPr>
              <p:nvPr/>
            </p:nvSpPr>
            <p:spPr bwMode="auto">
              <a:xfrm>
                <a:off x="3263" y="2108"/>
                <a:ext cx="77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51" name="Oval 364"/>
              <p:cNvSpPr>
                <a:spLocks noChangeArrowheads="1"/>
              </p:cNvSpPr>
              <p:nvPr/>
            </p:nvSpPr>
            <p:spPr bwMode="auto">
              <a:xfrm>
                <a:off x="3263" y="2108"/>
                <a:ext cx="76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52" name="Oval 365"/>
              <p:cNvSpPr>
                <a:spLocks noChangeArrowheads="1"/>
              </p:cNvSpPr>
              <p:nvPr/>
            </p:nvSpPr>
            <p:spPr bwMode="auto">
              <a:xfrm>
                <a:off x="3264" y="2109"/>
                <a:ext cx="72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53" name="Oval 366"/>
              <p:cNvSpPr>
                <a:spLocks noChangeArrowheads="1"/>
              </p:cNvSpPr>
              <p:nvPr/>
            </p:nvSpPr>
            <p:spPr bwMode="auto">
              <a:xfrm>
                <a:off x="3264" y="2109"/>
                <a:ext cx="70" cy="70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54" name="Oval 367"/>
              <p:cNvSpPr>
                <a:spLocks noChangeArrowheads="1"/>
              </p:cNvSpPr>
              <p:nvPr/>
            </p:nvSpPr>
            <p:spPr bwMode="auto">
              <a:xfrm>
                <a:off x="3266" y="2111"/>
                <a:ext cx="66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55" name="Oval 368"/>
              <p:cNvSpPr>
                <a:spLocks noChangeArrowheads="1"/>
              </p:cNvSpPr>
              <p:nvPr/>
            </p:nvSpPr>
            <p:spPr bwMode="auto">
              <a:xfrm>
                <a:off x="3266" y="2111"/>
                <a:ext cx="64" cy="64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56" name="Oval 369"/>
              <p:cNvSpPr>
                <a:spLocks noChangeArrowheads="1"/>
              </p:cNvSpPr>
              <p:nvPr/>
            </p:nvSpPr>
            <p:spPr bwMode="auto">
              <a:xfrm>
                <a:off x="3267" y="2112"/>
                <a:ext cx="60" cy="60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57" name="Oval 370"/>
              <p:cNvSpPr>
                <a:spLocks noChangeArrowheads="1"/>
              </p:cNvSpPr>
              <p:nvPr/>
            </p:nvSpPr>
            <p:spPr bwMode="auto">
              <a:xfrm>
                <a:off x="3268" y="2113"/>
                <a:ext cx="56" cy="56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58" name="Oval 371"/>
              <p:cNvSpPr>
                <a:spLocks noChangeArrowheads="1"/>
              </p:cNvSpPr>
              <p:nvPr/>
            </p:nvSpPr>
            <p:spPr bwMode="auto">
              <a:xfrm>
                <a:off x="3268" y="2113"/>
                <a:ext cx="54" cy="55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59" name="Oval 372"/>
              <p:cNvSpPr>
                <a:spLocks noChangeArrowheads="1"/>
              </p:cNvSpPr>
              <p:nvPr/>
            </p:nvSpPr>
            <p:spPr bwMode="auto">
              <a:xfrm>
                <a:off x="3268" y="2114"/>
                <a:ext cx="51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60" name="Oval 373"/>
              <p:cNvSpPr>
                <a:spLocks noChangeArrowheads="1"/>
              </p:cNvSpPr>
              <p:nvPr/>
            </p:nvSpPr>
            <p:spPr bwMode="auto">
              <a:xfrm>
                <a:off x="3268" y="2114"/>
                <a:ext cx="49" cy="49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61" name="Oval 374"/>
              <p:cNvSpPr>
                <a:spLocks noChangeArrowheads="1"/>
              </p:cNvSpPr>
              <p:nvPr/>
            </p:nvSpPr>
            <p:spPr bwMode="auto">
              <a:xfrm>
                <a:off x="3269" y="2115"/>
                <a:ext cx="46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62" name="Oval 375"/>
              <p:cNvSpPr>
                <a:spLocks noChangeArrowheads="1"/>
              </p:cNvSpPr>
              <p:nvPr/>
            </p:nvSpPr>
            <p:spPr bwMode="auto">
              <a:xfrm>
                <a:off x="3269" y="2115"/>
                <a:ext cx="44" cy="43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63" name="Oval 376"/>
              <p:cNvSpPr>
                <a:spLocks noChangeArrowheads="1"/>
              </p:cNvSpPr>
              <p:nvPr/>
            </p:nvSpPr>
            <p:spPr bwMode="auto">
              <a:xfrm>
                <a:off x="3270" y="2116"/>
                <a:ext cx="40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64" name="Oval 377"/>
              <p:cNvSpPr>
                <a:spLocks noChangeArrowheads="1"/>
              </p:cNvSpPr>
              <p:nvPr/>
            </p:nvSpPr>
            <p:spPr bwMode="auto">
              <a:xfrm>
                <a:off x="3271" y="2117"/>
                <a:ext cx="38" cy="37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65" name="Oval 378"/>
              <p:cNvSpPr>
                <a:spLocks noChangeArrowheads="1"/>
              </p:cNvSpPr>
              <p:nvPr/>
            </p:nvSpPr>
            <p:spPr bwMode="auto">
              <a:xfrm>
                <a:off x="3272" y="2118"/>
                <a:ext cx="34" cy="33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66" name="Oval 379"/>
              <p:cNvSpPr>
                <a:spLocks noChangeArrowheads="1"/>
              </p:cNvSpPr>
              <p:nvPr/>
            </p:nvSpPr>
            <p:spPr bwMode="auto">
              <a:xfrm>
                <a:off x="3273" y="2119"/>
                <a:ext cx="30" cy="29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67" name="Oval 380"/>
              <p:cNvSpPr>
                <a:spLocks noChangeArrowheads="1"/>
              </p:cNvSpPr>
              <p:nvPr/>
            </p:nvSpPr>
            <p:spPr bwMode="auto">
              <a:xfrm>
                <a:off x="3273" y="2119"/>
                <a:ext cx="28" cy="27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68" name="Oval 381"/>
              <p:cNvSpPr>
                <a:spLocks noChangeArrowheads="1"/>
              </p:cNvSpPr>
              <p:nvPr/>
            </p:nvSpPr>
            <p:spPr bwMode="auto">
              <a:xfrm>
                <a:off x="3274" y="2120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69" name="Oval 382"/>
              <p:cNvSpPr>
                <a:spLocks noChangeArrowheads="1"/>
              </p:cNvSpPr>
              <p:nvPr/>
            </p:nvSpPr>
            <p:spPr bwMode="auto">
              <a:xfrm>
                <a:off x="3274" y="2120"/>
                <a:ext cx="22" cy="22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70" name="Oval 383"/>
              <p:cNvSpPr>
                <a:spLocks noChangeArrowheads="1"/>
              </p:cNvSpPr>
              <p:nvPr/>
            </p:nvSpPr>
            <p:spPr bwMode="auto">
              <a:xfrm>
                <a:off x="3275" y="2121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71" name="Oval 384"/>
              <p:cNvSpPr>
                <a:spLocks noChangeArrowheads="1"/>
              </p:cNvSpPr>
              <p:nvPr/>
            </p:nvSpPr>
            <p:spPr bwMode="auto">
              <a:xfrm>
                <a:off x="3255" y="2100"/>
                <a:ext cx="109" cy="11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72" name="Oval 385"/>
              <p:cNvSpPr>
                <a:spLocks noChangeArrowheads="1"/>
              </p:cNvSpPr>
              <p:nvPr/>
            </p:nvSpPr>
            <p:spPr bwMode="auto">
              <a:xfrm>
                <a:off x="3824" y="2262"/>
                <a:ext cx="112" cy="11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73" name="Oval 386"/>
              <p:cNvSpPr>
                <a:spLocks noChangeArrowheads="1"/>
              </p:cNvSpPr>
              <p:nvPr/>
            </p:nvSpPr>
            <p:spPr bwMode="auto">
              <a:xfrm>
                <a:off x="3825" y="2263"/>
                <a:ext cx="110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74" name="Oval 387"/>
              <p:cNvSpPr>
                <a:spLocks noChangeArrowheads="1"/>
              </p:cNvSpPr>
              <p:nvPr/>
            </p:nvSpPr>
            <p:spPr bwMode="auto">
              <a:xfrm>
                <a:off x="3826" y="2263"/>
                <a:ext cx="106" cy="106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75" name="Oval 388"/>
              <p:cNvSpPr>
                <a:spLocks noChangeArrowheads="1"/>
              </p:cNvSpPr>
              <p:nvPr/>
            </p:nvSpPr>
            <p:spPr bwMode="auto">
              <a:xfrm>
                <a:off x="3826" y="2263"/>
                <a:ext cx="104" cy="104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76" name="Oval 389"/>
              <p:cNvSpPr>
                <a:spLocks noChangeArrowheads="1"/>
              </p:cNvSpPr>
              <p:nvPr/>
            </p:nvSpPr>
            <p:spPr bwMode="auto">
              <a:xfrm>
                <a:off x="3827" y="2264"/>
                <a:ext cx="100" cy="100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77" name="Oval 390"/>
              <p:cNvSpPr>
                <a:spLocks noChangeArrowheads="1"/>
              </p:cNvSpPr>
              <p:nvPr/>
            </p:nvSpPr>
            <p:spPr bwMode="auto">
              <a:xfrm>
                <a:off x="3827" y="2264"/>
                <a:ext cx="98" cy="98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78" name="Oval 391"/>
              <p:cNvSpPr>
                <a:spLocks noChangeArrowheads="1"/>
              </p:cNvSpPr>
              <p:nvPr/>
            </p:nvSpPr>
            <p:spPr bwMode="auto">
              <a:xfrm>
                <a:off x="3828" y="2265"/>
                <a:ext cx="94" cy="94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79" name="Oval 392"/>
              <p:cNvSpPr>
                <a:spLocks noChangeArrowheads="1"/>
              </p:cNvSpPr>
              <p:nvPr/>
            </p:nvSpPr>
            <p:spPr bwMode="auto">
              <a:xfrm>
                <a:off x="3829" y="2266"/>
                <a:ext cx="90" cy="91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80" name="Oval 393"/>
              <p:cNvSpPr>
                <a:spLocks noChangeArrowheads="1"/>
              </p:cNvSpPr>
              <p:nvPr/>
            </p:nvSpPr>
            <p:spPr bwMode="auto">
              <a:xfrm>
                <a:off x="3829" y="2266"/>
                <a:ext cx="88" cy="89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81" name="Oval 394"/>
              <p:cNvSpPr>
                <a:spLocks noChangeArrowheads="1"/>
              </p:cNvSpPr>
              <p:nvPr/>
            </p:nvSpPr>
            <p:spPr bwMode="auto">
              <a:xfrm>
                <a:off x="3830" y="2267"/>
                <a:ext cx="84" cy="85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82" name="Oval 395"/>
              <p:cNvSpPr>
                <a:spLocks noChangeArrowheads="1"/>
              </p:cNvSpPr>
              <p:nvPr/>
            </p:nvSpPr>
            <p:spPr bwMode="auto">
              <a:xfrm>
                <a:off x="3830" y="2267"/>
                <a:ext cx="83" cy="83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83" name="Oval 396"/>
              <p:cNvSpPr>
                <a:spLocks noChangeArrowheads="1"/>
              </p:cNvSpPr>
              <p:nvPr/>
            </p:nvSpPr>
            <p:spPr bwMode="auto">
              <a:xfrm>
                <a:off x="3832" y="2269"/>
                <a:ext cx="79" cy="79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84" name="Oval 397"/>
              <p:cNvSpPr>
                <a:spLocks noChangeArrowheads="1"/>
              </p:cNvSpPr>
              <p:nvPr/>
            </p:nvSpPr>
            <p:spPr bwMode="auto">
              <a:xfrm>
                <a:off x="3833" y="2270"/>
                <a:ext cx="75" cy="75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85" name="Oval 398"/>
              <p:cNvSpPr>
                <a:spLocks noChangeArrowheads="1"/>
              </p:cNvSpPr>
              <p:nvPr/>
            </p:nvSpPr>
            <p:spPr bwMode="auto">
              <a:xfrm>
                <a:off x="3833" y="2270"/>
                <a:ext cx="73" cy="73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86" name="Oval 399"/>
              <p:cNvSpPr>
                <a:spLocks noChangeArrowheads="1"/>
              </p:cNvSpPr>
              <p:nvPr/>
            </p:nvSpPr>
            <p:spPr bwMode="auto">
              <a:xfrm>
                <a:off x="3834" y="2271"/>
                <a:ext cx="69" cy="69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87" name="Oval 400"/>
              <p:cNvSpPr>
                <a:spLocks noChangeArrowheads="1"/>
              </p:cNvSpPr>
              <p:nvPr/>
            </p:nvSpPr>
            <p:spPr bwMode="auto">
              <a:xfrm>
                <a:off x="3834" y="2271"/>
                <a:ext cx="67" cy="67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88" name="Oval 401"/>
              <p:cNvSpPr>
                <a:spLocks noChangeArrowheads="1"/>
              </p:cNvSpPr>
              <p:nvPr/>
            </p:nvSpPr>
            <p:spPr bwMode="auto">
              <a:xfrm>
                <a:off x="3835" y="2272"/>
                <a:ext cx="63" cy="63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89" name="Oval 402"/>
              <p:cNvSpPr>
                <a:spLocks noChangeArrowheads="1"/>
              </p:cNvSpPr>
              <p:nvPr/>
            </p:nvSpPr>
            <p:spPr bwMode="auto">
              <a:xfrm>
                <a:off x="3835" y="2272"/>
                <a:ext cx="61" cy="62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90" name="Oval 403"/>
              <p:cNvSpPr>
                <a:spLocks noChangeArrowheads="1"/>
              </p:cNvSpPr>
              <p:nvPr/>
            </p:nvSpPr>
            <p:spPr bwMode="auto">
              <a:xfrm>
                <a:off x="3836" y="2273"/>
                <a:ext cx="57" cy="58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91" name="Oval 404"/>
              <p:cNvSpPr>
                <a:spLocks noChangeArrowheads="1"/>
              </p:cNvSpPr>
              <p:nvPr/>
            </p:nvSpPr>
            <p:spPr bwMode="auto">
              <a:xfrm>
                <a:off x="3837" y="2274"/>
                <a:ext cx="53" cy="54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92" name="Oval 405"/>
              <p:cNvSpPr>
                <a:spLocks noChangeArrowheads="1"/>
              </p:cNvSpPr>
              <p:nvPr/>
            </p:nvSpPr>
            <p:spPr bwMode="auto">
              <a:xfrm>
                <a:off x="3837" y="2274"/>
                <a:ext cx="52" cy="52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93" name="Oval 406"/>
              <p:cNvSpPr>
                <a:spLocks noChangeArrowheads="1"/>
              </p:cNvSpPr>
              <p:nvPr/>
            </p:nvSpPr>
            <p:spPr bwMode="auto">
              <a:xfrm>
                <a:off x="3838" y="2275"/>
                <a:ext cx="48" cy="48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94" name="Oval 407"/>
              <p:cNvSpPr>
                <a:spLocks noChangeArrowheads="1"/>
              </p:cNvSpPr>
              <p:nvPr/>
            </p:nvSpPr>
            <p:spPr bwMode="auto">
              <a:xfrm>
                <a:off x="3839" y="2276"/>
                <a:ext cx="46" cy="46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95" name="Oval 408"/>
              <p:cNvSpPr>
                <a:spLocks noChangeArrowheads="1"/>
              </p:cNvSpPr>
              <p:nvPr/>
            </p:nvSpPr>
            <p:spPr bwMode="auto">
              <a:xfrm>
                <a:off x="3840" y="2277"/>
                <a:ext cx="42" cy="42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96" name="Oval 409"/>
              <p:cNvSpPr>
                <a:spLocks noChangeArrowheads="1"/>
              </p:cNvSpPr>
              <p:nvPr/>
            </p:nvSpPr>
            <p:spPr bwMode="auto">
              <a:xfrm>
                <a:off x="3841" y="2278"/>
                <a:ext cx="38" cy="38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97" name="Oval 410"/>
              <p:cNvSpPr>
                <a:spLocks noChangeArrowheads="1"/>
              </p:cNvSpPr>
              <p:nvPr/>
            </p:nvSpPr>
            <p:spPr bwMode="auto">
              <a:xfrm>
                <a:off x="3841" y="2278"/>
                <a:ext cx="36" cy="36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98" name="Oval 411"/>
              <p:cNvSpPr>
                <a:spLocks noChangeArrowheads="1"/>
              </p:cNvSpPr>
              <p:nvPr/>
            </p:nvSpPr>
            <p:spPr bwMode="auto">
              <a:xfrm>
                <a:off x="3842" y="2279"/>
                <a:ext cx="32" cy="32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99" name="Oval 412"/>
              <p:cNvSpPr>
                <a:spLocks noChangeArrowheads="1"/>
              </p:cNvSpPr>
              <p:nvPr/>
            </p:nvSpPr>
            <p:spPr bwMode="auto">
              <a:xfrm>
                <a:off x="3842" y="2279"/>
                <a:ext cx="30" cy="31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00" name="Oval 413"/>
              <p:cNvSpPr>
                <a:spLocks noChangeArrowheads="1"/>
              </p:cNvSpPr>
              <p:nvPr/>
            </p:nvSpPr>
            <p:spPr bwMode="auto">
              <a:xfrm>
                <a:off x="3842" y="2280"/>
                <a:ext cx="27" cy="27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01" name="Oval 414"/>
              <p:cNvSpPr>
                <a:spLocks noChangeArrowheads="1"/>
              </p:cNvSpPr>
              <p:nvPr/>
            </p:nvSpPr>
            <p:spPr bwMode="auto">
              <a:xfrm>
                <a:off x="3842" y="2280"/>
                <a:ext cx="25" cy="25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02" name="Oval 415"/>
              <p:cNvSpPr>
                <a:spLocks noChangeArrowheads="1"/>
              </p:cNvSpPr>
              <p:nvPr/>
            </p:nvSpPr>
            <p:spPr bwMode="auto">
              <a:xfrm>
                <a:off x="3843" y="2281"/>
                <a:ext cx="22" cy="21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03" name="Oval 416"/>
              <p:cNvSpPr>
                <a:spLocks noChangeArrowheads="1"/>
              </p:cNvSpPr>
              <p:nvPr/>
            </p:nvSpPr>
            <p:spPr bwMode="auto">
              <a:xfrm>
                <a:off x="3844" y="2282"/>
                <a:ext cx="18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04" name="Oval 417"/>
              <p:cNvSpPr>
                <a:spLocks noChangeArrowheads="1"/>
              </p:cNvSpPr>
              <p:nvPr/>
            </p:nvSpPr>
            <p:spPr bwMode="auto">
              <a:xfrm>
                <a:off x="3824" y="2262"/>
                <a:ext cx="111" cy="11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05" name="Oval 418"/>
              <p:cNvSpPr>
                <a:spLocks noChangeArrowheads="1"/>
              </p:cNvSpPr>
              <p:nvPr/>
            </p:nvSpPr>
            <p:spPr bwMode="auto">
              <a:xfrm>
                <a:off x="3440" y="2310"/>
                <a:ext cx="112" cy="11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06" name="Oval 419"/>
              <p:cNvSpPr>
                <a:spLocks noChangeArrowheads="1"/>
              </p:cNvSpPr>
              <p:nvPr/>
            </p:nvSpPr>
            <p:spPr bwMode="auto">
              <a:xfrm>
                <a:off x="3441" y="2311"/>
                <a:ext cx="110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07" name="Oval 420"/>
              <p:cNvSpPr>
                <a:spLocks noChangeArrowheads="1"/>
              </p:cNvSpPr>
              <p:nvPr/>
            </p:nvSpPr>
            <p:spPr bwMode="auto">
              <a:xfrm>
                <a:off x="3442" y="2311"/>
                <a:ext cx="106" cy="106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08" name="Oval 421"/>
              <p:cNvSpPr>
                <a:spLocks noChangeArrowheads="1"/>
              </p:cNvSpPr>
              <p:nvPr/>
            </p:nvSpPr>
            <p:spPr bwMode="auto">
              <a:xfrm>
                <a:off x="3442" y="2311"/>
                <a:ext cx="104" cy="104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09" name="Oval 422"/>
              <p:cNvSpPr>
                <a:spLocks noChangeArrowheads="1"/>
              </p:cNvSpPr>
              <p:nvPr/>
            </p:nvSpPr>
            <p:spPr bwMode="auto">
              <a:xfrm>
                <a:off x="3443" y="2312"/>
                <a:ext cx="100" cy="100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10" name="Oval 423"/>
              <p:cNvSpPr>
                <a:spLocks noChangeArrowheads="1"/>
              </p:cNvSpPr>
              <p:nvPr/>
            </p:nvSpPr>
            <p:spPr bwMode="auto">
              <a:xfrm>
                <a:off x="3443" y="2312"/>
                <a:ext cx="98" cy="98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11" name="Oval 424"/>
              <p:cNvSpPr>
                <a:spLocks noChangeArrowheads="1"/>
              </p:cNvSpPr>
              <p:nvPr/>
            </p:nvSpPr>
            <p:spPr bwMode="auto">
              <a:xfrm>
                <a:off x="3444" y="2313"/>
                <a:ext cx="94" cy="94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12" name="Oval 425"/>
              <p:cNvSpPr>
                <a:spLocks noChangeArrowheads="1"/>
              </p:cNvSpPr>
              <p:nvPr/>
            </p:nvSpPr>
            <p:spPr bwMode="auto">
              <a:xfrm>
                <a:off x="3445" y="2314"/>
                <a:ext cx="90" cy="91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13" name="Oval 426"/>
              <p:cNvSpPr>
                <a:spLocks noChangeArrowheads="1"/>
              </p:cNvSpPr>
              <p:nvPr/>
            </p:nvSpPr>
            <p:spPr bwMode="auto">
              <a:xfrm>
                <a:off x="3445" y="2314"/>
                <a:ext cx="88" cy="89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14" name="Oval 427"/>
              <p:cNvSpPr>
                <a:spLocks noChangeArrowheads="1"/>
              </p:cNvSpPr>
              <p:nvPr/>
            </p:nvSpPr>
            <p:spPr bwMode="auto">
              <a:xfrm>
                <a:off x="3446" y="2315"/>
                <a:ext cx="85" cy="85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15" name="Oval 428"/>
              <p:cNvSpPr>
                <a:spLocks noChangeArrowheads="1"/>
              </p:cNvSpPr>
              <p:nvPr/>
            </p:nvSpPr>
            <p:spPr bwMode="auto">
              <a:xfrm>
                <a:off x="3446" y="2315"/>
                <a:ext cx="83" cy="83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16" name="Oval 429"/>
              <p:cNvSpPr>
                <a:spLocks noChangeArrowheads="1"/>
              </p:cNvSpPr>
              <p:nvPr/>
            </p:nvSpPr>
            <p:spPr bwMode="auto">
              <a:xfrm>
                <a:off x="3448" y="2317"/>
                <a:ext cx="79" cy="79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17" name="Oval 430"/>
              <p:cNvSpPr>
                <a:spLocks noChangeArrowheads="1"/>
              </p:cNvSpPr>
              <p:nvPr/>
            </p:nvSpPr>
            <p:spPr bwMode="auto">
              <a:xfrm>
                <a:off x="3449" y="2318"/>
                <a:ext cx="75" cy="75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18" name="Oval 431"/>
              <p:cNvSpPr>
                <a:spLocks noChangeArrowheads="1"/>
              </p:cNvSpPr>
              <p:nvPr/>
            </p:nvSpPr>
            <p:spPr bwMode="auto">
              <a:xfrm>
                <a:off x="3449" y="2318"/>
                <a:ext cx="73" cy="73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19" name="Oval 432"/>
              <p:cNvSpPr>
                <a:spLocks noChangeArrowheads="1"/>
              </p:cNvSpPr>
              <p:nvPr/>
            </p:nvSpPr>
            <p:spPr bwMode="auto">
              <a:xfrm>
                <a:off x="3450" y="2319"/>
                <a:ext cx="69" cy="69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20" name="Oval 433"/>
              <p:cNvSpPr>
                <a:spLocks noChangeArrowheads="1"/>
              </p:cNvSpPr>
              <p:nvPr/>
            </p:nvSpPr>
            <p:spPr bwMode="auto">
              <a:xfrm>
                <a:off x="3450" y="2319"/>
                <a:ext cx="67" cy="67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21" name="Oval 434"/>
              <p:cNvSpPr>
                <a:spLocks noChangeArrowheads="1"/>
              </p:cNvSpPr>
              <p:nvPr/>
            </p:nvSpPr>
            <p:spPr bwMode="auto">
              <a:xfrm>
                <a:off x="3451" y="2320"/>
                <a:ext cx="63" cy="63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22" name="Oval 435"/>
              <p:cNvSpPr>
                <a:spLocks noChangeArrowheads="1"/>
              </p:cNvSpPr>
              <p:nvPr/>
            </p:nvSpPr>
            <p:spPr bwMode="auto">
              <a:xfrm>
                <a:off x="3451" y="2320"/>
                <a:ext cx="61" cy="62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23" name="Oval 436"/>
              <p:cNvSpPr>
                <a:spLocks noChangeArrowheads="1"/>
              </p:cNvSpPr>
              <p:nvPr/>
            </p:nvSpPr>
            <p:spPr bwMode="auto">
              <a:xfrm>
                <a:off x="3452" y="2321"/>
                <a:ext cx="57" cy="58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24" name="Oval 437"/>
              <p:cNvSpPr>
                <a:spLocks noChangeArrowheads="1"/>
              </p:cNvSpPr>
              <p:nvPr/>
            </p:nvSpPr>
            <p:spPr bwMode="auto">
              <a:xfrm>
                <a:off x="3453" y="2322"/>
                <a:ext cx="54" cy="54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25" name="Oval 438"/>
              <p:cNvSpPr>
                <a:spLocks noChangeArrowheads="1"/>
              </p:cNvSpPr>
              <p:nvPr/>
            </p:nvSpPr>
            <p:spPr bwMode="auto">
              <a:xfrm>
                <a:off x="3453" y="2322"/>
                <a:ext cx="52" cy="52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26" name="Oval 439"/>
              <p:cNvSpPr>
                <a:spLocks noChangeArrowheads="1"/>
              </p:cNvSpPr>
              <p:nvPr/>
            </p:nvSpPr>
            <p:spPr bwMode="auto">
              <a:xfrm>
                <a:off x="3454" y="2323"/>
                <a:ext cx="48" cy="48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27" name="Oval 440"/>
              <p:cNvSpPr>
                <a:spLocks noChangeArrowheads="1"/>
              </p:cNvSpPr>
              <p:nvPr/>
            </p:nvSpPr>
            <p:spPr bwMode="auto">
              <a:xfrm>
                <a:off x="3455" y="2324"/>
                <a:ext cx="46" cy="46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28" name="Oval 441"/>
              <p:cNvSpPr>
                <a:spLocks noChangeArrowheads="1"/>
              </p:cNvSpPr>
              <p:nvPr/>
            </p:nvSpPr>
            <p:spPr bwMode="auto">
              <a:xfrm>
                <a:off x="3456" y="2325"/>
                <a:ext cx="42" cy="42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29" name="Oval 442"/>
              <p:cNvSpPr>
                <a:spLocks noChangeArrowheads="1"/>
              </p:cNvSpPr>
              <p:nvPr/>
            </p:nvSpPr>
            <p:spPr bwMode="auto">
              <a:xfrm>
                <a:off x="3457" y="2326"/>
                <a:ext cx="38" cy="38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30" name="Oval 443"/>
              <p:cNvSpPr>
                <a:spLocks noChangeArrowheads="1"/>
              </p:cNvSpPr>
              <p:nvPr/>
            </p:nvSpPr>
            <p:spPr bwMode="auto">
              <a:xfrm>
                <a:off x="3457" y="2326"/>
                <a:ext cx="36" cy="36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31" name="Oval 444"/>
              <p:cNvSpPr>
                <a:spLocks noChangeArrowheads="1"/>
              </p:cNvSpPr>
              <p:nvPr/>
            </p:nvSpPr>
            <p:spPr bwMode="auto">
              <a:xfrm>
                <a:off x="3458" y="2327"/>
                <a:ext cx="32" cy="32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32" name="Oval 445"/>
              <p:cNvSpPr>
                <a:spLocks noChangeArrowheads="1"/>
              </p:cNvSpPr>
              <p:nvPr/>
            </p:nvSpPr>
            <p:spPr bwMode="auto">
              <a:xfrm>
                <a:off x="3458" y="2327"/>
                <a:ext cx="30" cy="31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33" name="Oval 446"/>
              <p:cNvSpPr>
                <a:spLocks noChangeArrowheads="1"/>
              </p:cNvSpPr>
              <p:nvPr/>
            </p:nvSpPr>
            <p:spPr bwMode="auto">
              <a:xfrm>
                <a:off x="3459" y="2328"/>
                <a:ext cx="26" cy="27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34" name="Oval 447"/>
              <p:cNvSpPr>
                <a:spLocks noChangeArrowheads="1"/>
              </p:cNvSpPr>
              <p:nvPr/>
            </p:nvSpPr>
            <p:spPr bwMode="auto">
              <a:xfrm>
                <a:off x="3459" y="2328"/>
                <a:ext cx="24" cy="25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35" name="Oval 448"/>
              <p:cNvSpPr>
                <a:spLocks noChangeArrowheads="1"/>
              </p:cNvSpPr>
              <p:nvPr/>
            </p:nvSpPr>
            <p:spPr bwMode="auto">
              <a:xfrm>
                <a:off x="3459" y="2329"/>
                <a:ext cx="22" cy="21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36" name="Oval 449"/>
              <p:cNvSpPr>
                <a:spLocks noChangeArrowheads="1"/>
              </p:cNvSpPr>
              <p:nvPr/>
            </p:nvSpPr>
            <p:spPr bwMode="auto">
              <a:xfrm>
                <a:off x="3460" y="2330"/>
                <a:ext cx="18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37" name="Oval 450"/>
              <p:cNvSpPr>
                <a:spLocks noChangeArrowheads="1"/>
              </p:cNvSpPr>
              <p:nvPr/>
            </p:nvSpPr>
            <p:spPr bwMode="auto">
              <a:xfrm>
                <a:off x="3440" y="2310"/>
                <a:ext cx="111" cy="11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38" name="Oval 451"/>
              <p:cNvSpPr>
                <a:spLocks noChangeArrowheads="1"/>
              </p:cNvSpPr>
              <p:nvPr/>
            </p:nvSpPr>
            <p:spPr bwMode="auto">
              <a:xfrm>
                <a:off x="2240" y="2220"/>
                <a:ext cx="112" cy="11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39" name="Oval 452"/>
              <p:cNvSpPr>
                <a:spLocks noChangeArrowheads="1"/>
              </p:cNvSpPr>
              <p:nvPr/>
            </p:nvSpPr>
            <p:spPr bwMode="auto">
              <a:xfrm>
                <a:off x="2241" y="2221"/>
                <a:ext cx="110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40" name="Oval 453"/>
              <p:cNvSpPr>
                <a:spLocks noChangeArrowheads="1"/>
              </p:cNvSpPr>
              <p:nvPr/>
            </p:nvSpPr>
            <p:spPr bwMode="auto">
              <a:xfrm>
                <a:off x="2242" y="2222"/>
                <a:ext cx="106" cy="105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41" name="Oval 454"/>
              <p:cNvSpPr>
                <a:spLocks noChangeArrowheads="1"/>
              </p:cNvSpPr>
              <p:nvPr/>
            </p:nvSpPr>
            <p:spPr bwMode="auto">
              <a:xfrm>
                <a:off x="2242" y="2222"/>
                <a:ext cx="104" cy="103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42" name="Oval 455"/>
              <p:cNvSpPr>
                <a:spLocks noChangeArrowheads="1"/>
              </p:cNvSpPr>
              <p:nvPr/>
            </p:nvSpPr>
            <p:spPr bwMode="auto">
              <a:xfrm>
                <a:off x="2243" y="2223"/>
                <a:ext cx="100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43" name="Oval 456"/>
              <p:cNvSpPr>
                <a:spLocks noChangeArrowheads="1"/>
              </p:cNvSpPr>
              <p:nvPr/>
            </p:nvSpPr>
            <p:spPr bwMode="auto">
              <a:xfrm>
                <a:off x="2243" y="2224"/>
                <a:ext cx="98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44" name="Oval 457"/>
              <p:cNvSpPr>
                <a:spLocks noChangeArrowheads="1"/>
              </p:cNvSpPr>
              <p:nvPr/>
            </p:nvSpPr>
            <p:spPr bwMode="auto">
              <a:xfrm>
                <a:off x="2244" y="2225"/>
                <a:ext cx="94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45" name="Oval 458"/>
              <p:cNvSpPr>
                <a:spLocks noChangeArrowheads="1"/>
              </p:cNvSpPr>
              <p:nvPr/>
            </p:nvSpPr>
            <p:spPr bwMode="auto">
              <a:xfrm>
                <a:off x="2245" y="2226"/>
                <a:ext cx="91" cy="89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46" name="Oval 459"/>
              <p:cNvSpPr>
                <a:spLocks noChangeArrowheads="1"/>
              </p:cNvSpPr>
              <p:nvPr/>
            </p:nvSpPr>
            <p:spPr bwMode="auto">
              <a:xfrm>
                <a:off x="2245" y="2226"/>
                <a:ext cx="89" cy="87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47" name="Oval 460"/>
              <p:cNvSpPr>
                <a:spLocks noChangeArrowheads="1"/>
              </p:cNvSpPr>
              <p:nvPr/>
            </p:nvSpPr>
            <p:spPr bwMode="auto">
              <a:xfrm>
                <a:off x="2246" y="2227"/>
                <a:ext cx="85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48" name="Oval 461"/>
              <p:cNvSpPr>
                <a:spLocks noChangeArrowheads="1"/>
              </p:cNvSpPr>
              <p:nvPr/>
            </p:nvSpPr>
            <p:spPr bwMode="auto">
              <a:xfrm>
                <a:off x="2246" y="2227"/>
                <a:ext cx="83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49" name="Oval 462"/>
              <p:cNvSpPr>
                <a:spLocks noChangeArrowheads="1"/>
              </p:cNvSpPr>
              <p:nvPr/>
            </p:nvSpPr>
            <p:spPr bwMode="auto">
              <a:xfrm>
                <a:off x="2248" y="2228"/>
                <a:ext cx="79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50" name="Oval 463"/>
              <p:cNvSpPr>
                <a:spLocks noChangeArrowheads="1"/>
              </p:cNvSpPr>
              <p:nvPr/>
            </p:nvSpPr>
            <p:spPr bwMode="auto">
              <a:xfrm>
                <a:off x="2249" y="2228"/>
                <a:ext cx="75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51" name="Oval 464"/>
              <p:cNvSpPr>
                <a:spLocks noChangeArrowheads="1"/>
              </p:cNvSpPr>
              <p:nvPr/>
            </p:nvSpPr>
            <p:spPr bwMode="auto">
              <a:xfrm>
                <a:off x="2249" y="2229"/>
                <a:ext cx="73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52" name="Oval 465"/>
              <p:cNvSpPr>
                <a:spLocks noChangeArrowheads="1"/>
              </p:cNvSpPr>
              <p:nvPr/>
            </p:nvSpPr>
            <p:spPr bwMode="auto">
              <a:xfrm>
                <a:off x="2250" y="2230"/>
                <a:ext cx="69" cy="68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53" name="Oval 466"/>
              <p:cNvSpPr>
                <a:spLocks noChangeArrowheads="1"/>
              </p:cNvSpPr>
              <p:nvPr/>
            </p:nvSpPr>
            <p:spPr bwMode="auto">
              <a:xfrm>
                <a:off x="2250" y="2231"/>
                <a:ext cx="67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54" name="Oval 467"/>
              <p:cNvSpPr>
                <a:spLocks noChangeArrowheads="1"/>
              </p:cNvSpPr>
              <p:nvPr/>
            </p:nvSpPr>
            <p:spPr bwMode="auto">
              <a:xfrm>
                <a:off x="2251" y="2232"/>
                <a:ext cx="63" cy="62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55" name="Oval 468"/>
              <p:cNvSpPr>
                <a:spLocks noChangeArrowheads="1"/>
              </p:cNvSpPr>
              <p:nvPr/>
            </p:nvSpPr>
            <p:spPr bwMode="auto">
              <a:xfrm>
                <a:off x="2251" y="2232"/>
                <a:ext cx="61" cy="60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56" name="Oval 469"/>
              <p:cNvSpPr>
                <a:spLocks noChangeArrowheads="1"/>
              </p:cNvSpPr>
              <p:nvPr/>
            </p:nvSpPr>
            <p:spPr bwMode="auto">
              <a:xfrm>
                <a:off x="2252" y="2233"/>
                <a:ext cx="58" cy="56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57" name="Oval 470"/>
              <p:cNvSpPr>
                <a:spLocks noChangeArrowheads="1"/>
              </p:cNvSpPr>
              <p:nvPr/>
            </p:nvSpPr>
            <p:spPr bwMode="auto">
              <a:xfrm>
                <a:off x="2253" y="2233"/>
                <a:ext cx="54" cy="54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58" name="Oval 471"/>
              <p:cNvSpPr>
                <a:spLocks noChangeArrowheads="1"/>
              </p:cNvSpPr>
              <p:nvPr/>
            </p:nvSpPr>
            <p:spPr bwMode="auto">
              <a:xfrm>
                <a:off x="2253" y="2234"/>
                <a:ext cx="52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59" name="Oval 472"/>
              <p:cNvSpPr>
                <a:spLocks noChangeArrowheads="1"/>
              </p:cNvSpPr>
              <p:nvPr/>
            </p:nvSpPr>
            <p:spPr bwMode="auto">
              <a:xfrm>
                <a:off x="2254" y="2235"/>
                <a:ext cx="48" cy="47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60" name="Oval 473"/>
              <p:cNvSpPr>
                <a:spLocks noChangeArrowheads="1"/>
              </p:cNvSpPr>
              <p:nvPr/>
            </p:nvSpPr>
            <p:spPr bwMode="auto">
              <a:xfrm>
                <a:off x="2255" y="2235"/>
                <a:ext cx="46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61" name="Oval 474"/>
              <p:cNvSpPr>
                <a:spLocks noChangeArrowheads="1"/>
              </p:cNvSpPr>
              <p:nvPr/>
            </p:nvSpPr>
            <p:spPr bwMode="auto">
              <a:xfrm>
                <a:off x="2256" y="2236"/>
                <a:ext cx="42" cy="41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62" name="Oval 475"/>
              <p:cNvSpPr>
                <a:spLocks noChangeArrowheads="1"/>
              </p:cNvSpPr>
              <p:nvPr/>
            </p:nvSpPr>
            <p:spPr bwMode="auto">
              <a:xfrm>
                <a:off x="2257" y="2236"/>
                <a:ext cx="38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63" name="Oval 476"/>
              <p:cNvSpPr>
                <a:spLocks noChangeArrowheads="1"/>
              </p:cNvSpPr>
              <p:nvPr/>
            </p:nvSpPr>
            <p:spPr bwMode="auto">
              <a:xfrm>
                <a:off x="2257" y="2238"/>
                <a:ext cx="36" cy="35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64" name="Oval 477"/>
              <p:cNvSpPr>
                <a:spLocks noChangeArrowheads="1"/>
              </p:cNvSpPr>
              <p:nvPr/>
            </p:nvSpPr>
            <p:spPr bwMode="auto">
              <a:xfrm>
                <a:off x="2258" y="2238"/>
                <a:ext cx="32" cy="33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65" name="Oval 478"/>
              <p:cNvSpPr>
                <a:spLocks noChangeArrowheads="1"/>
              </p:cNvSpPr>
              <p:nvPr/>
            </p:nvSpPr>
            <p:spPr bwMode="auto">
              <a:xfrm>
                <a:off x="2258" y="2239"/>
                <a:ext cx="30" cy="29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66" name="Oval 479"/>
              <p:cNvSpPr>
                <a:spLocks noChangeArrowheads="1"/>
              </p:cNvSpPr>
              <p:nvPr/>
            </p:nvSpPr>
            <p:spPr bwMode="auto">
              <a:xfrm>
                <a:off x="2259" y="2240"/>
                <a:ext cx="27" cy="25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67" name="Oval 480"/>
              <p:cNvSpPr>
                <a:spLocks noChangeArrowheads="1"/>
              </p:cNvSpPr>
              <p:nvPr/>
            </p:nvSpPr>
            <p:spPr bwMode="auto">
              <a:xfrm>
                <a:off x="2259" y="2240"/>
                <a:ext cx="25" cy="23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68" name="Oval 481"/>
              <p:cNvSpPr>
                <a:spLocks noChangeArrowheads="1"/>
              </p:cNvSpPr>
              <p:nvPr/>
            </p:nvSpPr>
            <p:spPr bwMode="auto">
              <a:xfrm>
                <a:off x="2260" y="2240"/>
                <a:ext cx="21" cy="21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69" name="Oval 482"/>
              <p:cNvSpPr>
                <a:spLocks noChangeArrowheads="1"/>
              </p:cNvSpPr>
              <p:nvPr/>
            </p:nvSpPr>
            <p:spPr bwMode="auto">
              <a:xfrm>
                <a:off x="2261" y="224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70" name="Oval 483"/>
              <p:cNvSpPr>
                <a:spLocks noChangeArrowheads="1"/>
              </p:cNvSpPr>
              <p:nvPr/>
            </p:nvSpPr>
            <p:spPr bwMode="auto">
              <a:xfrm>
                <a:off x="2240" y="2220"/>
                <a:ext cx="111" cy="11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71" name="Oval 484"/>
              <p:cNvSpPr>
                <a:spLocks noChangeArrowheads="1"/>
              </p:cNvSpPr>
              <p:nvPr/>
            </p:nvSpPr>
            <p:spPr bwMode="auto">
              <a:xfrm>
                <a:off x="1761" y="2196"/>
                <a:ext cx="111" cy="11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72" name="Oval 485"/>
              <p:cNvSpPr>
                <a:spLocks noChangeArrowheads="1"/>
              </p:cNvSpPr>
              <p:nvPr/>
            </p:nvSpPr>
            <p:spPr bwMode="auto">
              <a:xfrm>
                <a:off x="1762" y="2197"/>
                <a:ext cx="109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73" name="Oval 486"/>
              <p:cNvSpPr>
                <a:spLocks noChangeArrowheads="1"/>
              </p:cNvSpPr>
              <p:nvPr/>
            </p:nvSpPr>
            <p:spPr bwMode="auto">
              <a:xfrm>
                <a:off x="1762" y="2198"/>
                <a:ext cx="106" cy="105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74" name="Oval 487"/>
              <p:cNvSpPr>
                <a:spLocks noChangeArrowheads="1"/>
              </p:cNvSpPr>
              <p:nvPr/>
            </p:nvSpPr>
            <p:spPr bwMode="auto">
              <a:xfrm>
                <a:off x="1762" y="2198"/>
                <a:ext cx="104" cy="103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75" name="Oval 488"/>
              <p:cNvSpPr>
                <a:spLocks noChangeArrowheads="1"/>
              </p:cNvSpPr>
              <p:nvPr/>
            </p:nvSpPr>
            <p:spPr bwMode="auto">
              <a:xfrm>
                <a:off x="1763" y="2199"/>
                <a:ext cx="100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76" name="Oval 489"/>
              <p:cNvSpPr>
                <a:spLocks noChangeArrowheads="1"/>
              </p:cNvSpPr>
              <p:nvPr/>
            </p:nvSpPr>
            <p:spPr bwMode="auto">
              <a:xfrm>
                <a:off x="1763" y="2200"/>
                <a:ext cx="98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77" name="Oval 490"/>
              <p:cNvSpPr>
                <a:spLocks noChangeArrowheads="1"/>
              </p:cNvSpPr>
              <p:nvPr/>
            </p:nvSpPr>
            <p:spPr bwMode="auto">
              <a:xfrm>
                <a:off x="1764" y="2201"/>
                <a:ext cx="94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78" name="Oval 491"/>
              <p:cNvSpPr>
                <a:spLocks noChangeArrowheads="1"/>
              </p:cNvSpPr>
              <p:nvPr/>
            </p:nvSpPr>
            <p:spPr bwMode="auto">
              <a:xfrm>
                <a:off x="1765" y="2202"/>
                <a:ext cx="91" cy="89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79" name="Oval 492"/>
              <p:cNvSpPr>
                <a:spLocks noChangeArrowheads="1"/>
              </p:cNvSpPr>
              <p:nvPr/>
            </p:nvSpPr>
            <p:spPr bwMode="auto">
              <a:xfrm>
                <a:off x="1765" y="2202"/>
                <a:ext cx="89" cy="87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80" name="Oval 493"/>
              <p:cNvSpPr>
                <a:spLocks noChangeArrowheads="1"/>
              </p:cNvSpPr>
              <p:nvPr/>
            </p:nvSpPr>
            <p:spPr bwMode="auto">
              <a:xfrm>
                <a:off x="1766" y="2203"/>
                <a:ext cx="85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81" name="Oval 494"/>
              <p:cNvSpPr>
                <a:spLocks noChangeArrowheads="1"/>
              </p:cNvSpPr>
              <p:nvPr/>
            </p:nvSpPr>
            <p:spPr bwMode="auto">
              <a:xfrm>
                <a:off x="1766" y="2203"/>
                <a:ext cx="83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82" name="Oval 495"/>
              <p:cNvSpPr>
                <a:spLocks noChangeArrowheads="1"/>
              </p:cNvSpPr>
              <p:nvPr/>
            </p:nvSpPr>
            <p:spPr bwMode="auto">
              <a:xfrm>
                <a:off x="1768" y="2204"/>
                <a:ext cx="79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83" name="Oval 496"/>
              <p:cNvSpPr>
                <a:spLocks noChangeArrowheads="1"/>
              </p:cNvSpPr>
              <p:nvPr/>
            </p:nvSpPr>
            <p:spPr bwMode="auto">
              <a:xfrm>
                <a:off x="1769" y="2204"/>
                <a:ext cx="75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84" name="Oval 497"/>
              <p:cNvSpPr>
                <a:spLocks noChangeArrowheads="1"/>
              </p:cNvSpPr>
              <p:nvPr/>
            </p:nvSpPr>
            <p:spPr bwMode="auto">
              <a:xfrm>
                <a:off x="1769" y="2205"/>
                <a:ext cx="73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85" name="Oval 498"/>
              <p:cNvSpPr>
                <a:spLocks noChangeArrowheads="1"/>
              </p:cNvSpPr>
              <p:nvPr/>
            </p:nvSpPr>
            <p:spPr bwMode="auto">
              <a:xfrm>
                <a:off x="1770" y="2206"/>
                <a:ext cx="69" cy="68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86" name="Oval 499"/>
              <p:cNvSpPr>
                <a:spLocks noChangeArrowheads="1"/>
              </p:cNvSpPr>
              <p:nvPr/>
            </p:nvSpPr>
            <p:spPr bwMode="auto">
              <a:xfrm>
                <a:off x="1770" y="2207"/>
                <a:ext cx="67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87" name="Oval 500"/>
              <p:cNvSpPr>
                <a:spLocks noChangeArrowheads="1"/>
              </p:cNvSpPr>
              <p:nvPr/>
            </p:nvSpPr>
            <p:spPr bwMode="auto">
              <a:xfrm>
                <a:off x="1771" y="2208"/>
                <a:ext cx="63" cy="62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88" name="Oval 501"/>
              <p:cNvSpPr>
                <a:spLocks noChangeArrowheads="1"/>
              </p:cNvSpPr>
              <p:nvPr/>
            </p:nvSpPr>
            <p:spPr bwMode="auto">
              <a:xfrm>
                <a:off x="1771" y="2208"/>
                <a:ext cx="62" cy="60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89" name="Oval 502"/>
              <p:cNvSpPr>
                <a:spLocks noChangeArrowheads="1"/>
              </p:cNvSpPr>
              <p:nvPr/>
            </p:nvSpPr>
            <p:spPr bwMode="auto">
              <a:xfrm>
                <a:off x="1772" y="2209"/>
                <a:ext cx="58" cy="56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90" name="Oval 503"/>
              <p:cNvSpPr>
                <a:spLocks noChangeArrowheads="1"/>
              </p:cNvSpPr>
              <p:nvPr/>
            </p:nvSpPr>
            <p:spPr bwMode="auto">
              <a:xfrm>
                <a:off x="1773" y="2209"/>
                <a:ext cx="54" cy="54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91" name="Oval 504"/>
              <p:cNvSpPr>
                <a:spLocks noChangeArrowheads="1"/>
              </p:cNvSpPr>
              <p:nvPr/>
            </p:nvSpPr>
            <p:spPr bwMode="auto">
              <a:xfrm>
                <a:off x="1773" y="2210"/>
                <a:ext cx="52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92" name="Oval 505"/>
              <p:cNvSpPr>
                <a:spLocks noChangeArrowheads="1"/>
              </p:cNvSpPr>
              <p:nvPr/>
            </p:nvSpPr>
            <p:spPr bwMode="auto">
              <a:xfrm>
                <a:off x="1774" y="2211"/>
                <a:ext cx="48" cy="47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93" name="Oval 506"/>
              <p:cNvSpPr>
                <a:spLocks noChangeArrowheads="1"/>
              </p:cNvSpPr>
              <p:nvPr/>
            </p:nvSpPr>
            <p:spPr bwMode="auto">
              <a:xfrm>
                <a:off x="1775" y="2211"/>
                <a:ext cx="46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94" name="Oval 507"/>
              <p:cNvSpPr>
                <a:spLocks noChangeArrowheads="1"/>
              </p:cNvSpPr>
              <p:nvPr/>
            </p:nvSpPr>
            <p:spPr bwMode="auto">
              <a:xfrm>
                <a:off x="1776" y="2212"/>
                <a:ext cx="42" cy="41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95" name="Oval 508"/>
              <p:cNvSpPr>
                <a:spLocks noChangeArrowheads="1"/>
              </p:cNvSpPr>
              <p:nvPr/>
            </p:nvSpPr>
            <p:spPr bwMode="auto">
              <a:xfrm>
                <a:off x="1777" y="2212"/>
                <a:ext cx="38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96" name="Oval 509"/>
              <p:cNvSpPr>
                <a:spLocks noChangeArrowheads="1"/>
              </p:cNvSpPr>
              <p:nvPr/>
            </p:nvSpPr>
            <p:spPr bwMode="auto">
              <a:xfrm>
                <a:off x="1777" y="2214"/>
                <a:ext cx="36" cy="35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97" name="Oval 510"/>
              <p:cNvSpPr>
                <a:spLocks noChangeArrowheads="1"/>
              </p:cNvSpPr>
              <p:nvPr/>
            </p:nvSpPr>
            <p:spPr bwMode="auto">
              <a:xfrm>
                <a:off x="1778" y="2214"/>
                <a:ext cx="32" cy="33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98" name="Oval 511"/>
              <p:cNvSpPr>
                <a:spLocks noChangeArrowheads="1"/>
              </p:cNvSpPr>
              <p:nvPr/>
            </p:nvSpPr>
            <p:spPr bwMode="auto">
              <a:xfrm>
                <a:off x="1778" y="2215"/>
                <a:ext cx="31" cy="29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799" name="Oval 512"/>
              <p:cNvSpPr>
                <a:spLocks noChangeArrowheads="1"/>
              </p:cNvSpPr>
              <p:nvPr/>
            </p:nvSpPr>
            <p:spPr bwMode="auto">
              <a:xfrm>
                <a:off x="1779" y="2216"/>
                <a:ext cx="27" cy="25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00" name="Oval 513"/>
              <p:cNvSpPr>
                <a:spLocks noChangeArrowheads="1"/>
              </p:cNvSpPr>
              <p:nvPr/>
            </p:nvSpPr>
            <p:spPr bwMode="auto">
              <a:xfrm>
                <a:off x="1779" y="2216"/>
                <a:ext cx="25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01" name="Oval 514"/>
              <p:cNvSpPr>
                <a:spLocks noChangeArrowheads="1"/>
              </p:cNvSpPr>
              <p:nvPr/>
            </p:nvSpPr>
            <p:spPr bwMode="auto">
              <a:xfrm>
                <a:off x="1780" y="2216"/>
                <a:ext cx="21" cy="21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02" name="Oval 515"/>
              <p:cNvSpPr>
                <a:spLocks noChangeArrowheads="1"/>
              </p:cNvSpPr>
              <p:nvPr/>
            </p:nvSpPr>
            <p:spPr bwMode="auto">
              <a:xfrm>
                <a:off x="1781" y="2216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03" name="Oval 516"/>
              <p:cNvSpPr>
                <a:spLocks noChangeArrowheads="1"/>
              </p:cNvSpPr>
              <p:nvPr/>
            </p:nvSpPr>
            <p:spPr bwMode="auto">
              <a:xfrm>
                <a:off x="1761" y="2196"/>
                <a:ext cx="110" cy="11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04" name="Oval 517"/>
              <p:cNvSpPr>
                <a:spLocks noChangeArrowheads="1"/>
              </p:cNvSpPr>
              <p:nvPr/>
            </p:nvSpPr>
            <p:spPr bwMode="auto">
              <a:xfrm>
                <a:off x="2571" y="2292"/>
                <a:ext cx="110" cy="11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05" name="Oval 518"/>
              <p:cNvSpPr>
                <a:spLocks noChangeArrowheads="1"/>
              </p:cNvSpPr>
              <p:nvPr/>
            </p:nvSpPr>
            <p:spPr bwMode="auto">
              <a:xfrm>
                <a:off x="2572" y="2293"/>
                <a:ext cx="108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06" name="Oval 519"/>
              <p:cNvSpPr>
                <a:spLocks noChangeArrowheads="1"/>
              </p:cNvSpPr>
              <p:nvPr/>
            </p:nvSpPr>
            <p:spPr bwMode="auto">
              <a:xfrm>
                <a:off x="2573" y="2294"/>
                <a:ext cx="104" cy="105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07" name="Oval 520"/>
              <p:cNvSpPr>
                <a:spLocks noChangeArrowheads="1"/>
              </p:cNvSpPr>
              <p:nvPr/>
            </p:nvSpPr>
            <p:spPr bwMode="auto">
              <a:xfrm>
                <a:off x="2573" y="2294"/>
                <a:ext cx="102" cy="103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</p:grpSp>
        <p:grpSp>
          <p:nvGrpSpPr>
            <p:cNvPr id="8" name="Group 722"/>
            <p:cNvGrpSpPr>
              <a:grpSpLocks/>
            </p:cNvGrpSpPr>
            <p:nvPr/>
          </p:nvGrpSpPr>
          <p:grpSpPr bwMode="auto">
            <a:xfrm>
              <a:off x="1953" y="2292"/>
              <a:ext cx="1599" cy="1340"/>
              <a:chOff x="1953" y="2292"/>
              <a:chExt cx="1599" cy="1340"/>
            </a:xfrm>
          </p:grpSpPr>
          <p:sp>
            <p:nvSpPr>
              <p:cNvPr id="408" name="Oval 522"/>
              <p:cNvSpPr>
                <a:spLocks noChangeArrowheads="1"/>
              </p:cNvSpPr>
              <p:nvPr/>
            </p:nvSpPr>
            <p:spPr bwMode="auto">
              <a:xfrm>
                <a:off x="2574" y="2295"/>
                <a:ext cx="98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09" name="Oval 523"/>
              <p:cNvSpPr>
                <a:spLocks noChangeArrowheads="1"/>
              </p:cNvSpPr>
              <p:nvPr/>
            </p:nvSpPr>
            <p:spPr bwMode="auto">
              <a:xfrm>
                <a:off x="2575" y="2296"/>
                <a:ext cx="96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10" name="Oval 524"/>
              <p:cNvSpPr>
                <a:spLocks noChangeArrowheads="1"/>
              </p:cNvSpPr>
              <p:nvPr/>
            </p:nvSpPr>
            <p:spPr bwMode="auto">
              <a:xfrm>
                <a:off x="2575" y="2297"/>
                <a:ext cx="94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11" name="Oval 525"/>
              <p:cNvSpPr>
                <a:spLocks noChangeArrowheads="1"/>
              </p:cNvSpPr>
              <p:nvPr/>
            </p:nvSpPr>
            <p:spPr bwMode="auto">
              <a:xfrm>
                <a:off x="2575" y="2297"/>
                <a:ext cx="92" cy="91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12" name="Oval 526"/>
              <p:cNvSpPr>
                <a:spLocks noChangeArrowheads="1"/>
              </p:cNvSpPr>
              <p:nvPr/>
            </p:nvSpPr>
            <p:spPr bwMode="auto">
              <a:xfrm>
                <a:off x="2576" y="2298"/>
                <a:ext cx="88" cy="87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13" name="Oval 527"/>
              <p:cNvSpPr>
                <a:spLocks noChangeArrowheads="1"/>
              </p:cNvSpPr>
              <p:nvPr/>
            </p:nvSpPr>
            <p:spPr bwMode="auto">
              <a:xfrm>
                <a:off x="2577" y="2299"/>
                <a:ext cx="84" cy="83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14" name="Oval 528"/>
              <p:cNvSpPr>
                <a:spLocks noChangeArrowheads="1"/>
              </p:cNvSpPr>
              <p:nvPr/>
            </p:nvSpPr>
            <p:spPr bwMode="auto">
              <a:xfrm>
                <a:off x="2577" y="2299"/>
                <a:ext cx="82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15" name="Oval 529"/>
              <p:cNvSpPr>
                <a:spLocks noChangeArrowheads="1"/>
              </p:cNvSpPr>
              <p:nvPr/>
            </p:nvSpPr>
            <p:spPr bwMode="auto">
              <a:xfrm>
                <a:off x="2578" y="2300"/>
                <a:ext cx="78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16" name="Oval 530"/>
              <p:cNvSpPr>
                <a:spLocks noChangeArrowheads="1"/>
              </p:cNvSpPr>
              <p:nvPr/>
            </p:nvSpPr>
            <p:spPr bwMode="auto">
              <a:xfrm>
                <a:off x="2578" y="2300"/>
                <a:ext cx="76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17" name="Oval 531"/>
              <p:cNvSpPr>
                <a:spLocks noChangeArrowheads="1"/>
              </p:cNvSpPr>
              <p:nvPr/>
            </p:nvSpPr>
            <p:spPr bwMode="auto">
              <a:xfrm>
                <a:off x="2579" y="2301"/>
                <a:ext cx="72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18" name="Oval 532"/>
              <p:cNvSpPr>
                <a:spLocks noChangeArrowheads="1"/>
              </p:cNvSpPr>
              <p:nvPr/>
            </p:nvSpPr>
            <p:spPr bwMode="auto">
              <a:xfrm>
                <a:off x="2579" y="2301"/>
                <a:ext cx="70" cy="70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19" name="Oval 533"/>
              <p:cNvSpPr>
                <a:spLocks noChangeArrowheads="1"/>
              </p:cNvSpPr>
              <p:nvPr/>
            </p:nvSpPr>
            <p:spPr bwMode="auto">
              <a:xfrm>
                <a:off x="2581" y="2303"/>
                <a:ext cx="66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20" name="Oval 534"/>
              <p:cNvSpPr>
                <a:spLocks noChangeArrowheads="1"/>
              </p:cNvSpPr>
              <p:nvPr/>
            </p:nvSpPr>
            <p:spPr bwMode="auto">
              <a:xfrm>
                <a:off x="2581" y="2303"/>
                <a:ext cx="65" cy="64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21" name="Oval 535"/>
              <p:cNvSpPr>
                <a:spLocks noChangeArrowheads="1"/>
              </p:cNvSpPr>
              <p:nvPr/>
            </p:nvSpPr>
            <p:spPr bwMode="auto">
              <a:xfrm>
                <a:off x="2582" y="2304"/>
                <a:ext cx="61" cy="60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22" name="Oval 536"/>
              <p:cNvSpPr>
                <a:spLocks noChangeArrowheads="1"/>
              </p:cNvSpPr>
              <p:nvPr/>
            </p:nvSpPr>
            <p:spPr bwMode="auto">
              <a:xfrm>
                <a:off x="2583" y="2305"/>
                <a:ext cx="57" cy="56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23" name="Oval 537"/>
              <p:cNvSpPr>
                <a:spLocks noChangeArrowheads="1"/>
              </p:cNvSpPr>
              <p:nvPr/>
            </p:nvSpPr>
            <p:spPr bwMode="auto">
              <a:xfrm>
                <a:off x="2583" y="2305"/>
                <a:ext cx="55" cy="54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24" name="Oval 538"/>
              <p:cNvSpPr>
                <a:spLocks noChangeArrowheads="1"/>
              </p:cNvSpPr>
              <p:nvPr/>
            </p:nvSpPr>
            <p:spPr bwMode="auto">
              <a:xfrm>
                <a:off x="2584" y="2306"/>
                <a:ext cx="51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25" name="Oval 539"/>
              <p:cNvSpPr>
                <a:spLocks noChangeArrowheads="1"/>
              </p:cNvSpPr>
              <p:nvPr/>
            </p:nvSpPr>
            <p:spPr bwMode="auto">
              <a:xfrm>
                <a:off x="2584" y="2306"/>
                <a:ext cx="49" cy="49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26" name="Oval 540"/>
              <p:cNvSpPr>
                <a:spLocks noChangeArrowheads="1"/>
              </p:cNvSpPr>
              <p:nvPr/>
            </p:nvSpPr>
            <p:spPr bwMode="auto">
              <a:xfrm>
                <a:off x="2585" y="2307"/>
                <a:ext cx="45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27" name="Oval 541"/>
              <p:cNvSpPr>
                <a:spLocks noChangeArrowheads="1"/>
              </p:cNvSpPr>
              <p:nvPr/>
            </p:nvSpPr>
            <p:spPr bwMode="auto">
              <a:xfrm>
                <a:off x="2585" y="2307"/>
                <a:ext cx="43" cy="43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28" name="Oval 542"/>
              <p:cNvSpPr>
                <a:spLocks noChangeArrowheads="1"/>
              </p:cNvSpPr>
              <p:nvPr/>
            </p:nvSpPr>
            <p:spPr bwMode="auto">
              <a:xfrm>
                <a:off x="2586" y="2308"/>
                <a:ext cx="39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29" name="Oval 543"/>
              <p:cNvSpPr>
                <a:spLocks noChangeArrowheads="1"/>
              </p:cNvSpPr>
              <p:nvPr/>
            </p:nvSpPr>
            <p:spPr bwMode="auto">
              <a:xfrm>
                <a:off x="2587" y="2309"/>
                <a:ext cx="37" cy="37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30" name="Oval 544"/>
              <p:cNvSpPr>
                <a:spLocks noChangeArrowheads="1"/>
              </p:cNvSpPr>
              <p:nvPr/>
            </p:nvSpPr>
            <p:spPr bwMode="auto">
              <a:xfrm>
                <a:off x="2588" y="2310"/>
                <a:ext cx="34" cy="33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31" name="Oval 545"/>
              <p:cNvSpPr>
                <a:spLocks noChangeArrowheads="1"/>
              </p:cNvSpPr>
              <p:nvPr/>
            </p:nvSpPr>
            <p:spPr bwMode="auto">
              <a:xfrm>
                <a:off x="2589" y="2311"/>
                <a:ext cx="30" cy="29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32" name="Oval 546"/>
              <p:cNvSpPr>
                <a:spLocks noChangeArrowheads="1"/>
              </p:cNvSpPr>
              <p:nvPr/>
            </p:nvSpPr>
            <p:spPr bwMode="auto">
              <a:xfrm>
                <a:off x="2589" y="2311"/>
                <a:ext cx="28" cy="27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33" name="Oval 547"/>
              <p:cNvSpPr>
                <a:spLocks noChangeArrowheads="1"/>
              </p:cNvSpPr>
              <p:nvPr/>
            </p:nvSpPr>
            <p:spPr bwMode="auto">
              <a:xfrm>
                <a:off x="2590" y="2311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34" name="Oval 548"/>
              <p:cNvSpPr>
                <a:spLocks noChangeArrowheads="1"/>
              </p:cNvSpPr>
              <p:nvPr/>
            </p:nvSpPr>
            <p:spPr bwMode="auto">
              <a:xfrm>
                <a:off x="2590" y="2311"/>
                <a:ext cx="22" cy="23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35" name="Oval 549"/>
              <p:cNvSpPr>
                <a:spLocks noChangeArrowheads="1"/>
              </p:cNvSpPr>
              <p:nvPr/>
            </p:nvSpPr>
            <p:spPr bwMode="auto">
              <a:xfrm>
                <a:off x="2591" y="2312"/>
                <a:ext cx="18" cy="1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36" name="Oval 550"/>
              <p:cNvSpPr>
                <a:spLocks noChangeArrowheads="1"/>
              </p:cNvSpPr>
              <p:nvPr/>
            </p:nvSpPr>
            <p:spPr bwMode="auto">
              <a:xfrm>
                <a:off x="2571" y="2292"/>
                <a:ext cx="109" cy="11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37" name="Oval 551"/>
              <p:cNvSpPr>
                <a:spLocks noChangeArrowheads="1"/>
              </p:cNvSpPr>
              <p:nvPr/>
            </p:nvSpPr>
            <p:spPr bwMode="auto">
              <a:xfrm>
                <a:off x="1953" y="2388"/>
                <a:ext cx="111" cy="11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38" name="Oval 552"/>
              <p:cNvSpPr>
                <a:spLocks noChangeArrowheads="1"/>
              </p:cNvSpPr>
              <p:nvPr/>
            </p:nvSpPr>
            <p:spPr bwMode="auto">
              <a:xfrm>
                <a:off x="1953" y="2389"/>
                <a:ext cx="110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39" name="Oval 553"/>
              <p:cNvSpPr>
                <a:spLocks noChangeArrowheads="1"/>
              </p:cNvSpPr>
              <p:nvPr/>
            </p:nvSpPr>
            <p:spPr bwMode="auto">
              <a:xfrm>
                <a:off x="1954" y="2390"/>
                <a:ext cx="106" cy="105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40" name="Oval 554"/>
              <p:cNvSpPr>
                <a:spLocks noChangeArrowheads="1"/>
              </p:cNvSpPr>
              <p:nvPr/>
            </p:nvSpPr>
            <p:spPr bwMode="auto">
              <a:xfrm>
                <a:off x="1954" y="2390"/>
                <a:ext cx="104" cy="103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41" name="Oval 555"/>
              <p:cNvSpPr>
                <a:spLocks noChangeArrowheads="1"/>
              </p:cNvSpPr>
              <p:nvPr/>
            </p:nvSpPr>
            <p:spPr bwMode="auto">
              <a:xfrm>
                <a:off x="1955" y="2391"/>
                <a:ext cx="100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42" name="Oval 556"/>
              <p:cNvSpPr>
                <a:spLocks noChangeArrowheads="1"/>
              </p:cNvSpPr>
              <p:nvPr/>
            </p:nvSpPr>
            <p:spPr bwMode="auto">
              <a:xfrm>
                <a:off x="1955" y="2392"/>
                <a:ext cx="98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43" name="Oval 557"/>
              <p:cNvSpPr>
                <a:spLocks noChangeArrowheads="1"/>
              </p:cNvSpPr>
              <p:nvPr/>
            </p:nvSpPr>
            <p:spPr bwMode="auto">
              <a:xfrm>
                <a:off x="1956" y="2393"/>
                <a:ext cx="94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44" name="Oval 558"/>
              <p:cNvSpPr>
                <a:spLocks noChangeArrowheads="1"/>
              </p:cNvSpPr>
              <p:nvPr/>
            </p:nvSpPr>
            <p:spPr bwMode="auto">
              <a:xfrm>
                <a:off x="1957" y="2394"/>
                <a:ext cx="91" cy="89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45" name="Oval 559"/>
              <p:cNvSpPr>
                <a:spLocks noChangeArrowheads="1"/>
              </p:cNvSpPr>
              <p:nvPr/>
            </p:nvSpPr>
            <p:spPr bwMode="auto">
              <a:xfrm>
                <a:off x="1957" y="2394"/>
                <a:ext cx="89" cy="87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46" name="Oval 560"/>
              <p:cNvSpPr>
                <a:spLocks noChangeArrowheads="1"/>
              </p:cNvSpPr>
              <p:nvPr/>
            </p:nvSpPr>
            <p:spPr bwMode="auto">
              <a:xfrm>
                <a:off x="1958" y="2395"/>
                <a:ext cx="85" cy="83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47" name="Oval 561"/>
              <p:cNvSpPr>
                <a:spLocks noChangeArrowheads="1"/>
              </p:cNvSpPr>
              <p:nvPr/>
            </p:nvSpPr>
            <p:spPr bwMode="auto">
              <a:xfrm>
                <a:off x="1958" y="2395"/>
                <a:ext cx="83" cy="81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48" name="Oval 562"/>
              <p:cNvSpPr>
                <a:spLocks noChangeArrowheads="1"/>
              </p:cNvSpPr>
              <p:nvPr/>
            </p:nvSpPr>
            <p:spPr bwMode="auto">
              <a:xfrm>
                <a:off x="1960" y="2396"/>
                <a:ext cx="79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49" name="Oval 563"/>
              <p:cNvSpPr>
                <a:spLocks noChangeArrowheads="1"/>
              </p:cNvSpPr>
              <p:nvPr/>
            </p:nvSpPr>
            <p:spPr bwMode="auto">
              <a:xfrm>
                <a:off x="1961" y="2396"/>
                <a:ext cx="75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50" name="Oval 564"/>
              <p:cNvSpPr>
                <a:spLocks noChangeArrowheads="1"/>
              </p:cNvSpPr>
              <p:nvPr/>
            </p:nvSpPr>
            <p:spPr bwMode="auto">
              <a:xfrm>
                <a:off x="1961" y="2397"/>
                <a:ext cx="73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51" name="Oval 565"/>
              <p:cNvSpPr>
                <a:spLocks noChangeArrowheads="1"/>
              </p:cNvSpPr>
              <p:nvPr/>
            </p:nvSpPr>
            <p:spPr bwMode="auto">
              <a:xfrm>
                <a:off x="1962" y="2398"/>
                <a:ext cx="69" cy="68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52" name="Oval 566"/>
              <p:cNvSpPr>
                <a:spLocks noChangeArrowheads="1"/>
              </p:cNvSpPr>
              <p:nvPr/>
            </p:nvSpPr>
            <p:spPr bwMode="auto">
              <a:xfrm>
                <a:off x="1962" y="2399"/>
                <a:ext cx="67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53" name="Oval 567"/>
              <p:cNvSpPr>
                <a:spLocks noChangeArrowheads="1"/>
              </p:cNvSpPr>
              <p:nvPr/>
            </p:nvSpPr>
            <p:spPr bwMode="auto">
              <a:xfrm>
                <a:off x="1963" y="2400"/>
                <a:ext cx="63" cy="62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54" name="Oval 568"/>
              <p:cNvSpPr>
                <a:spLocks noChangeArrowheads="1"/>
              </p:cNvSpPr>
              <p:nvPr/>
            </p:nvSpPr>
            <p:spPr bwMode="auto">
              <a:xfrm>
                <a:off x="1963" y="2400"/>
                <a:ext cx="62" cy="60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55" name="Oval 569"/>
              <p:cNvSpPr>
                <a:spLocks noChangeArrowheads="1"/>
              </p:cNvSpPr>
              <p:nvPr/>
            </p:nvSpPr>
            <p:spPr bwMode="auto">
              <a:xfrm>
                <a:off x="1964" y="2401"/>
                <a:ext cx="58" cy="56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56" name="Oval 570"/>
              <p:cNvSpPr>
                <a:spLocks noChangeArrowheads="1"/>
              </p:cNvSpPr>
              <p:nvPr/>
            </p:nvSpPr>
            <p:spPr bwMode="auto">
              <a:xfrm>
                <a:off x="1965" y="2401"/>
                <a:ext cx="54" cy="54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57" name="Oval 571"/>
              <p:cNvSpPr>
                <a:spLocks noChangeArrowheads="1"/>
              </p:cNvSpPr>
              <p:nvPr/>
            </p:nvSpPr>
            <p:spPr bwMode="auto">
              <a:xfrm>
                <a:off x="1965" y="2402"/>
                <a:ext cx="52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58" name="Oval 572"/>
              <p:cNvSpPr>
                <a:spLocks noChangeArrowheads="1"/>
              </p:cNvSpPr>
              <p:nvPr/>
            </p:nvSpPr>
            <p:spPr bwMode="auto">
              <a:xfrm>
                <a:off x="1966" y="2403"/>
                <a:ext cx="48" cy="47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59" name="Oval 573"/>
              <p:cNvSpPr>
                <a:spLocks noChangeArrowheads="1"/>
              </p:cNvSpPr>
              <p:nvPr/>
            </p:nvSpPr>
            <p:spPr bwMode="auto">
              <a:xfrm>
                <a:off x="1967" y="2403"/>
                <a:ext cx="46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60" name="Oval 574"/>
              <p:cNvSpPr>
                <a:spLocks noChangeArrowheads="1"/>
              </p:cNvSpPr>
              <p:nvPr/>
            </p:nvSpPr>
            <p:spPr bwMode="auto">
              <a:xfrm>
                <a:off x="1968" y="2404"/>
                <a:ext cx="42" cy="41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61" name="Oval 575"/>
              <p:cNvSpPr>
                <a:spLocks noChangeArrowheads="1"/>
              </p:cNvSpPr>
              <p:nvPr/>
            </p:nvSpPr>
            <p:spPr bwMode="auto">
              <a:xfrm>
                <a:off x="1969" y="2404"/>
                <a:ext cx="38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62" name="Oval 576"/>
              <p:cNvSpPr>
                <a:spLocks noChangeArrowheads="1"/>
              </p:cNvSpPr>
              <p:nvPr/>
            </p:nvSpPr>
            <p:spPr bwMode="auto">
              <a:xfrm>
                <a:off x="1969" y="2405"/>
                <a:ext cx="36" cy="36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63" name="Oval 577"/>
              <p:cNvSpPr>
                <a:spLocks noChangeArrowheads="1"/>
              </p:cNvSpPr>
              <p:nvPr/>
            </p:nvSpPr>
            <p:spPr bwMode="auto">
              <a:xfrm>
                <a:off x="1970" y="2405"/>
                <a:ext cx="32" cy="34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64" name="Oval 578"/>
              <p:cNvSpPr>
                <a:spLocks noChangeArrowheads="1"/>
              </p:cNvSpPr>
              <p:nvPr/>
            </p:nvSpPr>
            <p:spPr bwMode="auto">
              <a:xfrm>
                <a:off x="1970" y="2406"/>
                <a:ext cx="31" cy="30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65" name="Oval 579"/>
              <p:cNvSpPr>
                <a:spLocks noChangeArrowheads="1"/>
              </p:cNvSpPr>
              <p:nvPr/>
            </p:nvSpPr>
            <p:spPr bwMode="auto">
              <a:xfrm>
                <a:off x="1971" y="2407"/>
                <a:ext cx="27" cy="26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66" name="Oval 580"/>
              <p:cNvSpPr>
                <a:spLocks noChangeArrowheads="1"/>
              </p:cNvSpPr>
              <p:nvPr/>
            </p:nvSpPr>
            <p:spPr bwMode="auto">
              <a:xfrm>
                <a:off x="1971" y="2407"/>
                <a:ext cx="25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67" name="Oval 581"/>
              <p:cNvSpPr>
                <a:spLocks noChangeArrowheads="1"/>
              </p:cNvSpPr>
              <p:nvPr/>
            </p:nvSpPr>
            <p:spPr bwMode="auto">
              <a:xfrm>
                <a:off x="1972" y="2408"/>
                <a:ext cx="21" cy="21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68" name="Oval 582"/>
              <p:cNvSpPr>
                <a:spLocks noChangeArrowheads="1"/>
              </p:cNvSpPr>
              <p:nvPr/>
            </p:nvSpPr>
            <p:spPr bwMode="auto">
              <a:xfrm>
                <a:off x="1973" y="2408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69" name="Oval 583"/>
              <p:cNvSpPr>
                <a:spLocks noChangeArrowheads="1"/>
              </p:cNvSpPr>
              <p:nvPr/>
            </p:nvSpPr>
            <p:spPr bwMode="auto">
              <a:xfrm>
                <a:off x="1953" y="2388"/>
                <a:ext cx="110" cy="11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70" name="Oval 584"/>
              <p:cNvSpPr>
                <a:spLocks noChangeArrowheads="1"/>
              </p:cNvSpPr>
              <p:nvPr/>
            </p:nvSpPr>
            <p:spPr bwMode="auto">
              <a:xfrm>
                <a:off x="2145" y="3173"/>
                <a:ext cx="111" cy="11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71" name="Oval 585"/>
              <p:cNvSpPr>
                <a:spLocks noChangeArrowheads="1"/>
              </p:cNvSpPr>
              <p:nvPr/>
            </p:nvSpPr>
            <p:spPr bwMode="auto">
              <a:xfrm>
                <a:off x="2145" y="3174"/>
                <a:ext cx="110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72" name="Oval 586"/>
              <p:cNvSpPr>
                <a:spLocks noChangeArrowheads="1"/>
              </p:cNvSpPr>
              <p:nvPr/>
            </p:nvSpPr>
            <p:spPr bwMode="auto">
              <a:xfrm>
                <a:off x="2146" y="3175"/>
                <a:ext cx="106" cy="106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73" name="Oval 587"/>
              <p:cNvSpPr>
                <a:spLocks noChangeArrowheads="1"/>
              </p:cNvSpPr>
              <p:nvPr/>
            </p:nvSpPr>
            <p:spPr bwMode="auto">
              <a:xfrm>
                <a:off x="2146" y="3175"/>
                <a:ext cx="104" cy="104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74" name="Oval 588"/>
              <p:cNvSpPr>
                <a:spLocks noChangeArrowheads="1"/>
              </p:cNvSpPr>
              <p:nvPr/>
            </p:nvSpPr>
            <p:spPr bwMode="auto">
              <a:xfrm>
                <a:off x="2147" y="3176"/>
                <a:ext cx="100" cy="100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75" name="Oval 589"/>
              <p:cNvSpPr>
                <a:spLocks noChangeArrowheads="1"/>
              </p:cNvSpPr>
              <p:nvPr/>
            </p:nvSpPr>
            <p:spPr bwMode="auto">
              <a:xfrm>
                <a:off x="2147" y="3176"/>
                <a:ext cx="98" cy="98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76" name="Oval 590"/>
              <p:cNvSpPr>
                <a:spLocks noChangeArrowheads="1"/>
              </p:cNvSpPr>
              <p:nvPr/>
            </p:nvSpPr>
            <p:spPr bwMode="auto">
              <a:xfrm>
                <a:off x="2148" y="3177"/>
                <a:ext cx="94" cy="94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77" name="Oval 591"/>
              <p:cNvSpPr>
                <a:spLocks noChangeArrowheads="1"/>
              </p:cNvSpPr>
              <p:nvPr/>
            </p:nvSpPr>
            <p:spPr bwMode="auto">
              <a:xfrm>
                <a:off x="2149" y="3178"/>
                <a:ext cx="91" cy="90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78" name="Oval 592"/>
              <p:cNvSpPr>
                <a:spLocks noChangeArrowheads="1"/>
              </p:cNvSpPr>
              <p:nvPr/>
            </p:nvSpPr>
            <p:spPr bwMode="auto">
              <a:xfrm>
                <a:off x="2149" y="3178"/>
                <a:ext cx="89" cy="88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79" name="Oval 593"/>
              <p:cNvSpPr>
                <a:spLocks noChangeArrowheads="1"/>
              </p:cNvSpPr>
              <p:nvPr/>
            </p:nvSpPr>
            <p:spPr bwMode="auto">
              <a:xfrm>
                <a:off x="2150" y="3179"/>
                <a:ext cx="85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80" name="Oval 594"/>
              <p:cNvSpPr>
                <a:spLocks noChangeArrowheads="1"/>
              </p:cNvSpPr>
              <p:nvPr/>
            </p:nvSpPr>
            <p:spPr bwMode="auto">
              <a:xfrm>
                <a:off x="2150" y="3179"/>
                <a:ext cx="83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81" name="Oval 595"/>
              <p:cNvSpPr>
                <a:spLocks noChangeArrowheads="1"/>
              </p:cNvSpPr>
              <p:nvPr/>
            </p:nvSpPr>
            <p:spPr bwMode="auto">
              <a:xfrm>
                <a:off x="2152" y="3181"/>
                <a:ext cx="79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82" name="Oval 596"/>
              <p:cNvSpPr>
                <a:spLocks noChangeArrowheads="1"/>
              </p:cNvSpPr>
              <p:nvPr/>
            </p:nvSpPr>
            <p:spPr bwMode="auto">
              <a:xfrm>
                <a:off x="2153" y="3182"/>
                <a:ext cx="75" cy="75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83" name="Oval 597"/>
              <p:cNvSpPr>
                <a:spLocks noChangeArrowheads="1"/>
              </p:cNvSpPr>
              <p:nvPr/>
            </p:nvSpPr>
            <p:spPr bwMode="auto">
              <a:xfrm>
                <a:off x="2153" y="3182"/>
                <a:ext cx="73" cy="73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84" name="Oval 598"/>
              <p:cNvSpPr>
                <a:spLocks noChangeArrowheads="1"/>
              </p:cNvSpPr>
              <p:nvPr/>
            </p:nvSpPr>
            <p:spPr bwMode="auto">
              <a:xfrm>
                <a:off x="2154" y="3183"/>
                <a:ext cx="69" cy="69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85" name="Oval 599"/>
              <p:cNvSpPr>
                <a:spLocks noChangeArrowheads="1"/>
              </p:cNvSpPr>
              <p:nvPr/>
            </p:nvSpPr>
            <p:spPr bwMode="auto">
              <a:xfrm>
                <a:off x="2154" y="3183"/>
                <a:ext cx="67" cy="67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86" name="Oval 600"/>
              <p:cNvSpPr>
                <a:spLocks noChangeArrowheads="1"/>
              </p:cNvSpPr>
              <p:nvPr/>
            </p:nvSpPr>
            <p:spPr bwMode="auto">
              <a:xfrm>
                <a:off x="2155" y="3184"/>
                <a:ext cx="63" cy="63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87" name="Oval 601"/>
              <p:cNvSpPr>
                <a:spLocks noChangeArrowheads="1"/>
              </p:cNvSpPr>
              <p:nvPr/>
            </p:nvSpPr>
            <p:spPr bwMode="auto">
              <a:xfrm>
                <a:off x="2155" y="3184"/>
                <a:ext cx="61" cy="61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88" name="Oval 602"/>
              <p:cNvSpPr>
                <a:spLocks noChangeArrowheads="1"/>
              </p:cNvSpPr>
              <p:nvPr/>
            </p:nvSpPr>
            <p:spPr bwMode="auto">
              <a:xfrm>
                <a:off x="2156" y="3185"/>
                <a:ext cx="58" cy="57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89" name="Oval 603"/>
              <p:cNvSpPr>
                <a:spLocks noChangeArrowheads="1"/>
              </p:cNvSpPr>
              <p:nvPr/>
            </p:nvSpPr>
            <p:spPr bwMode="auto">
              <a:xfrm>
                <a:off x="2157" y="3186"/>
                <a:ext cx="54" cy="53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90" name="Oval 604"/>
              <p:cNvSpPr>
                <a:spLocks noChangeArrowheads="1"/>
              </p:cNvSpPr>
              <p:nvPr/>
            </p:nvSpPr>
            <p:spPr bwMode="auto">
              <a:xfrm>
                <a:off x="2157" y="3186"/>
                <a:ext cx="52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91" name="Oval 605"/>
              <p:cNvSpPr>
                <a:spLocks noChangeArrowheads="1"/>
              </p:cNvSpPr>
              <p:nvPr/>
            </p:nvSpPr>
            <p:spPr bwMode="auto">
              <a:xfrm>
                <a:off x="2158" y="3187"/>
                <a:ext cx="48" cy="47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92" name="Oval 606"/>
              <p:cNvSpPr>
                <a:spLocks noChangeArrowheads="1"/>
              </p:cNvSpPr>
              <p:nvPr/>
            </p:nvSpPr>
            <p:spPr bwMode="auto">
              <a:xfrm>
                <a:off x="2159" y="3187"/>
                <a:ext cx="46" cy="47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93" name="Oval 607"/>
              <p:cNvSpPr>
                <a:spLocks noChangeArrowheads="1"/>
              </p:cNvSpPr>
              <p:nvPr/>
            </p:nvSpPr>
            <p:spPr bwMode="auto">
              <a:xfrm>
                <a:off x="2160" y="3188"/>
                <a:ext cx="42" cy="43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94" name="Oval 608"/>
              <p:cNvSpPr>
                <a:spLocks noChangeArrowheads="1"/>
              </p:cNvSpPr>
              <p:nvPr/>
            </p:nvSpPr>
            <p:spPr bwMode="auto">
              <a:xfrm>
                <a:off x="2161" y="3189"/>
                <a:ext cx="38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95" name="Oval 609"/>
              <p:cNvSpPr>
                <a:spLocks noChangeArrowheads="1"/>
              </p:cNvSpPr>
              <p:nvPr/>
            </p:nvSpPr>
            <p:spPr bwMode="auto">
              <a:xfrm>
                <a:off x="2161" y="3189"/>
                <a:ext cx="36" cy="37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96" name="Oval 610"/>
              <p:cNvSpPr>
                <a:spLocks noChangeArrowheads="1"/>
              </p:cNvSpPr>
              <p:nvPr/>
            </p:nvSpPr>
            <p:spPr bwMode="auto">
              <a:xfrm>
                <a:off x="2162" y="3190"/>
                <a:ext cx="32" cy="33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97" name="Oval 611"/>
              <p:cNvSpPr>
                <a:spLocks noChangeArrowheads="1"/>
              </p:cNvSpPr>
              <p:nvPr/>
            </p:nvSpPr>
            <p:spPr bwMode="auto">
              <a:xfrm>
                <a:off x="2162" y="3190"/>
                <a:ext cx="30" cy="31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98" name="Oval 612"/>
              <p:cNvSpPr>
                <a:spLocks noChangeArrowheads="1"/>
              </p:cNvSpPr>
              <p:nvPr/>
            </p:nvSpPr>
            <p:spPr bwMode="auto">
              <a:xfrm>
                <a:off x="2163" y="3191"/>
                <a:ext cx="27" cy="27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99" name="Oval 613"/>
              <p:cNvSpPr>
                <a:spLocks noChangeArrowheads="1"/>
              </p:cNvSpPr>
              <p:nvPr/>
            </p:nvSpPr>
            <p:spPr bwMode="auto">
              <a:xfrm>
                <a:off x="2163" y="3191"/>
                <a:ext cx="25" cy="25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00" name="Oval 614"/>
              <p:cNvSpPr>
                <a:spLocks noChangeArrowheads="1"/>
              </p:cNvSpPr>
              <p:nvPr/>
            </p:nvSpPr>
            <p:spPr bwMode="auto">
              <a:xfrm>
                <a:off x="2164" y="3192"/>
                <a:ext cx="21" cy="21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01" name="Oval 615"/>
              <p:cNvSpPr>
                <a:spLocks noChangeArrowheads="1"/>
              </p:cNvSpPr>
              <p:nvPr/>
            </p:nvSpPr>
            <p:spPr bwMode="auto">
              <a:xfrm>
                <a:off x="2165" y="3193"/>
                <a:ext cx="17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02" name="Oval 616"/>
              <p:cNvSpPr>
                <a:spLocks noChangeArrowheads="1"/>
              </p:cNvSpPr>
              <p:nvPr/>
            </p:nvSpPr>
            <p:spPr bwMode="auto">
              <a:xfrm>
                <a:off x="2145" y="3173"/>
                <a:ext cx="110" cy="11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03" name="Oval 617"/>
              <p:cNvSpPr>
                <a:spLocks noChangeArrowheads="1"/>
              </p:cNvSpPr>
              <p:nvPr/>
            </p:nvSpPr>
            <p:spPr bwMode="auto">
              <a:xfrm>
                <a:off x="2235" y="3521"/>
                <a:ext cx="110" cy="11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04" name="Oval 618"/>
              <p:cNvSpPr>
                <a:spLocks noChangeArrowheads="1"/>
              </p:cNvSpPr>
              <p:nvPr/>
            </p:nvSpPr>
            <p:spPr bwMode="auto">
              <a:xfrm>
                <a:off x="2236" y="3522"/>
                <a:ext cx="108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05" name="Oval 619"/>
              <p:cNvSpPr>
                <a:spLocks noChangeArrowheads="1"/>
              </p:cNvSpPr>
              <p:nvPr/>
            </p:nvSpPr>
            <p:spPr bwMode="auto">
              <a:xfrm>
                <a:off x="2237" y="3523"/>
                <a:ext cx="104" cy="105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06" name="Oval 620"/>
              <p:cNvSpPr>
                <a:spLocks noChangeArrowheads="1"/>
              </p:cNvSpPr>
              <p:nvPr/>
            </p:nvSpPr>
            <p:spPr bwMode="auto">
              <a:xfrm>
                <a:off x="2237" y="3523"/>
                <a:ext cx="102" cy="103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07" name="Oval 621"/>
              <p:cNvSpPr>
                <a:spLocks noChangeArrowheads="1"/>
              </p:cNvSpPr>
              <p:nvPr/>
            </p:nvSpPr>
            <p:spPr bwMode="auto">
              <a:xfrm>
                <a:off x="2238" y="3524"/>
                <a:ext cx="98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08" name="Oval 622"/>
              <p:cNvSpPr>
                <a:spLocks noChangeArrowheads="1"/>
              </p:cNvSpPr>
              <p:nvPr/>
            </p:nvSpPr>
            <p:spPr bwMode="auto">
              <a:xfrm>
                <a:off x="2239" y="3525"/>
                <a:ext cx="97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09" name="Oval 623"/>
              <p:cNvSpPr>
                <a:spLocks noChangeArrowheads="1"/>
              </p:cNvSpPr>
              <p:nvPr/>
            </p:nvSpPr>
            <p:spPr bwMode="auto">
              <a:xfrm>
                <a:off x="2240" y="3526"/>
                <a:ext cx="93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10" name="Oval 624"/>
              <p:cNvSpPr>
                <a:spLocks noChangeArrowheads="1"/>
              </p:cNvSpPr>
              <p:nvPr/>
            </p:nvSpPr>
            <p:spPr bwMode="auto">
              <a:xfrm>
                <a:off x="2240" y="3526"/>
                <a:ext cx="91" cy="91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11" name="Oval 625"/>
              <p:cNvSpPr>
                <a:spLocks noChangeArrowheads="1"/>
              </p:cNvSpPr>
              <p:nvPr/>
            </p:nvSpPr>
            <p:spPr bwMode="auto">
              <a:xfrm>
                <a:off x="2240" y="3527"/>
                <a:ext cx="88" cy="87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12" name="Oval 626"/>
              <p:cNvSpPr>
                <a:spLocks noChangeArrowheads="1"/>
              </p:cNvSpPr>
              <p:nvPr/>
            </p:nvSpPr>
            <p:spPr bwMode="auto">
              <a:xfrm>
                <a:off x="2241" y="3528"/>
                <a:ext cx="84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13" name="Oval 627"/>
              <p:cNvSpPr>
                <a:spLocks noChangeArrowheads="1"/>
              </p:cNvSpPr>
              <p:nvPr/>
            </p:nvSpPr>
            <p:spPr bwMode="auto">
              <a:xfrm>
                <a:off x="2241" y="3528"/>
                <a:ext cx="82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14" name="Oval 628"/>
              <p:cNvSpPr>
                <a:spLocks noChangeArrowheads="1"/>
              </p:cNvSpPr>
              <p:nvPr/>
            </p:nvSpPr>
            <p:spPr bwMode="auto">
              <a:xfrm>
                <a:off x="2242" y="3529"/>
                <a:ext cx="78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15" name="Oval 629"/>
              <p:cNvSpPr>
                <a:spLocks noChangeArrowheads="1"/>
              </p:cNvSpPr>
              <p:nvPr/>
            </p:nvSpPr>
            <p:spPr bwMode="auto">
              <a:xfrm>
                <a:off x="2242" y="3529"/>
                <a:ext cx="76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16" name="Oval 630"/>
              <p:cNvSpPr>
                <a:spLocks noChangeArrowheads="1"/>
              </p:cNvSpPr>
              <p:nvPr/>
            </p:nvSpPr>
            <p:spPr bwMode="auto">
              <a:xfrm>
                <a:off x="2243" y="3530"/>
                <a:ext cx="72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17" name="Oval 631"/>
              <p:cNvSpPr>
                <a:spLocks noChangeArrowheads="1"/>
              </p:cNvSpPr>
              <p:nvPr/>
            </p:nvSpPr>
            <p:spPr bwMode="auto">
              <a:xfrm>
                <a:off x="2243" y="3530"/>
                <a:ext cx="70" cy="70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18" name="Oval 632"/>
              <p:cNvSpPr>
                <a:spLocks noChangeArrowheads="1"/>
              </p:cNvSpPr>
              <p:nvPr/>
            </p:nvSpPr>
            <p:spPr bwMode="auto">
              <a:xfrm>
                <a:off x="2245" y="3532"/>
                <a:ext cx="67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19" name="Oval 633"/>
              <p:cNvSpPr>
                <a:spLocks noChangeArrowheads="1"/>
              </p:cNvSpPr>
              <p:nvPr/>
            </p:nvSpPr>
            <p:spPr bwMode="auto">
              <a:xfrm>
                <a:off x="2245" y="3532"/>
                <a:ext cx="65" cy="64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20" name="Oval 634"/>
              <p:cNvSpPr>
                <a:spLocks noChangeArrowheads="1"/>
              </p:cNvSpPr>
              <p:nvPr/>
            </p:nvSpPr>
            <p:spPr bwMode="auto">
              <a:xfrm>
                <a:off x="2246" y="3533"/>
                <a:ext cx="61" cy="60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21" name="Oval 635"/>
              <p:cNvSpPr>
                <a:spLocks noChangeArrowheads="1"/>
              </p:cNvSpPr>
              <p:nvPr/>
            </p:nvSpPr>
            <p:spPr bwMode="auto">
              <a:xfrm>
                <a:off x="2247" y="3534"/>
                <a:ext cx="57" cy="56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22" name="Oval 636"/>
              <p:cNvSpPr>
                <a:spLocks noChangeArrowheads="1"/>
              </p:cNvSpPr>
              <p:nvPr/>
            </p:nvSpPr>
            <p:spPr bwMode="auto">
              <a:xfrm>
                <a:off x="2247" y="3534"/>
                <a:ext cx="55" cy="55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23" name="Oval 637"/>
              <p:cNvSpPr>
                <a:spLocks noChangeArrowheads="1"/>
              </p:cNvSpPr>
              <p:nvPr/>
            </p:nvSpPr>
            <p:spPr bwMode="auto">
              <a:xfrm>
                <a:off x="2248" y="3535"/>
                <a:ext cx="51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24" name="Oval 638"/>
              <p:cNvSpPr>
                <a:spLocks noChangeArrowheads="1"/>
              </p:cNvSpPr>
              <p:nvPr/>
            </p:nvSpPr>
            <p:spPr bwMode="auto">
              <a:xfrm>
                <a:off x="2248" y="3535"/>
                <a:ext cx="49" cy="49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25" name="Oval 639"/>
              <p:cNvSpPr>
                <a:spLocks noChangeArrowheads="1"/>
              </p:cNvSpPr>
              <p:nvPr/>
            </p:nvSpPr>
            <p:spPr bwMode="auto">
              <a:xfrm>
                <a:off x="2249" y="3536"/>
                <a:ext cx="45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26" name="Oval 640"/>
              <p:cNvSpPr>
                <a:spLocks noChangeArrowheads="1"/>
              </p:cNvSpPr>
              <p:nvPr/>
            </p:nvSpPr>
            <p:spPr bwMode="auto">
              <a:xfrm>
                <a:off x="2249" y="3536"/>
                <a:ext cx="43" cy="43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27" name="Oval 641"/>
              <p:cNvSpPr>
                <a:spLocks noChangeArrowheads="1"/>
              </p:cNvSpPr>
              <p:nvPr/>
            </p:nvSpPr>
            <p:spPr bwMode="auto">
              <a:xfrm>
                <a:off x="2250" y="3537"/>
                <a:ext cx="39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28" name="Oval 642"/>
              <p:cNvSpPr>
                <a:spLocks noChangeArrowheads="1"/>
              </p:cNvSpPr>
              <p:nvPr/>
            </p:nvSpPr>
            <p:spPr bwMode="auto">
              <a:xfrm>
                <a:off x="2251" y="3538"/>
                <a:ext cx="37" cy="37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29" name="Oval 643"/>
              <p:cNvSpPr>
                <a:spLocks noChangeArrowheads="1"/>
              </p:cNvSpPr>
              <p:nvPr/>
            </p:nvSpPr>
            <p:spPr bwMode="auto">
              <a:xfrm>
                <a:off x="2252" y="3539"/>
                <a:ext cx="34" cy="33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30" name="Oval 644"/>
              <p:cNvSpPr>
                <a:spLocks noChangeArrowheads="1"/>
              </p:cNvSpPr>
              <p:nvPr/>
            </p:nvSpPr>
            <p:spPr bwMode="auto">
              <a:xfrm>
                <a:off x="2253" y="3540"/>
                <a:ext cx="30" cy="29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31" name="Oval 645"/>
              <p:cNvSpPr>
                <a:spLocks noChangeArrowheads="1"/>
              </p:cNvSpPr>
              <p:nvPr/>
            </p:nvSpPr>
            <p:spPr bwMode="auto">
              <a:xfrm>
                <a:off x="2253" y="3540"/>
                <a:ext cx="28" cy="27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32" name="Oval 646"/>
              <p:cNvSpPr>
                <a:spLocks noChangeArrowheads="1"/>
              </p:cNvSpPr>
              <p:nvPr/>
            </p:nvSpPr>
            <p:spPr bwMode="auto">
              <a:xfrm>
                <a:off x="2254" y="3541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33" name="Oval 647"/>
              <p:cNvSpPr>
                <a:spLocks noChangeArrowheads="1"/>
              </p:cNvSpPr>
              <p:nvPr/>
            </p:nvSpPr>
            <p:spPr bwMode="auto">
              <a:xfrm>
                <a:off x="2254" y="3541"/>
                <a:ext cx="22" cy="22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34" name="Oval 648"/>
              <p:cNvSpPr>
                <a:spLocks noChangeArrowheads="1"/>
              </p:cNvSpPr>
              <p:nvPr/>
            </p:nvSpPr>
            <p:spPr bwMode="auto">
              <a:xfrm>
                <a:off x="2255" y="3542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35" name="Oval 649"/>
              <p:cNvSpPr>
                <a:spLocks noChangeArrowheads="1"/>
              </p:cNvSpPr>
              <p:nvPr/>
            </p:nvSpPr>
            <p:spPr bwMode="auto">
              <a:xfrm>
                <a:off x="2235" y="3521"/>
                <a:ext cx="109" cy="11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36" name="Oval 650"/>
              <p:cNvSpPr>
                <a:spLocks noChangeArrowheads="1"/>
              </p:cNvSpPr>
              <p:nvPr/>
            </p:nvSpPr>
            <p:spPr bwMode="auto">
              <a:xfrm>
                <a:off x="2979" y="3197"/>
                <a:ext cx="110" cy="11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37" name="Oval 651"/>
              <p:cNvSpPr>
                <a:spLocks noChangeArrowheads="1"/>
              </p:cNvSpPr>
              <p:nvPr/>
            </p:nvSpPr>
            <p:spPr bwMode="auto">
              <a:xfrm>
                <a:off x="2980" y="3198"/>
                <a:ext cx="108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38" name="Oval 652"/>
              <p:cNvSpPr>
                <a:spLocks noChangeArrowheads="1"/>
              </p:cNvSpPr>
              <p:nvPr/>
            </p:nvSpPr>
            <p:spPr bwMode="auto">
              <a:xfrm>
                <a:off x="2981" y="3199"/>
                <a:ext cx="104" cy="106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39" name="Oval 653"/>
              <p:cNvSpPr>
                <a:spLocks noChangeArrowheads="1"/>
              </p:cNvSpPr>
              <p:nvPr/>
            </p:nvSpPr>
            <p:spPr bwMode="auto">
              <a:xfrm>
                <a:off x="2981" y="3199"/>
                <a:ext cx="102" cy="104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40" name="Oval 654"/>
              <p:cNvSpPr>
                <a:spLocks noChangeArrowheads="1"/>
              </p:cNvSpPr>
              <p:nvPr/>
            </p:nvSpPr>
            <p:spPr bwMode="auto">
              <a:xfrm>
                <a:off x="2981" y="3200"/>
                <a:ext cx="99" cy="100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41" name="Oval 655"/>
              <p:cNvSpPr>
                <a:spLocks noChangeArrowheads="1"/>
              </p:cNvSpPr>
              <p:nvPr/>
            </p:nvSpPr>
            <p:spPr bwMode="auto">
              <a:xfrm>
                <a:off x="2982" y="3200"/>
                <a:ext cx="97" cy="98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42" name="Oval 656"/>
              <p:cNvSpPr>
                <a:spLocks noChangeArrowheads="1"/>
              </p:cNvSpPr>
              <p:nvPr/>
            </p:nvSpPr>
            <p:spPr bwMode="auto">
              <a:xfrm>
                <a:off x="2983" y="3201"/>
                <a:ext cx="94" cy="94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43" name="Oval 657"/>
              <p:cNvSpPr>
                <a:spLocks noChangeArrowheads="1"/>
              </p:cNvSpPr>
              <p:nvPr/>
            </p:nvSpPr>
            <p:spPr bwMode="auto">
              <a:xfrm>
                <a:off x="2984" y="3202"/>
                <a:ext cx="90" cy="90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44" name="Oval 658"/>
              <p:cNvSpPr>
                <a:spLocks noChangeArrowheads="1"/>
              </p:cNvSpPr>
              <p:nvPr/>
            </p:nvSpPr>
            <p:spPr bwMode="auto">
              <a:xfrm>
                <a:off x="2984" y="3202"/>
                <a:ext cx="88" cy="88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45" name="Oval 659"/>
              <p:cNvSpPr>
                <a:spLocks noChangeArrowheads="1"/>
              </p:cNvSpPr>
              <p:nvPr/>
            </p:nvSpPr>
            <p:spPr bwMode="auto">
              <a:xfrm>
                <a:off x="2985" y="3203"/>
                <a:ext cx="84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46" name="Oval 660"/>
              <p:cNvSpPr>
                <a:spLocks noChangeArrowheads="1"/>
              </p:cNvSpPr>
              <p:nvPr/>
            </p:nvSpPr>
            <p:spPr bwMode="auto">
              <a:xfrm>
                <a:off x="2985" y="3203"/>
                <a:ext cx="82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47" name="Oval 661"/>
              <p:cNvSpPr>
                <a:spLocks noChangeArrowheads="1"/>
              </p:cNvSpPr>
              <p:nvPr/>
            </p:nvSpPr>
            <p:spPr bwMode="auto">
              <a:xfrm>
                <a:off x="2986" y="3205"/>
                <a:ext cx="78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48" name="Oval 662"/>
              <p:cNvSpPr>
                <a:spLocks noChangeArrowheads="1"/>
              </p:cNvSpPr>
              <p:nvPr/>
            </p:nvSpPr>
            <p:spPr bwMode="auto">
              <a:xfrm>
                <a:off x="2986" y="3206"/>
                <a:ext cx="76" cy="75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49" name="Oval 663"/>
              <p:cNvSpPr>
                <a:spLocks noChangeArrowheads="1"/>
              </p:cNvSpPr>
              <p:nvPr/>
            </p:nvSpPr>
            <p:spPr bwMode="auto">
              <a:xfrm>
                <a:off x="2987" y="3206"/>
                <a:ext cx="72" cy="73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50" name="Oval 664"/>
              <p:cNvSpPr>
                <a:spLocks noChangeArrowheads="1"/>
              </p:cNvSpPr>
              <p:nvPr/>
            </p:nvSpPr>
            <p:spPr bwMode="auto">
              <a:xfrm>
                <a:off x="2988" y="3207"/>
                <a:ext cx="68" cy="69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51" name="Oval 665"/>
              <p:cNvSpPr>
                <a:spLocks noChangeArrowheads="1"/>
              </p:cNvSpPr>
              <p:nvPr/>
            </p:nvSpPr>
            <p:spPr bwMode="auto">
              <a:xfrm>
                <a:off x="2989" y="3207"/>
                <a:ext cx="66" cy="67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52" name="Oval 666"/>
              <p:cNvSpPr>
                <a:spLocks noChangeArrowheads="1"/>
              </p:cNvSpPr>
              <p:nvPr/>
            </p:nvSpPr>
            <p:spPr bwMode="auto">
              <a:xfrm>
                <a:off x="2990" y="3208"/>
                <a:ext cx="63" cy="63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53" name="Oval 667"/>
              <p:cNvSpPr>
                <a:spLocks noChangeArrowheads="1"/>
              </p:cNvSpPr>
              <p:nvPr/>
            </p:nvSpPr>
            <p:spPr bwMode="auto">
              <a:xfrm>
                <a:off x="2990" y="3208"/>
                <a:ext cx="61" cy="61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54" name="Oval 668"/>
              <p:cNvSpPr>
                <a:spLocks noChangeArrowheads="1"/>
              </p:cNvSpPr>
              <p:nvPr/>
            </p:nvSpPr>
            <p:spPr bwMode="auto">
              <a:xfrm>
                <a:off x="2991" y="3209"/>
                <a:ext cx="57" cy="57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55" name="Oval 669"/>
              <p:cNvSpPr>
                <a:spLocks noChangeArrowheads="1"/>
              </p:cNvSpPr>
              <p:nvPr/>
            </p:nvSpPr>
            <p:spPr bwMode="auto">
              <a:xfrm>
                <a:off x="2991" y="3210"/>
                <a:ext cx="55" cy="53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56" name="Oval 670"/>
              <p:cNvSpPr>
                <a:spLocks noChangeArrowheads="1"/>
              </p:cNvSpPr>
              <p:nvPr/>
            </p:nvSpPr>
            <p:spPr bwMode="auto">
              <a:xfrm>
                <a:off x="2992" y="3210"/>
                <a:ext cx="51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57" name="Oval 671"/>
              <p:cNvSpPr>
                <a:spLocks noChangeArrowheads="1"/>
              </p:cNvSpPr>
              <p:nvPr/>
            </p:nvSpPr>
            <p:spPr bwMode="auto">
              <a:xfrm>
                <a:off x="2993" y="3211"/>
                <a:ext cx="47" cy="47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58" name="Oval 672"/>
              <p:cNvSpPr>
                <a:spLocks noChangeArrowheads="1"/>
              </p:cNvSpPr>
              <p:nvPr/>
            </p:nvSpPr>
            <p:spPr bwMode="auto">
              <a:xfrm>
                <a:off x="2993" y="3211"/>
                <a:ext cx="45" cy="47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59" name="Oval 673"/>
              <p:cNvSpPr>
                <a:spLocks noChangeArrowheads="1"/>
              </p:cNvSpPr>
              <p:nvPr/>
            </p:nvSpPr>
            <p:spPr bwMode="auto">
              <a:xfrm>
                <a:off x="2994" y="3212"/>
                <a:ext cx="41" cy="43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60" name="Oval 674"/>
              <p:cNvSpPr>
                <a:spLocks noChangeArrowheads="1"/>
              </p:cNvSpPr>
              <p:nvPr/>
            </p:nvSpPr>
            <p:spPr bwMode="auto">
              <a:xfrm>
                <a:off x="2994" y="3213"/>
                <a:ext cx="39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61" name="Oval 675"/>
              <p:cNvSpPr>
                <a:spLocks noChangeArrowheads="1"/>
              </p:cNvSpPr>
              <p:nvPr/>
            </p:nvSpPr>
            <p:spPr bwMode="auto">
              <a:xfrm>
                <a:off x="2996" y="3213"/>
                <a:ext cx="35" cy="37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62" name="Oval 676"/>
              <p:cNvSpPr>
                <a:spLocks noChangeArrowheads="1"/>
              </p:cNvSpPr>
              <p:nvPr/>
            </p:nvSpPr>
            <p:spPr bwMode="auto">
              <a:xfrm>
                <a:off x="2996" y="3214"/>
                <a:ext cx="33" cy="33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63" name="Oval 677"/>
              <p:cNvSpPr>
                <a:spLocks noChangeArrowheads="1"/>
              </p:cNvSpPr>
              <p:nvPr/>
            </p:nvSpPr>
            <p:spPr bwMode="auto">
              <a:xfrm>
                <a:off x="2997" y="3214"/>
                <a:ext cx="30" cy="31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64" name="Oval 678"/>
              <p:cNvSpPr>
                <a:spLocks noChangeArrowheads="1"/>
              </p:cNvSpPr>
              <p:nvPr/>
            </p:nvSpPr>
            <p:spPr bwMode="auto">
              <a:xfrm>
                <a:off x="2998" y="3215"/>
                <a:ext cx="26" cy="27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65" name="Oval 679"/>
              <p:cNvSpPr>
                <a:spLocks noChangeArrowheads="1"/>
              </p:cNvSpPr>
              <p:nvPr/>
            </p:nvSpPr>
            <p:spPr bwMode="auto">
              <a:xfrm>
                <a:off x="2998" y="3215"/>
                <a:ext cx="24" cy="25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66" name="Oval 680"/>
              <p:cNvSpPr>
                <a:spLocks noChangeArrowheads="1"/>
              </p:cNvSpPr>
              <p:nvPr/>
            </p:nvSpPr>
            <p:spPr bwMode="auto">
              <a:xfrm>
                <a:off x="2999" y="3216"/>
                <a:ext cx="20" cy="21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67" name="Oval 681"/>
              <p:cNvSpPr>
                <a:spLocks noChangeArrowheads="1"/>
              </p:cNvSpPr>
              <p:nvPr/>
            </p:nvSpPr>
            <p:spPr bwMode="auto">
              <a:xfrm>
                <a:off x="2999" y="3217"/>
                <a:ext cx="18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68" name="Oval 682"/>
              <p:cNvSpPr>
                <a:spLocks noChangeArrowheads="1"/>
              </p:cNvSpPr>
              <p:nvPr/>
            </p:nvSpPr>
            <p:spPr bwMode="auto">
              <a:xfrm>
                <a:off x="2979" y="3197"/>
                <a:ext cx="109" cy="11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69" name="Oval 683"/>
              <p:cNvSpPr>
                <a:spLocks noChangeArrowheads="1"/>
              </p:cNvSpPr>
              <p:nvPr/>
            </p:nvSpPr>
            <p:spPr bwMode="auto">
              <a:xfrm>
                <a:off x="3440" y="3276"/>
                <a:ext cx="112" cy="11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70" name="Oval 684"/>
              <p:cNvSpPr>
                <a:spLocks noChangeArrowheads="1"/>
              </p:cNvSpPr>
              <p:nvPr/>
            </p:nvSpPr>
            <p:spPr bwMode="auto">
              <a:xfrm>
                <a:off x="3441" y="3277"/>
                <a:ext cx="110" cy="108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71" name="Oval 685"/>
              <p:cNvSpPr>
                <a:spLocks noChangeArrowheads="1"/>
              </p:cNvSpPr>
              <p:nvPr/>
            </p:nvSpPr>
            <p:spPr bwMode="auto">
              <a:xfrm>
                <a:off x="3442" y="3278"/>
                <a:ext cx="106" cy="104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72" name="Oval 686"/>
              <p:cNvSpPr>
                <a:spLocks noChangeArrowheads="1"/>
              </p:cNvSpPr>
              <p:nvPr/>
            </p:nvSpPr>
            <p:spPr bwMode="auto">
              <a:xfrm>
                <a:off x="3442" y="3278"/>
                <a:ext cx="104" cy="102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73" name="Oval 687"/>
              <p:cNvSpPr>
                <a:spLocks noChangeArrowheads="1"/>
              </p:cNvSpPr>
              <p:nvPr/>
            </p:nvSpPr>
            <p:spPr bwMode="auto">
              <a:xfrm>
                <a:off x="3443" y="3279"/>
                <a:ext cx="100" cy="98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74" name="Oval 688"/>
              <p:cNvSpPr>
                <a:spLocks noChangeArrowheads="1"/>
              </p:cNvSpPr>
              <p:nvPr/>
            </p:nvSpPr>
            <p:spPr bwMode="auto">
              <a:xfrm>
                <a:off x="3443" y="3280"/>
                <a:ext cx="98" cy="96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75" name="Oval 689"/>
              <p:cNvSpPr>
                <a:spLocks noChangeArrowheads="1"/>
              </p:cNvSpPr>
              <p:nvPr/>
            </p:nvSpPr>
            <p:spPr bwMode="auto">
              <a:xfrm>
                <a:off x="3444" y="3281"/>
                <a:ext cx="94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76" name="Oval 690"/>
              <p:cNvSpPr>
                <a:spLocks noChangeArrowheads="1"/>
              </p:cNvSpPr>
              <p:nvPr/>
            </p:nvSpPr>
            <p:spPr bwMode="auto">
              <a:xfrm>
                <a:off x="3445" y="3282"/>
                <a:ext cx="90" cy="89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77" name="Oval 691"/>
              <p:cNvSpPr>
                <a:spLocks noChangeArrowheads="1"/>
              </p:cNvSpPr>
              <p:nvPr/>
            </p:nvSpPr>
            <p:spPr bwMode="auto">
              <a:xfrm>
                <a:off x="3445" y="3282"/>
                <a:ext cx="88" cy="87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78" name="Oval 692"/>
              <p:cNvSpPr>
                <a:spLocks noChangeArrowheads="1"/>
              </p:cNvSpPr>
              <p:nvPr/>
            </p:nvSpPr>
            <p:spPr bwMode="auto">
              <a:xfrm>
                <a:off x="3446" y="3282"/>
                <a:ext cx="85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79" name="Oval 693"/>
              <p:cNvSpPr>
                <a:spLocks noChangeArrowheads="1"/>
              </p:cNvSpPr>
              <p:nvPr/>
            </p:nvSpPr>
            <p:spPr bwMode="auto">
              <a:xfrm>
                <a:off x="3446" y="3282"/>
                <a:ext cx="83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80" name="Oval 694"/>
              <p:cNvSpPr>
                <a:spLocks noChangeArrowheads="1"/>
              </p:cNvSpPr>
              <p:nvPr/>
            </p:nvSpPr>
            <p:spPr bwMode="auto">
              <a:xfrm>
                <a:off x="3448" y="3283"/>
                <a:ext cx="79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81" name="Oval 695"/>
              <p:cNvSpPr>
                <a:spLocks noChangeArrowheads="1"/>
              </p:cNvSpPr>
              <p:nvPr/>
            </p:nvSpPr>
            <p:spPr bwMode="auto">
              <a:xfrm>
                <a:off x="3449" y="3283"/>
                <a:ext cx="75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82" name="Oval 696"/>
              <p:cNvSpPr>
                <a:spLocks noChangeArrowheads="1"/>
              </p:cNvSpPr>
              <p:nvPr/>
            </p:nvSpPr>
            <p:spPr bwMode="auto">
              <a:xfrm>
                <a:off x="3449" y="3284"/>
                <a:ext cx="73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83" name="Oval 697"/>
              <p:cNvSpPr>
                <a:spLocks noChangeArrowheads="1"/>
              </p:cNvSpPr>
              <p:nvPr/>
            </p:nvSpPr>
            <p:spPr bwMode="auto">
              <a:xfrm>
                <a:off x="3450" y="3285"/>
                <a:ext cx="69" cy="68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84" name="Oval 698"/>
              <p:cNvSpPr>
                <a:spLocks noChangeArrowheads="1"/>
              </p:cNvSpPr>
              <p:nvPr/>
            </p:nvSpPr>
            <p:spPr bwMode="auto">
              <a:xfrm>
                <a:off x="3450" y="3286"/>
                <a:ext cx="67" cy="67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85" name="Oval 699"/>
              <p:cNvSpPr>
                <a:spLocks noChangeArrowheads="1"/>
              </p:cNvSpPr>
              <p:nvPr/>
            </p:nvSpPr>
            <p:spPr bwMode="auto">
              <a:xfrm>
                <a:off x="3451" y="3287"/>
                <a:ext cx="63" cy="63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86" name="Oval 700"/>
              <p:cNvSpPr>
                <a:spLocks noChangeArrowheads="1"/>
              </p:cNvSpPr>
              <p:nvPr/>
            </p:nvSpPr>
            <p:spPr bwMode="auto">
              <a:xfrm>
                <a:off x="3451" y="3287"/>
                <a:ext cx="61" cy="61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87" name="Oval 701"/>
              <p:cNvSpPr>
                <a:spLocks noChangeArrowheads="1"/>
              </p:cNvSpPr>
              <p:nvPr/>
            </p:nvSpPr>
            <p:spPr bwMode="auto">
              <a:xfrm>
                <a:off x="3452" y="3288"/>
                <a:ext cx="57" cy="57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88" name="Oval 702"/>
              <p:cNvSpPr>
                <a:spLocks noChangeArrowheads="1"/>
              </p:cNvSpPr>
              <p:nvPr/>
            </p:nvSpPr>
            <p:spPr bwMode="auto">
              <a:xfrm>
                <a:off x="3453" y="3288"/>
                <a:ext cx="54" cy="55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89" name="Oval 703"/>
              <p:cNvSpPr>
                <a:spLocks noChangeArrowheads="1"/>
              </p:cNvSpPr>
              <p:nvPr/>
            </p:nvSpPr>
            <p:spPr bwMode="auto">
              <a:xfrm>
                <a:off x="3453" y="3289"/>
                <a:ext cx="52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90" name="Oval 704"/>
              <p:cNvSpPr>
                <a:spLocks noChangeArrowheads="1"/>
              </p:cNvSpPr>
              <p:nvPr/>
            </p:nvSpPr>
            <p:spPr bwMode="auto">
              <a:xfrm>
                <a:off x="3454" y="3290"/>
                <a:ext cx="48" cy="47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91" name="Oval 705"/>
              <p:cNvSpPr>
                <a:spLocks noChangeArrowheads="1"/>
              </p:cNvSpPr>
              <p:nvPr/>
            </p:nvSpPr>
            <p:spPr bwMode="auto">
              <a:xfrm>
                <a:off x="3455" y="3290"/>
                <a:ext cx="46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92" name="Oval 706"/>
              <p:cNvSpPr>
                <a:spLocks noChangeArrowheads="1"/>
              </p:cNvSpPr>
              <p:nvPr/>
            </p:nvSpPr>
            <p:spPr bwMode="auto">
              <a:xfrm>
                <a:off x="3456" y="3291"/>
                <a:ext cx="42" cy="41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93" name="Oval 707"/>
              <p:cNvSpPr>
                <a:spLocks noChangeArrowheads="1"/>
              </p:cNvSpPr>
              <p:nvPr/>
            </p:nvSpPr>
            <p:spPr bwMode="auto">
              <a:xfrm>
                <a:off x="3457" y="3291"/>
                <a:ext cx="38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94" name="Oval 708"/>
              <p:cNvSpPr>
                <a:spLocks noChangeArrowheads="1"/>
              </p:cNvSpPr>
              <p:nvPr/>
            </p:nvSpPr>
            <p:spPr bwMode="auto">
              <a:xfrm>
                <a:off x="3457" y="3293"/>
                <a:ext cx="36" cy="36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95" name="Oval 709"/>
              <p:cNvSpPr>
                <a:spLocks noChangeArrowheads="1"/>
              </p:cNvSpPr>
              <p:nvPr/>
            </p:nvSpPr>
            <p:spPr bwMode="auto">
              <a:xfrm>
                <a:off x="3458" y="3293"/>
                <a:ext cx="32" cy="34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96" name="Oval 710"/>
              <p:cNvSpPr>
                <a:spLocks noChangeArrowheads="1"/>
              </p:cNvSpPr>
              <p:nvPr/>
            </p:nvSpPr>
            <p:spPr bwMode="auto">
              <a:xfrm>
                <a:off x="3458" y="3294"/>
                <a:ext cx="30" cy="30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97" name="Oval 711"/>
              <p:cNvSpPr>
                <a:spLocks noChangeArrowheads="1"/>
              </p:cNvSpPr>
              <p:nvPr/>
            </p:nvSpPr>
            <p:spPr bwMode="auto">
              <a:xfrm>
                <a:off x="3459" y="3295"/>
                <a:ext cx="26" cy="26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98" name="Oval 712"/>
              <p:cNvSpPr>
                <a:spLocks noChangeArrowheads="1"/>
              </p:cNvSpPr>
              <p:nvPr/>
            </p:nvSpPr>
            <p:spPr bwMode="auto">
              <a:xfrm>
                <a:off x="3459" y="3295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99" name="Oval 713"/>
              <p:cNvSpPr>
                <a:spLocks noChangeArrowheads="1"/>
              </p:cNvSpPr>
              <p:nvPr/>
            </p:nvSpPr>
            <p:spPr bwMode="auto">
              <a:xfrm>
                <a:off x="3459" y="3296"/>
                <a:ext cx="22" cy="20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00" name="Oval 714"/>
              <p:cNvSpPr>
                <a:spLocks noChangeArrowheads="1"/>
              </p:cNvSpPr>
              <p:nvPr/>
            </p:nvSpPr>
            <p:spPr bwMode="auto">
              <a:xfrm>
                <a:off x="3460" y="3296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01" name="Oval 715"/>
              <p:cNvSpPr>
                <a:spLocks noChangeArrowheads="1"/>
              </p:cNvSpPr>
              <p:nvPr/>
            </p:nvSpPr>
            <p:spPr bwMode="auto">
              <a:xfrm>
                <a:off x="3440" y="3276"/>
                <a:ext cx="111" cy="10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02" name="Oval 716"/>
              <p:cNvSpPr>
                <a:spLocks noChangeArrowheads="1"/>
              </p:cNvSpPr>
              <p:nvPr/>
            </p:nvSpPr>
            <p:spPr bwMode="auto">
              <a:xfrm>
                <a:off x="2397" y="3167"/>
                <a:ext cx="110" cy="11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03" name="Oval 717"/>
              <p:cNvSpPr>
                <a:spLocks noChangeArrowheads="1"/>
              </p:cNvSpPr>
              <p:nvPr/>
            </p:nvSpPr>
            <p:spPr bwMode="auto">
              <a:xfrm>
                <a:off x="2398" y="3168"/>
                <a:ext cx="108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04" name="Oval 718"/>
              <p:cNvSpPr>
                <a:spLocks noChangeArrowheads="1"/>
              </p:cNvSpPr>
              <p:nvPr/>
            </p:nvSpPr>
            <p:spPr bwMode="auto">
              <a:xfrm>
                <a:off x="2399" y="3169"/>
                <a:ext cx="104" cy="105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05" name="Oval 719"/>
              <p:cNvSpPr>
                <a:spLocks noChangeArrowheads="1"/>
              </p:cNvSpPr>
              <p:nvPr/>
            </p:nvSpPr>
            <p:spPr bwMode="auto">
              <a:xfrm>
                <a:off x="2399" y="3169"/>
                <a:ext cx="103" cy="103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06" name="Oval 720"/>
              <p:cNvSpPr>
                <a:spLocks noChangeArrowheads="1"/>
              </p:cNvSpPr>
              <p:nvPr/>
            </p:nvSpPr>
            <p:spPr bwMode="auto">
              <a:xfrm>
                <a:off x="2400" y="3170"/>
                <a:ext cx="99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07" name="Oval 721"/>
              <p:cNvSpPr>
                <a:spLocks noChangeArrowheads="1"/>
              </p:cNvSpPr>
              <p:nvPr/>
            </p:nvSpPr>
            <p:spPr bwMode="auto">
              <a:xfrm>
                <a:off x="2401" y="3171"/>
                <a:ext cx="97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</p:grpSp>
        <p:grpSp>
          <p:nvGrpSpPr>
            <p:cNvPr id="9" name="Group 923"/>
            <p:cNvGrpSpPr>
              <a:grpSpLocks/>
            </p:cNvGrpSpPr>
            <p:nvPr/>
          </p:nvGrpSpPr>
          <p:grpSpPr bwMode="auto">
            <a:xfrm>
              <a:off x="1389" y="1957"/>
              <a:ext cx="3501" cy="1699"/>
              <a:chOff x="1389" y="1957"/>
              <a:chExt cx="3501" cy="1699"/>
            </a:xfrm>
          </p:grpSpPr>
          <p:sp>
            <p:nvSpPr>
              <p:cNvPr id="208" name="Oval 723"/>
              <p:cNvSpPr>
                <a:spLocks noChangeArrowheads="1"/>
              </p:cNvSpPr>
              <p:nvPr/>
            </p:nvSpPr>
            <p:spPr bwMode="auto">
              <a:xfrm>
                <a:off x="2402" y="3172"/>
                <a:ext cx="93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09" name="Oval 724"/>
              <p:cNvSpPr>
                <a:spLocks noChangeArrowheads="1"/>
              </p:cNvSpPr>
              <p:nvPr/>
            </p:nvSpPr>
            <p:spPr bwMode="auto">
              <a:xfrm>
                <a:off x="2402" y="3172"/>
                <a:ext cx="91" cy="91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10" name="Oval 725"/>
              <p:cNvSpPr>
                <a:spLocks noChangeArrowheads="1"/>
              </p:cNvSpPr>
              <p:nvPr/>
            </p:nvSpPr>
            <p:spPr bwMode="auto">
              <a:xfrm>
                <a:off x="2403" y="3173"/>
                <a:ext cx="87" cy="87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11" name="Oval 726"/>
              <p:cNvSpPr>
                <a:spLocks noChangeArrowheads="1"/>
              </p:cNvSpPr>
              <p:nvPr/>
            </p:nvSpPr>
            <p:spPr bwMode="auto">
              <a:xfrm>
                <a:off x="2404" y="3174"/>
                <a:ext cx="83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12" name="Oval 727"/>
              <p:cNvSpPr>
                <a:spLocks noChangeArrowheads="1"/>
              </p:cNvSpPr>
              <p:nvPr/>
            </p:nvSpPr>
            <p:spPr bwMode="auto">
              <a:xfrm>
                <a:off x="2404" y="3174"/>
                <a:ext cx="81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13" name="Oval 728"/>
              <p:cNvSpPr>
                <a:spLocks noChangeArrowheads="1"/>
              </p:cNvSpPr>
              <p:nvPr/>
            </p:nvSpPr>
            <p:spPr bwMode="auto">
              <a:xfrm>
                <a:off x="2405" y="3175"/>
                <a:ext cx="77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14" name="Oval 729"/>
              <p:cNvSpPr>
                <a:spLocks noChangeArrowheads="1"/>
              </p:cNvSpPr>
              <p:nvPr/>
            </p:nvSpPr>
            <p:spPr bwMode="auto">
              <a:xfrm>
                <a:off x="2405" y="3175"/>
                <a:ext cx="75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15" name="Oval 730"/>
              <p:cNvSpPr>
                <a:spLocks noChangeArrowheads="1"/>
              </p:cNvSpPr>
              <p:nvPr/>
            </p:nvSpPr>
            <p:spPr bwMode="auto">
              <a:xfrm>
                <a:off x="2406" y="3176"/>
                <a:ext cx="72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16" name="Oval 731"/>
              <p:cNvSpPr>
                <a:spLocks noChangeArrowheads="1"/>
              </p:cNvSpPr>
              <p:nvPr/>
            </p:nvSpPr>
            <p:spPr bwMode="auto">
              <a:xfrm>
                <a:off x="2406" y="3176"/>
                <a:ext cx="70" cy="70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17" name="Oval 732"/>
              <p:cNvSpPr>
                <a:spLocks noChangeArrowheads="1"/>
              </p:cNvSpPr>
              <p:nvPr/>
            </p:nvSpPr>
            <p:spPr bwMode="auto">
              <a:xfrm>
                <a:off x="2408" y="3178"/>
                <a:ext cx="66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18" name="Oval 733"/>
              <p:cNvSpPr>
                <a:spLocks noChangeArrowheads="1"/>
              </p:cNvSpPr>
              <p:nvPr/>
            </p:nvSpPr>
            <p:spPr bwMode="auto">
              <a:xfrm>
                <a:off x="2408" y="3178"/>
                <a:ext cx="64" cy="64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19" name="Oval 734"/>
              <p:cNvSpPr>
                <a:spLocks noChangeArrowheads="1"/>
              </p:cNvSpPr>
              <p:nvPr/>
            </p:nvSpPr>
            <p:spPr bwMode="auto">
              <a:xfrm>
                <a:off x="2408" y="3179"/>
                <a:ext cx="61" cy="60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20" name="Oval 735"/>
              <p:cNvSpPr>
                <a:spLocks noChangeArrowheads="1"/>
              </p:cNvSpPr>
              <p:nvPr/>
            </p:nvSpPr>
            <p:spPr bwMode="auto">
              <a:xfrm>
                <a:off x="2409" y="3180"/>
                <a:ext cx="57" cy="56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21" name="Oval 736"/>
              <p:cNvSpPr>
                <a:spLocks noChangeArrowheads="1"/>
              </p:cNvSpPr>
              <p:nvPr/>
            </p:nvSpPr>
            <p:spPr bwMode="auto">
              <a:xfrm>
                <a:off x="2409" y="3180"/>
                <a:ext cx="55" cy="54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22" name="Oval 737"/>
              <p:cNvSpPr>
                <a:spLocks noChangeArrowheads="1"/>
              </p:cNvSpPr>
              <p:nvPr/>
            </p:nvSpPr>
            <p:spPr bwMode="auto">
              <a:xfrm>
                <a:off x="2410" y="3181"/>
                <a:ext cx="51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23" name="Oval 738"/>
              <p:cNvSpPr>
                <a:spLocks noChangeArrowheads="1"/>
              </p:cNvSpPr>
              <p:nvPr/>
            </p:nvSpPr>
            <p:spPr bwMode="auto">
              <a:xfrm>
                <a:off x="2410" y="3181"/>
                <a:ext cx="49" cy="49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24" name="Oval 739"/>
              <p:cNvSpPr>
                <a:spLocks noChangeArrowheads="1"/>
              </p:cNvSpPr>
              <p:nvPr/>
            </p:nvSpPr>
            <p:spPr bwMode="auto">
              <a:xfrm>
                <a:off x="2411" y="3182"/>
                <a:ext cx="45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25" name="Oval 740"/>
              <p:cNvSpPr>
                <a:spLocks noChangeArrowheads="1"/>
              </p:cNvSpPr>
              <p:nvPr/>
            </p:nvSpPr>
            <p:spPr bwMode="auto">
              <a:xfrm>
                <a:off x="2411" y="3182"/>
                <a:ext cx="44" cy="43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26" name="Oval 741"/>
              <p:cNvSpPr>
                <a:spLocks noChangeArrowheads="1"/>
              </p:cNvSpPr>
              <p:nvPr/>
            </p:nvSpPr>
            <p:spPr bwMode="auto">
              <a:xfrm>
                <a:off x="2412" y="3183"/>
                <a:ext cx="40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27" name="Oval 742"/>
              <p:cNvSpPr>
                <a:spLocks noChangeArrowheads="1"/>
              </p:cNvSpPr>
              <p:nvPr/>
            </p:nvSpPr>
            <p:spPr bwMode="auto">
              <a:xfrm>
                <a:off x="2413" y="3184"/>
                <a:ext cx="38" cy="37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28" name="Oval 743"/>
              <p:cNvSpPr>
                <a:spLocks noChangeArrowheads="1"/>
              </p:cNvSpPr>
              <p:nvPr/>
            </p:nvSpPr>
            <p:spPr bwMode="auto">
              <a:xfrm>
                <a:off x="2414" y="3185"/>
                <a:ext cx="34" cy="33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29" name="Oval 744"/>
              <p:cNvSpPr>
                <a:spLocks noChangeArrowheads="1"/>
              </p:cNvSpPr>
              <p:nvPr/>
            </p:nvSpPr>
            <p:spPr bwMode="auto">
              <a:xfrm>
                <a:off x="2415" y="3186"/>
                <a:ext cx="30" cy="29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30" name="Oval 745"/>
              <p:cNvSpPr>
                <a:spLocks noChangeArrowheads="1"/>
              </p:cNvSpPr>
              <p:nvPr/>
            </p:nvSpPr>
            <p:spPr bwMode="auto">
              <a:xfrm>
                <a:off x="2415" y="3186"/>
                <a:ext cx="28" cy="27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31" name="Oval 746"/>
              <p:cNvSpPr>
                <a:spLocks noChangeArrowheads="1"/>
              </p:cNvSpPr>
              <p:nvPr/>
            </p:nvSpPr>
            <p:spPr bwMode="auto">
              <a:xfrm>
                <a:off x="2416" y="3187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32" name="Oval 747"/>
              <p:cNvSpPr>
                <a:spLocks noChangeArrowheads="1"/>
              </p:cNvSpPr>
              <p:nvPr/>
            </p:nvSpPr>
            <p:spPr bwMode="auto">
              <a:xfrm>
                <a:off x="2416" y="3187"/>
                <a:ext cx="22" cy="22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33" name="Oval 748"/>
              <p:cNvSpPr>
                <a:spLocks noChangeArrowheads="1"/>
              </p:cNvSpPr>
              <p:nvPr/>
            </p:nvSpPr>
            <p:spPr bwMode="auto">
              <a:xfrm>
                <a:off x="2417" y="3187"/>
                <a:ext cx="18" cy="1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34" name="Oval 749"/>
              <p:cNvSpPr>
                <a:spLocks noChangeArrowheads="1"/>
              </p:cNvSpPr>
              <p:nvPr/>
            </p:nvSpPr>
            <p:spPr bwMode="auto">
              <a:xfrm>
                <a:off x="2397" y="3167"/>
                <a:ext cx="109" cy="11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35" name="Oval 750"/>
              <p:cNvSpPr>
                <a:spLocks noChangeArrowheads="1"/>
              </p:cNvSpPr>
              <p:nvPr/>
            </p:nvSpPr>
            <p:spPr bwMode="auto">
              <a:xfrm>
                <a:off x="4143" y="3215"/>
                <a:ext cx="110" cy="11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36" name="Oval 751"/>
              <p:cNvSpPr>
                <a:spLocks noChangeArrowheads="1"/>
              </p:cNvSpPr>
              <p:nvPr/>
            </p:nvSpPr>
            <p:spPr bwMode="auto">
              <a:xfrm>
                <a:off x="4144" y="3216"/>
                <a:ext cx="108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37" name="Oval 752"/>
              <p:cNvSpPr>
                <a:spLocks noChangeArrowheads="1"/>
              </p:cNvSpPr>
              <p:nvPr/>
            </p:nvSpPr>
            <p:spPr bwMode="auto">
              <a:xfrm>
                <a:off x="4145" y="3217"/>
                <a:ext cx="104" cy="105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38" name="Oval 753"/>
              <p:cNvSpPr>
                <a:spLocks noChangeArrowheads="1"/>
              </p:cNvSpPr>
              <p:nvPr/>
            </p:nvSpPr>
            <p:spPr bwMode="auto">
              <a:xfrm>
                <a:off x="4145" y="3217"/>
                <a:ext cx="103" cy="103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39" name="Oval 754"/>
              <p:cNvSpPr>
                <a:spLocks noChangeArrowheads="1"/>
              </p:cNvSpPr>
              <p:nvPr/>
            </p:nvSpPr>
            <p:spPr bwMode="auto">
              <a:xfrm>
                <a:off x="4146" y="3218"/>
                <a:ext cx="99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40" name="Oval 755"/>
              <p:cNvSpPr>
                <a:spLocks noChangeArrowheads="1"/>
              </p:cNvSpPr>
              <p:nvPr/>
            </p:nvSpPr>
            <p:spPr bwMode="auto">
              <a:xfrm>
                <a:off x="4147" y="3219"/>
                <a:ext cx="97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41" name="Oval 756"/>
              <p:cNvSpPr>
                <a:spLocks noChangeArrowheads="1"/>
              </p:cNvSpPr>
              <p:nvPr/>
            </p:nvSpPr>
            <p:spPr bwMode="auto">
              <a:xfrm>
                <a:off x="4148" y="3220"/>
                <a:ext cx="93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42" name="Oval 757"/>
              <p:cNvSpPr>
                <a:spLocks noChangeArrowheads="1"/>
              </p:cNvSpPr>
              <p:nvPr/>
            </p:nvSpPr>
            <p:spPr bwMode="auto">
              <a:xfrm>
                <a:off x="4148" y="3220"/>
                <a:ext cx="91" cy="91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43" name="Oval 758"/>
              <p:cNvSpPr>
                <a:spLocks noChangeArrowheads="1"/>
              </p:cNvSpPr>
              <p:nvPr/>
            </p:nvSpPr>
            <p:spPr bwMode="auto">
              <a:xfrm>
                <a:off x="4149" y="3221"/>
                <a:ext cx="87" cy="87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44" name="Oval 759"/>
              <p:cNvSpPr>
                <a:spLocks noChangeArrowheads="1"/>
              </p:cNvSpPr>
              <p:nvPr/>
            </p:nvSpPr>
            <p:spPr bwMode="auto">
              <a:xfrm>
                <a:off x="4150" y="3222"/>
                <a:ext cx="83" cy="83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45" name="Oval 760"/>
              <p:cNvSpPr>
                <a:spLocks noChangeArrowheads="1"/>
              </p:cNvSpPr>
              <p:nvPr/>
            </p:nvSpPr>
            <p:spPr bwMode="auto">
              <a:xfrm>
                <a:off x="4150" y="3222"/>
                <a:ext cx="81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46" name="Oval 761"/>
              <p:cNvSpPr>
                <a:spLocks noChangeArrowheads="1"/>
              </p:cNvSpPr>
              <p:nvPr/>
            </p:nvSpPr>
            <p:spPr bwMode="auto">
              <a:xfrm>
                <a:off x="4151" y="3223"/>
                <a:ext cx="77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47" name="Oval 762"/>
              <p:cNvSpPr>
                <a:spLocks noChangeArrowheads="1"/>
              </p:cNvSpPr>
              <p:nvPr/>
            </p:nvSpPr>
            <p:spPr bwMode="auto">
              <a:xfrm>
                <a:off x="4151" y="3223"/>
                <a:ext cx="75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48" name="Oval 763"/>
              <p:cNvSpPr>
                <a:spLocks noChangeArrowheads="1"/>
              </p:cNvSpPr>
              <p:nvPr/>
            </p:nvSpPr>
            <p:spPr bwMode="auto">
              <a:xfrm>
                <a:off x="4152" y="3224"/>
                <a:ext cx="72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49" name="Oval 764"/>
              <p:cNvSpPr>
                <a:spLocks noChangeArrowheads="1"/>
              </p:cNvSpPr>
              <p:nvPr/>
            </p:nvSpPr>
            <p:spPr bwMode="auto">
              <a:xfrm>
                <a:off x="4152" y="3224"/>
                <a:ext cx="70" cy="70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50" name="Oval 765"/>
              <p:cNvSpPr>
                <a:spLocks noChangeArrowheads="1"/>
              </p:cNvSpPr>
              <p:nvPr/>
            </p:nvSpPr>
            <p:spPr bwMode="auto">
              <a:xfrm>
                <a:off x="4153" y="3226"/>
                <a:ext cx="67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51" name="Oval 766"/>
              <p:cNvSpPr>
                <a:spLocks noChangeArrowheads="1"/>
              </p:cNvSpPr>
              <p:nvPr/>
            </p:nvSpPr>
            <p:spPr bwMode="auto">
              <a:xfrm>
                <a:off x="4153" y="3226"/>
                <a:ext cx="65" cy="64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52" name="Oval 767"/>
              <p:cNvSpPr>
                <a:spLocks noChangeArrowheads="1"/>
              </p:cNvSpPr>
              <p:nvPr/>
            </p:nvSpPr>
            <p:spPr bwMode="auto">
              <a:xfrm>
                <a:off x="4154" y="3227"/>
                <a:ext cx="61" cy="60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53" name="Oval 768"/>
              <p:cNvSpPr>
                <a:spLocks noChangeArrowheads="1"/>
              </p:cNvSpPr>
              <p:nvPr/>
            </p:nvSpPr>
            <p:spPr bwMode="auto">
              <a:xfrm>
                <a:off x="4155" y="3228"/>
                <a:ext cx="57" cy="56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54" name="Oval 769"/>
              <p:cNvSpPr>
                <a:spLocks noChangeArrowheads="1"/>
              </p:cNvSpPr>
              <p:nvPr/>
            </p:nvSpPr>
            <p:spPr bwMode="auto">
              <a:xfrm>
                <a:off x="4155" y="3228"/>
                <a:ext cx="55" cy="54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55" name="Oval 770"/>
              <p:cNvSpPr>
                <a:spLocks noChangeArrowheads="1"/>
              </p:cNvSpPr>
              <p:nvPr/>
            </p:nvSpPr>
            <p:spPr bwMode="auto">
              <a:xfrm>
                <a:off x="4156" y="3229"/>
                <a:ext cx="51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56" name="Oval 771"/>
              <p:cNvSpPr>
                <a:spLocks noChangeArrowheads="1"/>
              </p:cNvSpPr>
              <p:nvPr/>
            </p:nvSpPr>
            <p:spPr bwMode="auto">
              <a:xfrm>
                <a:off x="4156" y="3229"/>
                <a:ext cx="49" cy="49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57" name="Oval 772"/>
              <p:cNvSpPr>
                <a:spLocks noChangeArrowheads="1"/>
              </p:cNvSpPr>
              <p:nvPr/>
            </p:nvSpPr>
            <p:spPr bwMode="auto">
              <a:xfrm>
                <a:off x="4157" y="3230"/>
                <a:ext cx="45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58" name="Oval 773"/>
              <p:cNvSpPr>
                <a:spLocks noChangeArrowheads="1"/>
              </p:cNvSpPr>
              <p:nvPr/>
            </p:nvSpPr>
            <p:spPr bwMode="auto">
              <a:xfrm>
                <a:off x="4157" y="3230"/>
                <a:ext cx="43" cy="43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59" name="Oval 774"/>
              <p:cNvSpPr>
                <a:spLocks noChangeArrowheads="1"/>
              </p:cNvSpPr>
              <p:nvPr/>
            </p:nvSpPr>
            <p:spPr bwMode="auto">
              <a:xfrm>
                <a:off x="4158" y="3231"/>
                <a:ext cx="40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60" name="Oval 775"/>
              <p:cNvSpPr>
                <a:spLocks noChangeArrowheads="1"/>
              </p:cNvSpPr>
              <p:nvPr/>
            </p:nvSpPr>
            <p:spPr bwMode="auto">
              <a:xfrm>
                <a:off x="4159" y="3232"/>
                <a:ext cx="38" cy="37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61" name="Oval 776"/>
              <p:cNvSpPr>
                <a:spLocks noChangeArrowheads="1"/>
              </p:cNvSpPr>
              <p:nvPr/>
            </p:nvSpPr>
            <p:spPr bwMode="auto">
              <a:xfrm>
                <a:off x="4160" y="3233"/>
                <a:ext cx="34" cy="33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62" name="Oval 777"/>
              <p:cNvSpPr>
                <a:spLocks noChangeArrowheads="1"/>
              </p:cNvSpPr>
              <p:nvPr/>
            </p:nvSpPr>
            <p:spPr bwMode="auto">
              <a:xfrm>
                <a:off x="4161" y="3234"/>
                <a:ext cx="30" cy="29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63" name="Oval 778"/>
              <p:cNvSpPr>
                <a:spLocks noChangeArrowheads="1"/>
              </p:cNvSpPr>
              <p:nvPr/>
            </p:nvSpPr>
            <p:spPr bwMode="auto">
              <a:xfrm>
                <a:off x="4161" y="3234"/>
                <a:ext cx="28" cy="27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64" name="Oval 779"/>
              <p:cNvSpPr>
                <a:spLocks noChangeArrowheads="1"/>
              </p:cNvSpPr>
              <p:nvPr/>
            </p:nvSpPr>
            <p:spPr bwMode="auto">
              <a:xfrm>
                <a:off x="4162" y="3234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65" name="Oval 780"/>
              <p:cNvSpPr>
                <a:spLocks noChangeArrowheads="1"/>
              </p:cNvSpPr>
              <p:nvPr/>
            </p:nvSpPr>
            <p:spPr bwMode="auto">
              <a:xfrm>
                <a:off x="4162" y="3234"/>
                <a:ext cx="22" cy="23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66" name="Oval 781"/>
              <p:cNvSpPr>
                <a:spLocks noChangeArrowheads="1"/>
              </p:cNvSpPr>
              <p:nvPr/>
            </p:nvSpPr>
            <p:spPr bwMode="auto">
              <a:xfrm>
                <a:off x="4163" y="3235"/>
                <a:ext cx="18" cy="1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67" name="Oval 782"/>
              <p:cNvSpPr>
                <a:spLocks noChangeArrowheads="1"/>
              </p:cNvSpPr>
              <p:nvPr/>
            </p:nvSpPr>
            <p:spPr bwMode="auto">
              <a:xfrm>
                <a:off x="4143" y="3215"/>
                <a:ext cx="109" cy="11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68" name="Freeform 783"/>
              <p:cNvSpPr>
                <a:spLocks/>
              </p:cNvSpPr>
              <p:nvPr/>
            </p:nvSpPr>
            <p:spPr bwMode="auto">
              <a:xfrm>
                <a:off x="1389" y="2973"/>
                <a:ext cx="3240" cy="32"/>
              </a:xfrm>
              <a:custGeom>
                <a:avLst/>
                <a:gdLst/>
                <a:ahLst/>
                <a:cxnLst>
                  <a:cxn ang="0">
                    <a:pos x="6402" y="65"/>
                  </a:cxn>
                  <a:cxn ang="0">
                    <a:pos x="6289" y="33"/>
                  </a:cxn>
                  <a:cxn ang="0">
                    <a:pos x="6176" y="0"/>
                  </a:cxn>
                  <a:cxn ang="0">
                    <a:pos x="6084" y="0"/>
                  </a:cxn>
                  <a:cxn ang="0">
                    <a:pos x="5970" y="33"/>
                  </a:cxn>
                  <a:cxn ang="0">
                    <a:pos x="5857" y="65"/>
                  </a:cxn>
                  <a:cxn ang="0">
                    <a:pos x="5765" y="65"/>
                  </a:cxn>
                  <a:cxn ang="0">
                    <a:pos x="5652" y="33"/>
                  </a:cxn>
                  <a:cxn ang="0">
                    <a:pos x="5538" y="0"/>
                  </a:cxn>
                  <a:cxn ang="0">
                    <a:pos x="5446" y="0"/>
                  </a:cxn>
                  <a:cxn ang="0">
                    <a:pos x="5333" y="33"/>
                  </a:cxn>
                  <a:cxn ang="0">
                    <a:pos x="5222" y="65"/>
                  </a:cxn>
                  <a:cxn ang="0">
                    <a:pos x="5128" y="65"/>
                  </a:cxn>
                  <a:cxn ang="0">
                    <a:pos x="5016" y="33"/>
                  </a:cxn>
                  <a:cxn ang="0">
                    <a:pos x="4903" y="0"/>
                  </a:cxn>
                  <a:cxn ang="0">
                    <a:pos x="4811" y="0"/>
                  </a:cxn>
                  <a:cxn ang="0">
                    <a:pos x="4698" y="33"/>
                  </a:cxn>
                  <a:cxn ang="0">
                    <a:pos x="4584" y="65"/>
                  </a:cxn>
                  <a:cxn ang="0">
                    <a:pos x="4492" y="65"/>
                  </a:cxn>
                  <a:cxn ang="0">
                    <a:pos x="4379" y="33"/>
                  </a:cxn>
                  <a:cxn ang="0">
                    <a:pos x="4266" y="0"/>
                  </a:cxn>
                  <a:cxn ang="0">
                    <a:pos x="4174" y="0"/>
                  </a:cxn>
                  <a:cxn ang="0">
                    <a:pos x="4060" y="33"/>
                  </a:cxn>
                  <a:cxn ang="0">
                    <a:pos x="3947" y="65"/>
                  </a:cxn>
                  <a:cxn ang="0">
                    <a:pos x="3855" y="65"/>
                  </a:cxn>
                  <a:cxn ang="0">
                    <a:pos x="3742" y="33"/>
                  </a:cxn>
                  <a:cxn ang="0">
                    <a:pos x="3628" y="0"/>
                  </a:cxn>
                  <a:cxn ang="0">
                    <a:pos x="3536" y="0"/>
                  </a:cxn>
                  <a:cxn ang="0">
                    <a:pos x="3423" y="33"/>
                  </a:cxn>
                  <a:cxn ang="0">
                    <a:pos x="3310" y="65"/>
                  </a:cxn>
                  <a:cxn ang="0">
                    <a:pos x="3218" y="65"/>
                  </a:cxn>
                  <a:cxn ang="0">
                    <a:pos x="3104" y="33"/>
                  </a:cxn>
                  <a:cxn ang="0">
                    <a:pos x="2993" y="0"/>
                  </a:cxn>
                  <a:cxn ang="0">
                    <a:pos x="2901" y="0"/>
                  </a:cxn>
                  <a:cxn ang="0">
                    <a:pos x="2788" y="33"/>
                  </a:cxn>
                  <a:cxn ang="0">
                    <a:pos x="2674" y="65"/>
                  </a:cxn>
                  <a:cxn ang="0">
                    <a:pos x="2582" y="65"/>
                  </a:cxn>
                  <a:cxn ang="0">
                    <a:pos x="2469" y="33"/>
                  </a:cxn>
                  <a:cxn ang="0">
                    <a:pos x="2356" y="0"/>
                  </a:cxn>
                  <a:cxn ang="0">
                    <a:pos x="2264" y="0"/>
                  </a:cxn>
                  <a:cxn ang="0">
                    <a:pos x="2150" y="33"/>
                  </a:cxn>
                  <a:cxn ang="0">
                    <a:pos x="2037" y="65"/>
                  </a:cxn>
                  <a:cxn ang="0">
                    <a:pos x="1945" y="65"/>
                  </a:cxn>
                  <a:cxn ang="0">
                    <a:pos x="1832" y="33"/>
                  </a:cxn>
                  <a:cxn ang="0">
                    <a:pos x="1718" y="0"/>
                  </a:cxn>
                  <a:cxn ang="0">
                    <a:pos x="1626" y="0"/>
                  </a:cxn>
                  <a:cxn ang="0">
                    <a:pos x="1513" y="33"/>
                  </a:cxn>
                  <a:cxn ang="0">
                    <a:pos x="1400" y="65"/>
                  </a:cxn>
                  <a:cxn ang="0">
                    <a:pos x="1308" y="65"/>
                  </a:cxn>
                  <a:cxn ang="0">
                    <a:pos x="1194" y="33"/>
                  </a:cxn>
                  <a:cxn ang="0">
                    <a:pos x="1081" y="0"/>
                  </a:cxn>
                  <a:cxn ang="0">
                    <a:pos x="989" y="0"/>
                  </a:cxn>
                  <a:cxn ang="0">
                    <a:pos x="878" y="33"/>
                  </a:cxn>
                  <a:cxn ang="0">
                    <a:pos x="764" y="65"/>
                  </a:cxn>
                  <a:cxn ang="0">
                    <a:pos x="672" y="65"/>
                  </a:cxn>
                  <a:cxn ang="0">
                    <a:pos x="559" y="33"/>
                  </a:cxn>
                  <a:cxn ang="0">
                    <a:pos x="446" y="0"/>
                  </a:cxn>
                  <a:cxn ang="0">
                    <a:pos x="353" y="0"/>
                  </a:cxn>
                  <a:cxn ang="0">
                    <a:pos x="240" y="33"/>
                  </a:cxn>
                  <a:cxn ang="0">
                    <a:pos x="127" y="65"/>
                  </a:cxn>
                  <a:cxn ang="0">
                    <a:pos x="35" y="65"/>
                  </a:cxn>
                </a:cxnLst>
                <a:rect l="0" t="0" r="r" b="b"/>
                <a:pathLst>
                  <a:path w="6479" h="65">
                    <a:moveTo>
                      <a:pt x="6479" y="50"/>
                    </a:moveTo>
                    <a:lnTo>
                      <a:pt x="6479" y="33"/>
                    </a:lnTo>
                    <a:lnTo>
                      <a:pt x="6479" y="15"/>
                    </a:lnTo>
                    <a:lnTo>
                      <a:pt x="6466" y="0"/>
                    </a:lnTo>
                    <a:lnTo>
                      <a:pt x="6448" y="0"/>
                    </a:lnTo>
                    <a:lnTo>
                      <a:pt x="6431" y="0"/>
                    </a:lnTo>
                    <a:lnTo>
                      <a:pt x="6416" y="15"/>
                    </a:lnTo>
                    <a:lnTo>
                      <a:pt x="6416" y="33"/>
                    </a:lnTo>
                    <a:lnTo>
                      <a:pt x="6416" y="50"/>
                    </a:lnTo>
                    <a:lnTo>
                      <a:pt x="6402" y="65"/>
                    </a:lnTo>
                    <a:lnTo>
                      <a:pt x="6385" y="65"/>
                    </a:lnTo>
                    <a:lnTo>
                      <a:pt x="6368" y="65"/>
                    </a:lnTo>
                    <a:lnTo>
                      <a:pt x="6352" y="50"/>
                    </a:lnTo>
                    <a:lnTo>
                      <a:pt x="6352" y="33"/>
                    </a:lnTo>
                    <a:lnTo>
                      <a:pt x="6352" y="15"/>
                    </a:lnTo>
                    <a:lnTo>
                      <a:pt x="6339" y="0"/>
                    </a:lnTo>
                    <a:lnTo>
                      <a:pt x="6322" y="0"/>
                    </a:lnTo>
                    <a:lnTo>
                      <a:pt x="6303" y="0"/>
                    </a:lnTo>
                    <a:lnTo>
                      <a:pt x="6289" y="15"/>
                    </a:lnTo>
                    <a:lnTo>
                      <a:pt x="6289" y="33"/>
                    </a:lnTo>
                    <a:lnTo>
                      <a:pt x="6289" y="50"/>
                    </a:lnTo>
                    <a:lnTo>
                      <a:pt x="6276" y="65"/>
                    </a:lnTo>
                    <a:lnTo>
                      <a:pt x="6256" y="65"/>
                    </a:lnTo>
                    <a:lnTo>
                      <a:pt x="6239" y="65"/>
                    </a:lnTo>
                    <a:lnTo>
                      <a:pt x="6226" y="50"/>
                    </a:lnTo>
                    <a:lnTo>
                      <a:pt x="6226" y="33"/>
                    </a:lnTo>
                    <a:lnTo>
                      <a:pt x="6226" y="15"/>
                    </a:lnTo>
                    <a:lnTo>
                      <a:pt x="6210" y="0"/>
                    </a:lnTo>
                    <a:lnTo>
                      <a:pt x="6193" y="0"/>
                    </a:lnTo>
                    <a:lnTo>
                      <a:pt x="6176" y="0"/>
                    </a:lnTo>
                    <a:lnTo>
                      <a:pt x="6162" y="15"/>
                    </a:lnTo>
                    <a:lnTo>
                      <a:pt x="6162" y="33"/>
                    </a:lnTo>
                    <a:lnTo>
                      <a:pt x="6162" y="50"/>
                    </a:lnTo>
                    <a:lnTo>
                      <a:pt x="6147" y="65"/>
                    </a:lnTo>
                    <a:lnTo>
                      <a:pt x="6130" y="65"/>
                    </a:lnTo>
                    <a:lnTo>
                      <a:pt x="6112" y="65"/>
                    </a:lnTo>
                    <a:lnTo>
                      <a:pt x="6097" y="50"/>
                    </a:lnTo>
                    <a:lnTo>
                      <a:pt x="6097" y="33"/>
                    </a:lnTo>
                    <a:lnTo>
                      <a:pt x="6097" y="15"/>
                    </a:lnTo>
                    <a:lnTo>
                      <a:pt x="6084" y="0"/>
                    </a:lnTo>
                    <a:lnTo>
                      <a:pt x="6066" y="0"/>
                    </a:lnTo>
                    <a:lnTo>
                      <a:pt x="6049" y="0"/>
                    </a:lnTo>
                    <a:lnTo>
                      <a:pt x="6034" y="15"/>
                    </a:lnTo>
                    <a:lnTo>
                      <a:pt x="6034" y="33"/>
                    </a:lnTo>
                    <a:lnTo>
                      <a:pt x="6034" y="50"/>
                    </a:lnTo>
                    <a:lnTo>
                      <a:pt x="6020" y="65"/>
                    </a:lnTo>
                    <a:lnTo>
                      <a:pt x="6003" y="65"/>
                    </a:lnTo>
                    <a:lnTo>
                      <a:pt x="5986" y="65"/>
                    </a:lnTo>
                    <a:lnTo>
                      <a:pt x="5970" y="50"/>
                    </a:lnTo>
                    <a:lnTo>
                      <a:pt x="5970" y="33"/>
                    </a:lnTo>
                    <a:lnTo>
                      <a:pt x="5970" y="15"/>
                    </a:lnTo>
                    <a:lnTo>
                      <a:pt x="5957" y="0"/>
                    </a:lnTo>
                    <a:lnTo>
                      <a:pt x="5940" y="0"/>
                    </a:lnTo>
                    <a:lnTo>
                      <a:pt x="5921" y="0"/>
                    </a:lnTo>
                    <a:lnTo>
                      <a:pt x="5907" y="15"/>
                    </a:lnTo>
                    <a:lnTo>
                      <a:pt x="5907" y="33"/>
                    </a:lnTo>
                    <a:lnTo>
                      <a:pt x="5907" y="50"/>
                    </a:lnTo>
                    <a:lnTo>
                      <a:pt x="5894" y="65"/>
                    </a:lnTo>
                    <a:lnTo>
                      <a:pt x="5874" y="65"/>
                    </a:lnTo>
                    <a:lnTo>
                      <a:pt x="5857" y="65"/>
                    </a:lnTo>
                    <a:lnTo>
                      <a:pt x="5844" y="50"/>
                    </a:lnTo>
                    <a:lnTo>
                      <a:pt x="5844" y="33"/>
                    </a:lnTo>
                    <a:lnTo>
                      <a:pt x="5844" y="15"/>
                    </a:lnTo>
                    <a:lnTo>
                      <a:pt x="5828" y="0"/>
                    </a:lnTo>
                    <a:lnTo>
                      <a:pt x="5811" y="0"/>
                    </a:lnTo>
                    <a:lnTo>
                      <a:pt x="5794" y="0"/>
                    </a:lnTo>
                    <a:lnTo>
                      <a:pt x="5780" y="15"/>
                    </a:lnTo>
                    <a:lnTo>
                      <a:pt x="5780" y="33"/>
                    </a:lnTo>
                    <a:lnTo>
                      <a:pt x="5780" y="50"/>
                    </a:lnTo>
                    <a:lnTo>
                      <a:pt x="5765" y="65"/>
                    </a:lnTo>
                    <a:lnTo>
                      <a:pt x="5748" y="65"/>
                    </a:lnTo>
                    <a:lnTo>
                      <a:pt x="5730" y="65"/>
                    </a:lnTo>
                    <a:lnTo>
                      <a:pt x="5715" y="50"/>
                    </a:lnTo>
                    <a:lnTo>
                      <a:pt x="5715" y="33"/>
                    </a:lnTo>
                    <a:lnTo>
                      <a:pt x="5715" y="15"/>
                    </a:lnTo>
                    <a:lnTo>
                      <a:pt x="5702" y="0"/>
                    </a:lnTo>
                    <a:lnTo>
                      <a:pt x="5684" y="0"/>
                    </a:lnTo>
                    <a:lnTo>
                      <a:pt x="5667" y="0"/>
                    </a:lnTo>
                    <a:lnTo>
                      <a:pt x="5652" y="15"/>
                    </a:lnTo>
                    <a:lnTo>
                      <a:pt x="5652" y="33"/>
                    </a:lnTo>
                    <a:lnTo>
                      <a:pt x="5652" y="50"/>
                    </a:lnTo>
                    <a:lnTo>
                      <a:pt x="5638" y="65"/>
                    </a:lnTo>
                    <a:lnTo>
                      <a:pt x="5621" y="65"/>
                    </a:lnTo>
                    <a:lnTo>
                      <a:pt x="5604" y="65"/>
                    </a:lnTo>
                    <a:lnTo>
                      <a:pt x="5588" y="50"/>
                    </a:lnTo>
                    <a:lnTo>
                      <a:pt x="5588" y="33"/>
                    </a:lnTo>
                    <a:lnTo>
                      <a:pt x="5588" y="15"/>
                    </a:lnTo>
                    <a:lnTo>
                      <a:pt x="5575" y="0"/>
                    </a:lnTo>
                    <a:lnTo>
                      <a:pt x="5558" y="0"/>
                    </a:lnTo>
                    <a:lnTo>
                      <a:pt x="5538" y="0"/>
                    </a:lnTo>
                    <a:lnTo>
                      <a:pt x="5525" y="15"/>
                    </a:lnTo>
                    <a:lnTo>
                      <a:pt x="5525" y="33"/>
                    </a:lnTo>
                    <a:lnTo>
                      <a:pt x="5525" y="50"/>
                    </a:lnTo>
                    <a:lnTo>
                      <a:pt x="5510" y="65"/>
                    </a:lnTo>
                    <a:lnTo>
                      <a:pt x="5492" y="65"/>
                    </a:lnTo>
                    <a:lnTo>
                      <a:pt x="5475" y="65"/>
                    </a:lnTo>
                    <a:lnTo>
                      <a:pt x="5462" y="50"/>
                    </a:lnTo>
                    <a:lnTo>
                      <a:pt x="5462" y="33"/>
                    </a:lnTo>
                    <a:lnTo>
                      <a:pt x="5462" y="15"/>
                    </a:lnTo>
                    <a:lnTo>
                      <a:pt x="5446" y="0"/>
                    </a:lnTo>
                    <a:lnTo>
                      <a:pt x="5429" y="0"/>
                    </a:lnTo>
                    <a:lnTo>
                      <a:pt x="5412" y="0"/>
                    </a:lnTo>
                    <a:lnTo>
                      <a:pt x="5398" y="15"/>
                    </a:lnTo>
                    <a:lnTo>
                      <a:pt x="5398" y="33"/>
                    </a:lnTo>
                    <a:lnTo>
                      <a:pt x="5398" y="50"/>
                    </a:lnTo>
                    <a:lnTo>
                      <a:pt x="5383" y="65"/>
                    </a:lnTo>
                    <a:lnTo>
                      <a:pt x="5366" y="65"/>
                    </a:lnTo>
                    <a:lnTo>
                      <a:pt x="5348" y="65"/>
                    </a:lnTo>
                    <a:lnTo>
                      <a:pt x="5333" y="50"/>
                    </a:lnTo>
                    <a:lnTo>
                      <a:pt x="5333" y="33"/>
                    </a:lnTo>
                    <a:lnTo>
                      <a:pt x="5333" y="15"/>
                    </a:lnTo>
                    <a:lnTo>
                      <a:pt x="5320" y="0"/>
                    </a:lnTo>
                    <a:lnTo>
                      <a:pt x="5302" y="0"/>
                    </a:lnTo>
                    <a:lnTo>
                      <a:pt x="5285" y="0"/>
                    </a:lnTo>
                    <a:lnTo>
                      <a:pt x="5270" y="15"/>
                    </a:lnTo>
                    <a:lnTo>
                      <a:pt x="5270" y="33"/>
                    </a:lnTo>
                    <a:lnTo>
                      <a:pt x="5270" y="50"/>
                    </a:lnTo>
                    <a:lnTo>
                      <a:pt x="5256" y="65"/>
                    </a:lnTo>
                    <a:lnTo>
                      <a:pt x="5239" y="65"/>
                    </a:lnTo>
                    <a:lnTo>
                      <a:pt x="5222" y="65"/>
                    </a:lnTo>
                    <a:lnTo>
                      <a:pt x="5206" y="50"/>
                    </a:lnTo>
                    <a:lnTo>
                      <a:pt x="5206" y="33"/>
                    </a:lnTo>
                    <a:lnTo>
                      <a:pt x="5206" y="15"/>
                    </a:lnTo>
                    <a:lnTo>
                      <a:pt x="5193" y="0"/>
                    </a:lnTo>
                    <a:lnTo>
                      <a:pt x="5174" y="0"/>
                    </a:lnTo>
                    <a:lnTo>
                      <a:pt x="5156" y="0"/>
                    </a:lnTo>
                    <a:lnTo>
                      <a:pt x="5143" y="15"/>
                    </a:lnTo>
                    <a:lnTo>
                      <a:pt x="5143" y="33"/>
                    </a:lnTo>
                    <a:lnTo>
                      <a:pt x="5143" y="50"/>
                    </a:lnTo>
                    <a:lnTo>
                      <a:pt x="5128" y="65"/>
                    </a:lnTo>
                    <a:lnTo>
                      <a:pt x="5110" y="65"/>
                    </a:lnTo>
                    <a:lnTo>
                      <a:pt x="5093" y="65"/>
                    </a:lnTo>
                    <a:lnTo>
                      <a:pt x="5080" y="50"/>
                    </a:lnTo>
                    <a:lnTo>
                      <a:pt x="5080" y="33"/>
                    </a:lnTo>
                    <a:lnTo>
                      <a:pt x="5080" y="15"/>
                    </a:lnTo>
                    <a:lnTo>
                      <a:pt x="5064" y="0"/>
                    </a:lnTo>
                    <a:lnTo>
                      <a:pt x="5047" y="0"/>
                    </a:lnTo>
                    <a:lnTo>
                      <a:pt x="5030" y="0"/>
                    </a:lnTo>
                    <a:lnTo>
                      <a:pt x="5016" y="15"/>
                    </a:lnTo>
                    <a:lnTo>
                      <a:pt x="5016" y="33"/>
                    </a:lnTo>
                    <a:lnTo>
                      <a:pt x="5016" y="50"/>
                    </a:lnTo>
                    <a:lnTo>
                      <a:pt x="5001" y="65"/>
                    </a:lnTo>
                    <a:lnTo>
                      <a:pt x="4984" y="65"/>
                    </a:lnTo>
                    <a:lnTo>
                      <a:pt x="4966" y="65"/>
                    </a:lnTo>
                    <a:lnTo>
                      <a:pt x="4951" y="50"/>
                    </a:lnTo>
                    <a:lnTo>
                      <a:pt x="4951" y="33"/>
                    </a:lnTo>
                    <a:lnTo>
                      <a:pt x="4951" y="15"/>
                    </a:lnTo>
                    <a:lnTo>
                      <a:pt x="4938" y="0"/>
                    </a:lnTo>
                    <a:lnTo>
                      <a:pt x="4920" y="0"/>
                    </a:lnTo>
                    <a:lnTo>
                      <a:pt x="4903" y="0"/>
                    </a:lnTo>
                    <a:lnTo>
                      <a:pt x="4888" y="15"/>
                    </a:lnTo>
                    <a:lnTo>
                      <a:pt x="4888" y="33"/>
                    </a:lnTo>
                    <a:lnTo>
                      <a:pt x="4888" y="50"/>
                    </a:lnTo>
                    <a:lnTo>
                      <a:pt x="4874" y="65"/>
                    </a:lnTo>
                    <a:lnTo>
                      <a:pt x="4857" y="65"/>
                    </a:lnTo>
                    <a:lnTo>
                      <a:pt x="4838" y="65"/>
                    </a:lnTo>
                    <a:lnTo>
                      <a:pt x="4824" y="50"/>
                    </a:lnTo>
                    <a:lnTo>
                      <a:pt x="4824" y="33"/>
                    </a:lnTo>
                    <a:lnTo>
                      <a:pt x="4824" y="15"/>
                    </a:lnTo>
                    <a:lnTo>
                      <a:pt x="4811" y="0"/>
                    </a:lnTo>
                    <a:lnTo>
                      <a:pt x="4792" y="0"/>
                    </a:lnTo>
                    <a:lnTo>
                      <a:pt x="4774" y="0"/>
                    </a:lnTo>
                    <a:lnTo>
                      <a:pt x="4761" y="15"/>
                    </a:lnTo>
                    <a:lnTo>
                      <a:pt x="4761" y="33"/>
                    </a:lnTo>
                    <a:lnTo>
                      <a:pt x="4761" y="50"/>
                    </a:lnTo>
                    <a:lnTo>
                      <a:pt x="4746" y="65"/>
                    </a:lnTo>
                    <a:lnTo>
                      <a:pt x="4728" y="65"/>
                    </a:lnTo>
                    <a:lnTo>
                      <a:pt x="4711" y="65"/>
                    </a:lnTo>
                    <a:lnTo>
                      <a:pt x="4698" y="50"/>
                    </a:lnTo>
                    <a:lnTo>
                      <a:pt x="4698" y="33"/>
                    </a:lnTo>
                    <a:lnTo>
                      <a:pt x="4698" y="15"/>
                    </a:lnTo>
                    <a:lnTo>
                      <a:pt x="4682" y="0"/>
                    </a:lnTo>
                    <a:lnTo>
                      <a:pt x="4665" y="0"/>
                    </a:lnTo>
                    <a:lnTo>
                      <a:pt x="4648" y="0"/>
                    </a:lnTo>
                    <a:lnTo>
                      <a:pt x="4634" y="15"/>
                    </a:lnTo>
                    <a:lnTo>
                      <a:pt x="4634" y="33"/>
                    </a:lnTo>
                    <a:lnTo>
                      <a:pt x="4634" y="50"/>
                    </a:lnTo>
                    <a:lnTo>
                      <a:pt x="4619" y="65"/>
                    </a:lnTo>
                    <a:lnTo>
                      <a:pt x="4602" y="65"/>
                    </a:lnTo>
                    <a:lnTo>
                      <a:pt x="4584" y="65"/>
                    </a:lnTo>
                    <a:lnTo>
                      <a:pt x="4569" y="50"/>
                    </a:lnTo>
                    <a:lnTo>
                      <a:pt x="4569" y="33"/>
                    </a:lnTo>
                    <a:lnTo>
                      <a:pt x="4569" y="15"/>
                    </a:lnTo>
                    <a:lnTo>
                      <a:pt x="4556" y="0"/>
                    </a:lnTo>
                    <a:lnTo>
                      <a:pt x="4538" y="0"/>
                    </a:lnTo>
                    <a:lnTo>
                      <a:pt x="4521" y="0"/>
                    </a:lnTo>
                    <a:lnTo>
                      <a:pt x="4506" y="15"/>
                    </a:lnTo>
                    <a:lnTo>
                      <a:pt x="4506" y="33"/>
                    </a:lnTo>
                    <a:lnTo>
                      <a:pt x="4506" y="50"/>
                    </a:lnTo>
                    <a:lnTo>
                      <a:pt x="4492" y="65"/>
                    </a:lnTo>
                    <a:lnTo>
                      <a:pt x="4475" y="65"/>
                    </a:lnTo>
                    <a:lnTo>
                      <a:pt x="4456" y="65"/>
                    </a:lnTo>
                    <a:lnTo>
                      <a:pt x="4442" y="50"/>
                    </a:lnTo>
                    <a:lnTo>
                      <a:pt x="4442" y="33"/>
                    </a:lnTo>
                    <a:lnTo>
                      <a:pt x="4442" y="15"/>
                    </a:lnTo>
                    <a:lnTo>
                      <a:pt x="4429" y="0"/>
                    </a:lnTo>
                    <a:lnTo>
                      <a:pt x="4410" y="0"/>
                    </a:lnTo>
                    <a:lnTo>
                      <a:pt x="4392" y="0"/>
                    </a:lnTo>
                    <a:lnTo>
                      <a:pt x="4379" y="15"/>
                    </a:lnTo>
                    <a:lnTo>
                      <a:pt x="4379" y="33"/>
                    </a:lnTo>
                    <a:lnTo>
                      <a:pt x="4379" y="50"/>
                    </a:lnTo>
                    <a:lnTo>
                      <a:pt x="4364" y="65"/>
                    </a:lnTo>
                    <a:lnTo>
                      <a:pt x="4346" y="65"/>
                    </a:lnTo>
                    <a:lnTo>
                      <a:pt x="4329" y="65"/>
                    </a:lnTo>
                    <a:lnTo>
                      <a:pt x="4316" y="50"/>
                    </a:lnTo>
                    <a:lnTo>
                      <a:pt x="4316" y="33"/>
                    </a:lnTo>
                    <a:lnTo>
                      <a:pt x="4316" y="15"/>
                    </a:lnTo>
                    <a:lnTo>
                      <a:pt x="4300" y="0"/>
                    </a:lnTo>
                    <a:lnTo>
                      <a:pt x="4283" y="0"/>
                    </a:lnTo>
                    <a:lnTo>
                      <a:pt x="4266" y="0"/>
                    </a:lnTo>
                    <a:lnTo>
                      <a:pt x="4252" y="15"/>
                    </a:lnTo>
                    <a:lnTo>
                      <a:pt x="4252" y="33"/>
                    </a:lnTo>
                    <a:lnTo>
                      <a:pt x="4252" y="50"/>
                    </a:lnTo>
                    <a:lnTo>
                      <a:pt x="4237" y="65"/>
                    </a:lnTo>
                    <a:lnTo>
                      <a:pt x="4220" y="65"/>
                    </a:lnTo>
                    <a:lnTo>
                      <a:pt x="4202" y="65"/>
                    </a:lnTo>
                    <a:lnTo>
                      <a:pt x="4187" y="50"/>
                    </a:lnTo>
                    <a:lnTo>
                      <a:pt x="4187" y="33"/>
                    </a:lnTo>
                    <a:lnTo>
                      <a:pt x="4187" y="15"/>
                    </a:lnTo>
                    <a:lnTo>
                      <a:pt x="4174" y="0"/>
                    </a:lnTo>
                    <a:lnTo>
                      <a:pt x="4156" y="0"/>
                    </a:lnTo>
                    <a:lnTo>
                      <a:pt x="4139" y="0"/>
                    </a:lnTo>
                    <a:lnTo>
                      <a:pt x="4124" y="15"/>
                    </a:lnTo>
                    <a:lnTo>
                      <a:pt x="4124" y="33"/>
                    </a:lnTo>
                    <a:lnTo>
                      <a:pt x="4124" y="50"/>
                    </a:lnTo>
                    <a:lnTo>
                      <a:pt x="4110" y="65"/>
                    </a:lnTo>
                    <a:lnTo>
                      <a:pt x="4093" y="65"/>
                    </a:lnTo>
                    <a:lnTo>
                      <a:pt x="4074" y="65"/>
                    </a:lnTo>
                    <a:lnTo>
                      <a:pt x="4060" y="50"/>
                    </a:lnTo>
                    <a:lnTo>
                      <a:pt x="4060" y="33"/>
                    </a:lnTo>
                    <a:lnTo>
                      <a:pt x="4060" y="15"/>
                    </a:lnTo>
                    <a:lnTo>
                      <a:pt x="4047" y="0"/>
                    </a:lnTo>
                    <a:lnTo>
                      <a:pt x="4028" y="0"/>
                    </a:lnTo>
                    <a:lnTo>
                      <a:pt x="4010" y="0"/>
                    </a:lnTo>
                    <a:lnTo>
                      <a:pt x="3997" y="15"/>
                    </a:lnTo>
                    <a:lnTo>
                      <a:pt x="3997" y="33"/>
                    </a:lnTo>
                    <a:lnTo>
                      <a:pt x="3997" y="50"/>
                    </a:lnTo>
                    <a:lnTo>
                      <a:pt x="3982" y="65"/>
                    </a:lnTo>
                    <a:lnTo>
                      <a:pt x="3964" y="65"/>
                    </a:lnTo>
                    <a:lnTo>
                      <a:pt x="3947" y="65"/>
                    </a:lnTo>
                    <a:lnTo>
                      <a:pt x="3934" y="50"/>
                    </a:lnTo>
                    <a:lnTo>
                      <a:pt x="3934" y="33"/>
                    </a:lnTo>
                    <a:lnTo>
                      <a:pt x="3934" y="15"/>
                    </a:lnTo>
                    <a:lnTo>
                      <a:pt x="3918" y="0"/>
                    </a:lnTo>
                    <a:lnTo>
                      <a:pt x="3901" y="0"/>
                    </a:lnTo>
                    <a:lnTo>
                      <a:pt x="3884" y="0"/>
                    </a:lnTo>
                    <a:lnTo>
                      <a:pt x="3870" y="15"/>
                    </a:lnTo>
                    <a:lnTo>
                      <a:pt x="3870" y="33"/>
                    </a:lnTo>
                    <a:lnTo>
                      <a:pt x="3870" y="50"/>
                    </a:lnTo>
                    <a:lnTo>
                      <a:pt x="3855" y="65"/>
                    </a:lnTo>
                    <a:lnTo>
                      <a:pt x="3838" y="65"/>
                    </a:lnTo>
                    <a:lnTo>
                      <a:pt x="3820" y="65"/>
                    </a:lnTo>
                    <a:lnTo>
                      <a:pt x="3805" y="50"/>
                    </a:lnTo>
                    <a:lnTo>
                      <a:pt x="3805" y="33"/>
                    </a:lnTo>
                    <a:lnTo>
                      <a:pt x="3805" y="15"/>
                    </a:lnTo>
                    <a:lnTo>
                      <a:pt x="3792" y="0"/>
                    </a:lnTo>
                    <a:lnTo>
                      <a:pt x="3774" y="0"/>
                    </a:lnTo>
                    <a:lnTo>
                      <a:pt x="3757" y="0"/>
                    </a:lnTo>
                    <a:lnTo>
                      <a:pt x="3742" y="15"/>
                    </a:lnTo>
                    <a:lnTo>
                      <a:pt x="3742" y="33"/>
                    </a:lnTo>
                    <a:lnTo>
                      <a:pt x="3742" y="50"/>
                    </a:lnTo>
                    <a:lnTo>
                      <a:pt x="3728" y="65"/>
                    </a:lnTo>
                    <a:lnTo>
                      <a:pt x="3711" y="65"/>
                    </a:lnTo>
                    <a:lnTo>
                      <a:pt x="3692" y="65"/>
                    </a:lnTo>
                    <a:lnTo>
                      <a:pt x="3678" y="50"/>
                    </a:lnTo>
                    <a:lnTo>
                      <a:pt x="3678" y="33"/>
                    </a:lnTo>
                    <a:lnTo>
                      <a:pt x="3678" y="15"/>
                    </a:lnTo>
                    <a:lnTo>
                      <a:pt x="3665" y="0"/>
                    </a:lnTo>
                    <a:lnTo>
                      <a:pt x="3646" y="0"/>
                    </a:lnTo>
                    <a:lnTo>
                      <a:pt x="3628" y="0"/>
                    </a:lnTo>
                    <a:lnTo>
                      <a:pt x="3615" y="15"/>
                    </a:lnTo>
                    <a:lnTo>
                      <a:pt x="3615" y="33"/>
                    </a:lnTo>
                    <a:lnTo>
                      <a:pt x="3615" y="50"/>
                    </a:lnTo>
                    <a:lnTo>
                      <a:pt x="3600" y="65"/>
                    </a:lnTo>
                    <a:lnTo>
                      <a:pt x="3582" y="65"/>
                    </a:lnTo>
                    <a:lnTo>
                      <a:pt x="3565" y="65"/>
                    </a:lnTo>
                    <a:lnTo>
                      <a:pt x="3552" y="50"/>
                    </a:lnTo>
                    <a:lnTo>
                      <a:pt x="3552" y="33"/>
                    </a:lnTo>
                    <a:lnTo>
                      <a:pt x="3552" y="15"/>
                    </a:lnTo>
                    <a:lnTo>
                      <a:pt x="3536" y="0"/>
                    </a:lnTo>
                    <a:lnTo>
                      <a:pt x="3519" y="0"/>
                    </a:lnTo>
                    <a:lnTo>
                      <a:pt x="3502" y="0"/>
                    </a:lnTo>
                    <a:lnTo>
                      <a:pt x="3486" y="15"/>
                    </a:lnTo>
                    <a:lnTo>
                      <a:pt x="3486" y="33"/>
                    </a:lnTo>
                    <a:lnTo>
                      <a:pt x="3486" y="50"/>
                    </a:lnTo>
                    <a:lnTo>
                      <a:pt x="3473" y="65"/>
                    </a:lnTo>
                    <a:lnTo>
                      <a:pt x="3456" y="65"/>
                    </a:lnTo>
                    <a:lnTo>
                      <a:pt x="3438" y="65"/>
                    </a:lnTo>
                    <a:lnTo>
                      <a:pt x="3423" y="50"/>
                    </a:lnTo>
                    <a:lnTo>
                      <a:pt x="3423" y="33"/>
                    </a:lnTo>
                    <a:lnTo>
                      <a:pt x="3423" y="15"/>
                    </a:lnTo>
                    <a:lnTo>
                      <a:pt x="3410" y="0"/>
                    </a:lnTo>
                    <a:lnTo>
                      <a:pt x="3392" y="0"/>
                    </a:lnTo>
                    <a:lnTo>
                      <a:pt x="3375" y="0"/>
                    </a:lnTo>
                    <a:lnTo>
                      <a:pt x="3360" y="15"/>
                    </a:lnTo>
                    <a:lnTo>
                      <a:pt x="3360" y="33"/>
                    </a:lnTo>
                    <a:lnTo>
                      <a:pt x="3360" y="50"/>
                    </a:lnTo>
                    <a:lnTo>
                      <a:pt x="3346" y="65"/>
                    </a:lnTo>
                    <a:lnTo>
                      <a:pt x="3329" y="65"/>
                    </a:lnTo>
                    <a:lnTo>
                      <a:pt x="3310" y="65"/>
                    </a:lnTo>
                    <a:lnTo>
                      <a:pt x="3296" y="50"/>
                    </a:lnTo>
                    <a:lnTo>
                      <a:pt x="3296" y="33"/>
                    </a:lnTo>
                    <a:lnTo>
                      <a:pt x="3296" y="15"/>
                    </a:lnTo>
                    <a:lnTo>
                      <a:pt x="3283" y="0"/>
                    </a:lnTo>
                    <a:lnTo>
                      <a:pt x="3264" y="0"/>
                    </a:lnTo>
                    <a:lnTo>
                      <a:pt x="3246" y="0"/>
                    </a:lnTo>
                    <a:lnTo>
                      <a:pt x="3233" y="15"/>
                    </a:lnTo>
                    <a:lnTo>
                      <a:pt x="3233" y="33"/>
                    </a:lnTo>
                    <a:lnTo>
                      <a:pt x="3233" y="50"/>
                    </a:lnTo>
                    <a:lnTo>
                      <a:pt x="3218" y="65"/>
                    </a:lnTo>
                    <a:lnTo>
                      <a:pt x="3200" y="65"/>
                    </a:lnTo>
                    <a:lnTo>
                      <a:pt x="3183" y="65"/>
                    </a:lnTo>
                    <a:lnTo>
                      <a:pt x="3170" y="50"/>
                    </a:lnTo>
                    <a:lnTo>
                      <a:pt x="3170" y="33"/>
                    </a:lnTo>
                    <a:lnTo>
                      <a:pt x="3170" y="15"/>
                    </a:lnTo>
                    <a:lnTo>
                      <a:pt x="3154" y="0"/>
                    </a:lnTo>
                    <a:lnTo>
                      <a:pt x="3137" y="0"/>
                    </a:lnTo>
                    <a:lnTo>
                      <a:pt x="3120" y="0"/>
                    </a:lnTo>
                    <a:lnTo>
                      <a:pt x="3104" y="15"/>
                    </a:lnTo>
                    <a:lnTo>
                      <a:pt x="3104" y="33"/>
                    </a:lnTo>
                    <a:lnTo>
                      <a:pt x="3104" y="50"/>
                    </a:lnTo>
                    <a:lnTo>
                      <a:pt x="3091" y="65"/>
                    </a:lnTo>
                    <a:lnTo>
                      <a:pt x="3074" y="65"/>
                    </a:lnTo>
                    <a:lnTo>
                      <a:pt x="3056" y="65"/>
                    </a:lnTo>
                    <a:lnTo>
                      <a:pt x="3041" y="50"/>
                    </a:lnTo>
                    <a:lnTo>
                      <a:pt x="3041" y="33"/>
                    </a:lnTo>
                    <a:lnTo>
                      <a:pt x="3041" y="15"/>
                    </a:lnTo>
                    <a:lnTo>
                      <a:pt x="3028" y="0"/>
                    </a:lnTo>
                    <a:lnTo>
                      <a:pt x="3010" y="0"/>
                    </a:lnTo>
                    <a:lnTo>
                      <a:pt x="2993" y="0"/>
                    </a:lnTo>
                    <a:lnTo>
                      <a:pt x="2978" y="15"/>
                    </a:lnTo>
                    <a:lnTo>
                      <a:pt x="2978" y="33"/>
                    </a:lnTo>
                    <a:lnTo>
                      <a:pt x="2978" y="50"/>
                    </a:lnTo>
                    <a:lnTo>
                      <a:pt x="2964" y="65"/>
                    </a:lnTo>
                    <a:lnTo>
                      <a:pt x="2947" y="65"/>
                    </a:lnTo>
                    <a:lnTo>
                      <a:pt x="2928" y="65"/>
                    </a:lnTo>
                    <a:lnTo>
                      <a:pt x="2914" y="50"/>
                    </a:lnTo>
                    <a:lnTo>
                      <a:pt x="2914" y="33"/>
                    </a:lnTo>
                    <a:lnTo>
                      <a:pt x="2914" y="15"/>
                    </a:lnTo>
                    <a:lnTo>
                      <a:pt x="2901" y="0"/>
                    </a:lnTo>
                    <a:lnTo>
                      <a:pt x="2882" y="0"/>
                    </a:lnTo>
                    <a:lnTo>
                      <a:pt x="2864" y="0"/>
                    </a:lnTo>
                    <a:lnTo>
                      <a:pt x="2851" y="15"/>
                    </a:lnTo>
                    <a:lnTo>
                      <a:pt x="2851" y="33"/>
                    </a:lnTo>
                    <a:lnTo>
                      <a:pt x="2851" y="50"/>
                    </a:lnTo>
                    <a:lnTo>
                      <a:pt x="2836" y="65"/>
                    </a:lnTo>
                    <a:lnTo>
                      <a:pt x="2818" y="65"/>
                    </a:lnTo>
                    <a:lnTo>
                      <a:pt x="2801" y="65"/>
                    </a:lnTo>
                    <a:lnTo>
                      <a:pt x="2788" y="50"/>
                    </a:lnTo>
                    <a:lnTo>
                      <a:pt x="2788" y="33"/>
                    </a:lnTo>
                    <a:lnTo>
                      <a:pt x="2788" y="15"/>
                    </a:lnTo>
                    <a:lnTo>
                      <a:pt x="2772" y="0"/>
                    </a:lnTo>
                    <a:lnTo>
                      <a:pt x="2755" y="0"/>
                    </a:lnTo>
                    <a:lnTo>
                      <a:pt x="2738" y="0"/>
                    </a:lnTo>
                    <a:lnTo>
                      <a:pt x="2722" y="15"/>
                    </a:lnTo>
                    <a:lnTo>
                      <a:pt x="2722" y="33"/>
                    </a:lnTo>
                    <a:lnTo>
                      <a:pt x="2722" y="50"/>
                    </a:lnTo>
                    <a:lnTo>
                      <a:pt x="2709" y="65"/>
                    </a:lnTo>
                    <a:lnTo>
                      <a:pt x="2692" y="65"/>
                    </a:lnTo>
                    <a:lnTo>
                      <a:pt x="2674" y="65"/>
                    </a:lnTo>
                    <a:lnTo>
                      <a:pt x="2659" y="50"/>
                    </a:lnTo>
                    <a:lnTo>
                      <a:pt x="2659" y="33"/>
                    </a:lnTo>
                    <a:lnTo>
                      <a:pt x="2659" y="15"/>
                    </a:lnTo>
                    <a:lnTo>
                      <a:pt x="2646" y="0"/>
                    </a:lnTo>
                    <a:lnTo>
                      <a:pt x="2628" y="0"/>
                    </a:lnTo>
                    <a:lnTo>
                      <a:pt x="2611" y="0"/>
                    </a:lnTo>
                    <a:lnTo>
                      <a:pt x="2596" y="15"/>
                    </a:lnTo>
                    <a:lnTo>
                      <a:pt x="2596" y="33"/>
                    </a:lnTo>
                    <a:lnTo>
                      <a:pt x="2596" y="50"/>
                    </a:lnTo>
                    <a:lnTo>
                      <a:pt x="2582" y="65"/>
                    </a:lnTo>
                    <a:lnTo>
                      <a:pt x="2565" y="65"/>
                    </a:lnTo>
                    <a:lnTo>
                      <a:pt x="2546" y="65"/>
                    </a:lnTo>
                    <a:lnTo>
                      <a:pt x="2532" y="50"/>
                    </a:lnTo>
                    <a:lnTo>
                      <a:pt x="2532" y="33"/>
                    </a:lnTo>
                    <a:lnTo>
                      <a:pt x="2532" y="15"/>
                    </a:lnTo>
                    <a:lnTo>
                      <a:pt x="2519" y="0"/>
                    </a:lnTo>
                    <a:lnTo>
                      <a:pt x="2500" y="0"/>
                    </a:lnTo>
                    <a:lnTo>
                      <a:pt x="2482" y="0"/>
                    </a:lnTo>
                    <a:lnTo>
                      <a:pt x="2469" y="15"/>
                    </a:lnTo>
                    <a:lnTo>
                      <a:pt x="2469" y="33"/>
                    </a:lnTo>
                    <a:lnTo>
                      <a:pt x="2469" y="50"/>
                    </a:lnTo>
                    <a:lnTo>
                      <a:pt x="2454" y="65"/>
                    </a:lnTo>
                    <a:lnTo>
                      <a:pt x="2436" y="65"/>
                    </a:lnTo>
                    <a:lnTo>
                      <a:pt x="2419" y="65"/>
                    </a:lnTo>
                    <a:lnTo>
                      <a:pt x="2406" y="50"/>
                    </a:lnTo>
                    <a:lnTo>
                      <a:pt x="2406" y="33"/>
                    </a:lnTo>
                    <a:lnTo>
                      <a:pt x="2406" y="15"/>
                    </a:lnTo>
                    <a:lnTo>
                      <a:pt x="2390" y="0"/>
                    </a:lnTo>
                    <a:lnTo>
                      <a:pt x="2373" y="0"/>
                    </a:lnTo>
                    <a:lnTo>
                      <a:pt x="2356" y="0"/>
                    </a:lnTo>
                    <a:lnTo>
                      <a:pt x="2340" y="15"/>
                    </a:lnTo>
                    <a:lnTo>
                      <a:pt x="2340" y="33"/>
                    </a:lnTo>
                    <a:lnTo>
                      <a:pt x="2340" y="50"/>
                    </a:lnTo>
                    <a:lnTo>
                      <a:pt x="2327" y="65"/>
                    </a:lnTo>
                    <a:lnTo>
                      <a:pt x="2310" y="65"/>
                    </a:lnTo>
                    <a:lnTo>
                      <a:pt x="2292" y="65"/>
                    </a:lnTo>
                    <a:lnTo>
                      <a:pt x="2277" y="50"/>
                    </a:lnTo>
                    <a:lnTo>
                      <a:pt x="2277" y="33"/>
                    </a:lnTo>
                    <a:lnTo>
                      <a:pt x="2277" y="15"/>
                    </a:lnTo>
                    <a:lnTo>
                      <a:pt x="2264" y="0"/>
                    </a:lnTo>
                    <a:lnTo>
                      <a:pt x="2246" y="0"/>
                    </a:lnTo>
                    <a:lnTo>
                      <a:pt x="2229" y="0"/>
                    </a:lnTo>
                    <a:lnTo>
                      <a:pt x="2214" y="15"/>
                    </a:lnTo>
                    <a:lnTo>
                      <a:pt x="2214" y="33"/>
                    </a:lnTo>
                    <a:lnTo>
                      <a:pt x="2214" y="50"/>
                    </a:lnTo>
                    <a:lnTo>
                      <a:pt x="2200" y="65"/>
                    </a:lnTo>
                    <a:lnTo>
                      <a:pt x="2183" y="65"/>
                    </a:lnTo>
                    <a:lnTo>
                      <a:pt x="2164" y="65"/>
                    </a:lnTo>
                    <a:lnTo>
                      <a:pt x="2150" y="50"/>
                    </a:lnTo>
                    <a:lnTo>
                      <a:pt x="2150" y="33"/>
                    </a:lnTo>
                    <a:lnTo>
                      <a:pt x="2150" y="15"/>
                    </a:lnTo>
                    <a:lnTo>
                      <a:pt x="2135" y="0"/>
                    </a:lnTo>
                    <a:lnTo>
                      <a:pt x="2118" y="0"/>
                    </a:lnTo>
                    <a:lnTo>
                      <a:pt x="2100" y="0"/>
                    </a:lnTo>
                    <a:lnTo>
                      <a:pt x="2087" y="15"/>
                    </a:lnTo>
                    <a:lnTo>
                      <a:pt x="2087" y="33"/>
                    </a:lnTo>
                    <a:lnTo>
                      <a:pt x="2087" y="50"/>
                    </a:lnTo>
                    <a:lnTo>
                      <a:pt x="2072" y="65"/>
                    </a:lnTo>
                    <a:lnTo>
                      <a:pt x="2054" y="65"/>
                    </a:lnTo>
                    <a:lnTo>
                      <a:pt x="2037" y="65"/>
                    </a:lnTo>
                    <a:lnTo>
                      <a:pt x="2024" y="50"/>
                    </a:lnTo>
                    <a:lnTo>
                      <a:pt x="2024" y="33"/>
                    </a:lnTo>
                    <a:lnTo>
                      <a:pt x="2024" y="15"/>
                    </a:lnTo>
                    <a:lnTo>
                      <a:pt x="2008" y="0"/>
                    </a:lnTo>
                    <a:lnTo>
                      <a:pt x="1991" y="0"/>
                    </a:lnTo>
                    <a:lnTo>
                      <a:pt x="1974" y="0"/>
                    </a:lnTo>
                    <a:lnTo>
                      <a:pt x="1958" y="15"/>
                    </a:lnTo>
                    <a:lnTo>
                      <a:pt x="1958" y="33"/>
                    </a:lnTo>
                    <a:lnTo>
                      <a:pt x="1958" y="50"/>
                    </a:lnTo>
                    <a:lnTo>
                      <a:pt x="1945" y="65"/>
                    </a:lnTo>
                    <a:lnTo>
                      <a:pt x="1928" y="65"/>
                    </a:lnTo>
                    <a:lnTo>
                      <a:pt x="1910" y="65"/>
                    </a:lnTo>
                    <a:lnTo>
                      <a:pt x="1895" y="50"/>
                    </a:lnTo>
                    <a:lnTo>
                      <a:pt x="1895" y="33"/>
                    </a:lnTo>
                    <a:lnTo>
                      <a:pt x="1895" y="15"/>
                    </a:lnTo>
                    <a:lnTo>
                      <a:pt x="1882" y="0"/>
                    </a:lnTo>
                    <a:lnTo>
                      <a:pt x="1864" y="0"/>
                    </a:lnTo>
                    <a:lnTo>
                      <a:pt x="1847" y="0"/>
                    </a:lnTo>
                    <a:lnTo>
                      <a:pt x="1832" y="15"/>
                    </a:lnTo>
                    <a:lnTo>
                      <a:pt x="1832" y="33"/>
                    </a:lnTo>
                    <a:lnTo>
                      <a:pt x="1832" y="50"/>
                    </a:lnTo>
                    <a:lnTo>
                      <a:pt x="1818" y="65"/>
                    </a:lnTo>
                    <a:lnTo>
                      <a:pt x="1799" y="65"/>
                    </a:lnTo>
                    <a:lnTo>
                      <a:pt x="1782" y="65"/>
                    </a:lnTo>
                    <a:lnTo>
                      <a:pt x="1768" y="50"/>
                    </a:lnTo>
                    <a:lnTo>
                      <a:pt x="1768" y="33"/>
                    </a:lnTo>
                    <a:lnTo>
                      <a:pt x="1768" y="15"/>
                    </a:lnTo>
                    <a:lnTo>
                      <a:pt x="1753" y="0"/>
                    </a:lnTo>
                    <a:lnTo>
                      <a:pt x="1736" y="0"/>
                    </a:lnTo>
                    <a:lnTo>
                      <a:pt x="1718" y="0"/>
                    </a:lnTo>
                    <a:lnTo>
                      <a:pt x="1705" y="15"/>
                    </a:lnTo>
                    <a:lnTo>
                      <a:pt x="1705" y="33"/>
                    </a:lnTo>
                    <a:lnTo>
                      <a:pt x="1705" y="50"/>
                    </a:lnTo>
                    <a:lnTo>
                      <a:pt x="1690" y="65"/>
                    </a:lnTo>
                    <a:lnTo>
                      <a:pt x="1672" y="65"/>
                    </a:lnTo>
                    <a:lnTo>
                      <a:pt x="1655" y="65"/>
                    </a:lnTo>
                    <a:lnTo>
                      <a:pt x="1642" y="50"/>
                    </a:lnTo>
                    <a:lnTo>
                      <a:pt x="1642" y="33"/>
                    </a:lnTo>
                    <a:lnTo>
                      <a:pt x="1642" y="15"/>
                    </a:lnTo>
                    <a:lnTo>
                      <a:pt x="1626" y="0"/>
                    </a:lnTo>
                    <a:lnTo>
                      <a:pt x="1609" y="0"/>
                    </a:lnTo>
                    <a:lnTo>
                      <a:pt x="1592" y="0"/>
                    </a:lnTo>
                    <a:lnTo>
                      <a:pt x="1576" y="15"/>
                    </a:lnTo>
                    <a:lnTo>
                      <a:pt x="1576" y="33"/>
                    </a:lnTo>
                    <a:lnTo>
                      <a:pt x="1576" y="50"/>
                    </a:lnTo>
                    <a:lnTo>
                      <a:pt x="1563" y="65"/>
                    </a:lnTo>
                    <a:lnTo>
                      <a:pt x="1546" y="65"/>
                    </a:lnTo>
                    <a:lnTo>
                      <a:pt x="1528" y="65"/>
                    </a:lnTo>
                    <a:lnTo>
                      <a:pt x="1513" y="50"/>
                    </a:lnTo>
                    <a:lnTo>
                      <a:pt x="1513" y="33"/>
                    </a:lnTo>
                    <a:lnTo>
                      <a:pt x="1513" y="15"/>
                    </a:lnTo>
                    <a:lnTo>
                      <a:pt x="1499" y="0"/>
                    </a:lnTo>
                    <a:lnTo>
                      <a:pt x="1482" y="0"/>
                    </a:lnTo>
                    <a:lnTo>
                      <a:pt x="1463" y="0"/>
                    </a:lnTo>
                    <a:lnTo>
                      <a:pt x="1450" y="15"/>
                    </a:lnTo>
                    <a:lnTo>
                      <a:pt x="1450" y="33"/>
                    </a:lnTo>
                    <a:lnTo>
                      <a:pt x="1450" y="50"/>
                    </a:lnTo>
                    <a:lnTo>
                      <a:pt x="1436" y="65"/>
                    </a:lnTo>
                    <a:lnTo>
                      <a:pt x="1417" y="65"/>
                    </a:lnTo>
                    <a:lnTo>
                      <a:pt x="1400" y="65"/>
                    </a:lnTo>
                    <a:lnTo>
                      <a:pt x="1386" y="50"/>
                    </a:lnTo>
                    <a:lnTo>
                      <a:pt x="1386" y="33"/>
                    </a:lnTo>
                    <a:lnTo>
                      <a:pt x="1386" y="15"/>
                    </a:lnTo>
                    <a:lnTo>
                      <a:pt x="1371" y="0"/>
                    </a:lnTo>
                    <a:lnTo>
                      <a:pt x="1354" y="0"/>
                    </a:lnTo>
                    <a:lnTo>
                      <a:pt x="1336" y="0"/>
                    </a:lnTo>
                    <a:lnTo>
                      <a:pt x="1323" y="15"/>
                    </a:lnTo>
                    <a:lnTo>
                      <a:pt x="1323" y="33"/>
                    </a:lnTo>
                    <a:lnTo>
                      <a:pt x="1323" y="50"/>
                    </a:lnTo>
                    <a:lnTo>
                      <a:pt x="1308" y="65"/>
                    </a:lnTo>
                    <a:lnTo>
                      <a:pt x="1290" y="65"/>
                    </a:lnTo>
                    <a:lnTo>
                      <a:pt x="1273" y="65"/>
                    </a:lnTo>
                    <a:lnTo>
                      <a:pt x="1260" y="50"/>
                    </a:lnTo>
                    <a:lnTo>
                      <a:pt x="1260" y="33"/>
                    </a:lnTo>
                    <a:lnTo>
                      <a:pt x="1260" y="15"/>
                    </a:lnTo>
                    <a:lnTo>
                      <a:pt x="1244" y="0"/>
                    </a:lnTo>
                    <a:lnTo>
                      <a:pt x="1227" y="0"/>
                    </a:lnTo>
                    <a:lnTo>
                      <a:pt x="1210" y="0"/>
                    </a:lnTo>
                    <a:lnTo>
                      <a:pt x="1194" y="15"/>
                    </a:lnTo>
                    <a:lnTo>
                      <a:pt x="1194" y="33"/>
                    </a:lnTo>
                    <a:lnTo>
                      <a:pt x="1194" y="50"/>
                    </a:lnTo>
                    <a:lnTo>
                      <a:pt x="1181" y="65"/>
                    </a:lnTo>
                    <a:lnTo>
                      <a:pt x="1164" y="65"/>
                    </a:lnTo>
                    <a:lnTo>
                      <a:pt x="1146" y="65"/>
                    </a:lnTo>
                    <a:lnTo>
                      <a:pt x="1131" y="50"/>
                    </a:lnTo>
                    <a:lnTo>
                      <a:pt x="1131" y="33"/>
                    </a:lnTo>
                    <a:lnTo>
                      <a:pt x="1131" y="15"/>
                    </a:lnTo>
                    <a:lnTo>
                      <a:pt x="1117" y="0"/>
                    </a:lnTo>
                    <a:lnTo>
                      <a:pt x="1100" y="0"/>
                    </a:lnTo>
                    <a:lnTo>
                      <a:pt x="1081" y="0"/>
                    </a:lnTo>
                    <a:lnTo>
                      <a:pt x="1068" y="15"/>
                    </a:lnTo>
                    <a:lnTo>
                      <a:pt x="1068" y="33"/>
                    </a:lnTo>
                    <a:lnTo>
                      <a:pt x="1068" y="50"/>
                    </a:lnTo>
                    <a:lnTo>
                      <a:pt x="1054" y="65"/>
                    </a:lnTo>
                    <a:lnTo>
                      <a:pt x="1035" y="65"/>
                    </a:lnTo>
                    <a:lnTo>
                      <a:pt x="1018" y="65"/>
                    </a:lnTo>
                    <a:lnTo>
                      <a:pt x="1004" y="50"/>
                    </a:lnTo>
                    <a:lnTo>
                      <a:pt x="1004" y="33"/>
                    </a:lnTo>
                    <a:lnTo>
                      <a:pt x="1004" y="15"/>
                    </a:lnTo>
                    <a:lnTo>
                      <a:pt x="989" y="0"/>
                    </a:lnTo>
                    <a:lnTo>
                      <a:pt x="972" y="0"/>
                    </a:lnTo>
                    <a:lnTo>
                      <a:pt x="954" y="0"/>
                    </a:lnTo>
                    <a:lnTo>
                      <a:pt x="941" y="15"/>
                    </a:lnTo>
                    <a:lnTo>
                      <a:pt x="941" y="33"/>
                    </a:lnTo>
                    <a:lnTo>
                      <a:pt x="941" y="50"/>
                    </a:lnTo>
                    <a:lnTo>
                      <a:pt x="926" y="65"/>
                    </a:lnTo>
                    <a:lnTo>
                      <a:pt x="908" y="65"/>
                    </a:lnTo>
                    <a:lnTo>
                      <a:pt x="891" y="65"/>
                    </a:lnTo>
                    <a:lnTo>
                      <a:pt x="878" y="50"/>
                    </a:lnTo>
                    <a:lnTo>
                      <a:pt x="878" y="33"/>
                    </a:lnTo>
                    <a:lnTo>
                      <a:pt x="878" y="15"/>
                    </a:lnTo>
                    <a:lnTo>
                      <a:pt x="862" y="0"/>
                    </a:lnTo>
                    <a:lnTo>
                      <a:pt x="845" y="0"/>
                    </a:lnTo>
                    <a:lnTo>
                      <a:pt x="828" y="0"/>
                    </a:lnTo>
                    <a:lnTo>
                      <a:pt x="812" y="15"/>
                    </a:lnTo>
                    <a:lnTo>
                      <a:pt x="812" y="33"/>
                    </a:lnTo>
                    <a:lnTo>
                      <a:pt x="812" y="50"/>
                    </a:lnTo>
                    <a:lnTo>
                      <a:pt x="799" y="65"/>
                    </a:lnTo>
                    <a:lnTo>
                      <a:pt x="782" y="65"/>
                    </a:lnTo>
                    <a:lnTo>
                      <a:pt x="764" y="65"/>
                    </a:lnTo>
                    <a:lnTo>
                      <a:pt x="749" y="50"/>
                    </a:lnTo>
                    <a:lnTo>
                      <a:pt x="749" y="33"/>
                    </a:lnTo>
                    <a:lnTo>
                      <a:pt x="749" y="15"/>
                    </a:lnTo>
                    <a:lnTo>
                      <a:pt x="735" y="0"/>
                    </a:lnTo>
                    <a:lnTo>
                      <a:pt x="718" y="0"/>
                    </a:lnTo>
                    <a:lnTo>
                      <a:pt x="699" y="0"/>
                    </a:lnTo>
                    <a:lnTo>
                      <a:pt x="686" y="15"/>
                    </a:lnTo>
                    <a:lnTo>
                      <a:pt x="686" y="33"/>
                    </a:lnTo>
                    <a:lnTo>
                      <a:pt x="686" y="50"/>
                    </a:lnTo>
                    <a:lnTo>
                      <a:pt x="672" y="65"/>
                    </a:lnTo>
                    <a:lnTo>
                      <a:pt x="653" y="65"/>
                    </a:lnTo>
                    <a:lnTo>
                      <a:pt x="636" y="65"/>
                    </a:lnTo>
                    <a:lnTo>
                      <a:pt x="622" y="50"/>
                    </a:lnTo>
                    <a:lnTo>
                      <a:pt x="622" y="33"/>
                    </a:lnTo>
                    <a:lnTo>
                      <a:pt x="622" y="15"/>
                    </a:lnTo>
                    <a:lnTo>
                      <a:pt x="607" y="0"/>
                    </a:lnTo>
                    <a:lnTo>
                      <a:pt x="590" y="0"/>
                    </a:lnTo>
                    <a:lnTo>
                      <a:pt x="572" y="0"/>
                    </a:lnTo>
                    <a:lnTo>
                      <a:pt x="559" y="15"/>
                    </a:lnTo>
                    <a:lnTo>
                      <a:pt x="559" y="33"/>
                    </a:lnTo>
                    <a:lnTo>
                      <a:pt x="559" y="50"/>
                    </a:lnTo>
                    <a:lnTo>
                      <a:pt x="543" y="65"/>
                    </a:lnTo>
                    <a:lnTo>
                      <a:pt x="526" y="65"/>
                    </a:lnTo>
                    <a:lnTo>
                      <a:pt x="509" y="65"/>
                    </a:lnTo>
                    <a:lnTo>
                      <a:pt x="496" y="50"/>
                    </a:lnTo>
                    <a:lnTo>
                      <a:pt x="496" y="33"/>
                    </a:lnTo>
                    <a:lnTo>
                      <a:pt x="496" y="15"/>
                    </a:lnTo>
                    <a:lnTo>
                      <a:pt x="480" y="0"/>
                    </a:lnTo>
                    <a:lnTo>
                      <a:pt x="463" y="0"/>
                    </a:lnTo>
                    <a:lnTo>
                      <a:pt x="446" y="0"/>
                    </a:lnTo>
                    <a:lnTo>
                      <a:pt x="430" y="15"/>
                    </a:lnTo>
                    <a:lnTo>
                      <a:pt x="430" y="33"/>
                    </a:lnTo>
                    <a:lnTo>
                      <a:pt x="430" y="50"/>
                    </a:lnTo>
                    <a:lnTo>
                      <a:pt x="417" y="65"/>
                    </a:lnTo>
                    <a:lnTo>
                      <a:pt x="400" y="65"/>
                    </a:lnTo>
                    <a:lnTo>
                      <a:pt x="382" y="65"/>
                    </a:lnTo>
                    <a:lnTo>
                      <a:pt x="367" y="50"/>
                    </a:lnTo>
                    <a:lnTo>
                      <a:pt x="367" y="33"/>
                    </a:lnTo>
                    <a:lnTo>
                      <a:pt x="367" y="15"/>
                    </a:lnTo>
                    <a:lnTo>
                      <a:pt x="353" y="0"/>
                    </a:lnTo>
                    <a:lnTo>
                      <a:pt x="336" y="0"/>
                    </a:lnTo>
                    <a:lnTo>
                      <a:pt x="317" y="0"/>
                    </a:lnTo>
                    <a:lnTo>
                      <a:pt x="304" y="15"/>
                    </a:lnTo>
                    <a:lnTo>
                      <a:pt x="304" y="33"/>
                    </a:lnTo>
                    <a:lnTo>
                      <a:pt x="304" y="50"/>
                    </a:lnTo>
                    <a:lnTo>
                      <a:pt x="290" y="65"/>
                    </a:lnTo>
                    <a:lnTo>
                      <a:pt x="271" y="65"/>
                    </a:lnTo>
                    <a:lnTo>
                      <a:pt x="254" y="65"/>
                    </a:lnTo>
                    <a:lnTo>
                      <a:pt x="240" y="50"/>
                    </a:lnTo>
                    <a:lnTo>
                      <a:pt x="240" y="33"/>
                    </a:lnTo>
                    <a:lnTo>
                      <a:pt x="240" y="15"/>
                    </a:lnTo>
                    <a:lnTo>
                      <a:pt x="225" y="0"/>
                    </a:lnTo>
                    <a:lnTo>
                      <a:pt x="208" y="0"/>
                    </a:lnTo>
                    <a:lnTo>
                      <a:pt x="190" y="0"/>
                    </a:lnTo>
                    <a:lnTo>
                      <a:pt x="177" y="15"/>
                    </a:lnTo>
                    <a:lnTo>
                      <a:pt x="177" y="33"/>
                    </a:lnTo>
                    <a:lnTo>
                      <a:pt x="177" y="50"/>
                    </a:lnTo>
                    <a:lnTo>
                      <a:pt x="161" y="65"/>
                    </a:lnTo>
                    <a:lnTo>
                      <a:pt x="144" y="65"/>
                    </a:lnTo>
                    <a:lnTo>
                      <a:pt x="127" y="65"/>
                    </a:lnTo>
                    <a:lnTo>
                      <a:pt x="112" y="50"/>
                    </a:lnTo>
                    <a:lnTo>
                      <a:pt x="112" y="33"/>
                    </a:lnTo>
                    <a:lnTo>
                      <a:pt x="112" y="15"/>
                    </a:lnTo>
                    <a:lnTo>
                      <a:pt x="98" y="0"/>
                    </a:lnTo>
                    <a:lnTo>
                      <a:pt x="81" y="0"/>
                    </a:lnTo>
                    <a:lnTo>
                      <a:pt x="64" y="0"/>
                    </a:lnTo>
                    <a:lnTo>
                      <a:pt x="48" y="15"/>
                    </a:lnTo>
                    <a:lnTo>
                      <a:pt x="48" y="33"/>
                    </a:lnTo>
                    <a:lnTo>
                      <a:pt x="48" y="50"/>
                    </a:lnTo>
                    <a:lnTo>
                      <a:pt x="35" y="65"/>
                    </a:lnTo>
                    <a:lnTo>
                      <a:pt x="18" y="65"/>
                    </a:lnTo>
                    <a:lnTo>
                      <a:pt x="0" y="65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69" name="Freeform 784"/>
              <p:cNvSpPr>
                <a:spLocks/>
              </p:cNvSpPr>
              <p:nvPr/>
            </p:nvSpPr>
            <p:spPr bwMode="auto">
              <a:xfrm>
                <a:off x="1649" y="2500"/>
                <a:ext cx="3241" cy="31"/>
              </a:xfrm>
              <a:custGeom>
                <a:avLst/>
                <a:gdLst/>
                <a:ahLst/>
                <a:cxnLst>
                  <a:cxn ang="0">
                    <a:pos x="6403" y="63"/>
                  </a:cxn>
                  <a:cxn ang="0">
                    <a:pos x="6289" y="31"/>
                  </a:cxn>
                  <a:cxn ang="0">
                    <a:pos x="6176" y="0"/>
                  </a:cxn>
                  <a:cxn ang="0">
                    <a:pos x="6084" y="0"/>
                  </a:cxn>
                  <a:cxn ang="0">
                    <a:pos x="5971" y="31"/>
                  </a:cxn>
                  <a:cxn ang="0">
                    <a:pos x="5857" y="63"/>
                  </a:cxn>
                  <a:cxn ang="0">
                    <a:pos x="5765" y="63"/>
                  </a:cxn>
                  <a:cxn ang="0">
                    <a:pos x="5652" y="31"/>
                  </a:cxn>
                  <a:cxn ang="0">
                    <a:pos x="5541" y="0"/>
                  </a:cxn>
                  <a:cxn ang="0">
                    <a:pos x="5449" y="0"/>
                  </a:cxn>
                  <a:cxn ang="0">
                    <a:pos x="5335" y="31"/>
                  </a:cxn>
                  <a:cxn ang="0">
                    <a:pos x="5222" y="63"/>
                  </a:cxn>
                  <a:cxn ang="0">
                    <a:pos x="5130" y="63"/>
                  </a:cxn>
                  <a:cxn ang="0">
                    <a:pos x="5017" y="31"/>
                  </a:cxn>
                  <a:cxn ang="0">
                    <a:pos x="4903" y="0"/>
                  </a:cxn>
                  <a:cxn ang="0">
                    <a:pos x="4811" y="0"/>
                  </a:cxn>
                  <a:cxn ang="0">
                    <a:pos x="4698" y="31"/>
                  </a:cxn>
                  <a:cxn ang="0">
                    <a:pos x="4585" y="63"/>
                  </a:cxn>
                  <a:cxn ang="0">
                    <a:pos x="4493" y="63"/>
                  </a:cxn>
                  <a:cxn ang="0">
                    <a:pos x="4379" y="31"/>
                  </a:cxn>
                  <a:cxn ang="0">
                    <a:pos x="4266" y="0"/>
                  </a:cxn>
                  <a:cxn ang="0">
                    <a:pos x="4174" y="0"/>
                  </a:cxn>
                  <a:cxn ang="0">
                    <a:pos x="4061" y="31"/>
                  </a:cxn>
                  <a:cxn ang="0">
                    <a:pos x="3947" y="63"/>
                  </a:cxn>
                  <a:cxn ang="0">
                    <a:pos x="3855" y="63"/>
                  </a:cxn>
                  <a:cxn ang="0">
                    <a:pos x="3742" y="31"/>
                  </a:cxn>
                  <a:cxn ang="0">
                    <a:pos x="3629" y="0"/>
                  </a:cxn>
                  <a:cxn ang="0">
                    <a:pos x="3537" y="0"/>
                  </a:cxn>
                  <a:cxn ang="0">
                    <a:pos x="3425" y="31"/>
                  </a:cxn>
                  <a:cxn ang="0">
                    <a:pos x="3312" y="63"/>
                  </a:cxn>
                  <a:cxn ang="0">
                    <a:pos x="3220" y="63"/>
                  </a:cxn>
                  <a:cxn ang="0">
                    <a:pos x="3106" y="31"/>
                  </a:cxn>
                  <a:cxn ang="0">
                    <a:pos x="2993" y="0"/>
                  </a:cxn>
                  <a:cxn ang="0">
                    <a:pos x="2901" y="0"/>
                  </a:cxn>
                  <a:cxn ang="0">
                    <a:pos x="2788" y="31"/>
                  </a:cxn>
                  <a:cxn ang="0">
                    <a:pos x="2675" y="63"/>
                  </a:cxn>
                  <a:cxn ang="0">
                    <a:pos x="2582" y="63"/>
                  </a:cxn>
                  <a:cxn ang="0">
                    <a:pos x="2469" y="31"/>
                  </a:cxn>
                  <a:cxn ang="0">
                    <a:pos x="2356" y="0"/>
                  </a:cxn>
                  <a:cxn ang="0">
                    <a:pos x="2264" y="0"/>
                  </a:cxn>
                  <a:cxn ang="0">
                    <a:pos x="2150" y="31"/>
                  </a:cxn>
                  <a:cxn ang="0">
                    <a:pos x="2037" y="63"/>
                  </a:cxn>
                  <a:cxn ang="0">
                    <a:pos x="1945" y="63"/>
                  </a:cxn>
                  <a:cxn ang="0">
                    <a:pos x="1832" y="31"/>
                  </a:cxn>
                  <a:cxn ang="0">
                    <a:pos x="1719" y="0"/>
                  </a:cxn>
                  <a:cxn ang="0">
                    <a:pos x="1626" y="0"/>
                  </a:cxn>
                  <a:cxn ang="0">
                    <a:pos x="1513" y="31"/>
                  </a:cxn>
                  <a:cxn ang="0">
                    <a:pos x="1402" y="63"/>
                  </a:cxn>
                  <a:cxn ang="0">
                    <a:pos x="1310" y="63"/>
                  </a:cxn>
                  <a:cxn ang="0">
                    <a:pos x="1196" y="31"/>
                  </a:cxn>
                  <a:cxn ang="0">
                    <a:pos x="1083" y="0"/>
                  </a:cxn>
                  <a:cxn ang="0">
                    <a:pos x="991" y="0"/>
                  </a:cxn>
                  <a:cxn ang="0">
                    <a:pos x="878" y="31"/>
                  </a:cxn>
                  <a:cxn ang="0">
                    <a:pos x="764" y="63"/>
                  </a:cxn>
                  <a:cxn ang="0">
                    <a:pos x="672" y="63"/>
                  </a:cxn>
                  <a:cxn ang="0">
                    <a:pos x="559" y="31"/>
                  </a:cxn>
                  <a:cxn ang="0">
                    <a:pos x="446" y="0"/>
                  </a:cxn>
                  <a:cxn ang="0">
                    <a:pos x="354" y="0"/>
                  </a:cxn>
                  <a:cxn ang="0">
                    <a:pos x="240" y="31"/>
                  </a:cxn>
                  <a:cxn ang="0">
                    <a:pos x="127" y="63"/>
                  </a:cxn>
                  <a:cxn ang="0">
                    <a:pos x="35" y="63"/>
                  </a:cxn>
                </a:cxnLst>
                <a:rect l="0" t="0" r="r" b="b"/>
                <a:pathLst>
                  <a:path w="6481" h="63">
                    <a:moveTo>
                      <a:pt x="6481" y="48"/>
                    </a:moveTo>
                    <a:lnTo>
                      <a:pt x="6481" y="31"/>
                    </a:lnTo>
                    <a:lnTo>
                      <a:pt x="6481" y="13"/>
                    </a:lnTo>
                    <a:lnTo>
                      <a:pt x="6466" y="0"/>
                    </a:lnTo>
                    <a:lnTo>
                      <a:pt x="6449" y="0"/>
                    </a:lnTo>
                    <a:lnTo>
                      <a:pt x="6431" y="0"/>
                    </a:lnTo>
                    <a:lnTo>
                      <a:pt x="6418" y="13"/>
                    </a:lnTo>
                    <a:lnTo>
                      <a:pt x="6418" y="31"/>
                    </a:lnTo>
                    <a:lnTo>
                      <a:pt x="6418" y="48"/>
                    </a:lnTo>
                    <a:lnTo>
                      <a:pt x="6403" y="63"/>
                    </a:lnTo>
                    <a:lnTo>
                      <a:pt x="6385" y="63"/>
                    </a:lnTo>
                    <a:lnTo>
                      <a:pt x="6368" y="63"/>
                    </a:lnTo>
                    <a:lnTo>
                      <a:pt x="6353" y="48"/>
                    </a:lnTo>
                    <a:lnTo>
                      <a:pt x="6353" y="31"/>
                    </a:lnTo>
                    <a:lnTo>
                      <a:pt x="6353" y="13"/>
                    </a:lnTo>
                    <a:lnTo>
                      <a:pt x="6339" y="0"/>
                    </a:lnTo>
                    <a:lnTo>
                      <a:pt x="6322" y="0"/>
                    </a:lnTo>
                    <a:lnTo>
                      <a:pt x="6305" y="0"/>
                    </a:lnTo>
                    <a:lnTo>
                      <a:pt x="6289" y="13"/>
                    </a:lnTo>
                    <a:lnTo>
                      <a:pt x="6289" y="31"/>
                    </a:lnTo>
                    <a:lnTo>
                      <a:pt x="6289" y="48"/>
                    </a:lnTo>
                    <a:lnTo>
                      <a:pt x="6276" y="63"/>
                    </a:lnTo>
                    <a:lnTo>
                      <a:pt x="6259" y="63"/>
                    </a:lnTo>
                    <a:lnTo>
                      <a:pt x="6239" y="63"/>
                    </a:lnTo>
                    <a:lnTo>
                      <a:pt x="6226" y="48"/>
                    </a:lnTo>
                    <a:lnTo>
                      <a:pt x="6226" y="31"/>
                    </a:lnTo>
                    <a:lnTo>
                      <a:pt x="6226" y="13"/>
                    </a:lnTo>
                    <a:lnTo>
                      <a:pt x="6213" y="0"/>
                    </a:lnTo>
                    <a:lnTo>
                      <a:pt x="6193" y="0"/>
                    </a:lnTo>
                    <a:lnTo>
                      <a:pt x="6176" y="0"/>
                    </a:lnTo>
                    <a:lnTo>
                      <a:pt x="6163" y="13"/>
                    </a:lnTo>
                    <a:lnTo>
                      <a:pt x="6163" y="31"/>
                    </a:lnTo>
                    <a:lnTo>
                      <a:pt x="6163" y="48"/>
                    </a:lnTo>
                    <a:lnTo>
                      <a:pt x="6147" y="63"/>
                    </a:lnTo>
                    <a:lnTo>
                      <a:pt x="6130" y="63"/>
                    </a:lnTo>
                    <a:lnTo>
                      <a:pt x="6113" y="63"/>
                    </a:lnTo>
                    <a:lnTo>
                      <a:pt x="6099" y="48"/>
                    </a:lnTo>
                    <a:lnTo>
                      <a:pt x="6099" y="31"/>
                    </a:lnTo>
                    <a:lnTo>
                      <a:pt x="6099" y="13"/>
                    </a:lnTo>
                    <a:lnTo>
                      <a:pt x="6084" y="0"/>
                    </a:lnTo>
                    <a:lnTo>
                      <a:pt x="6067" y="0"/>
                    </a:lnTo>
                    <a:lnTo>
                      <a:pt x="6049" y="0"/>
                    </a:lnTo>
                    <a:lnTo>
                      <a:pt x="6034" y="13"/>
                    </a:lnTo>
                    <a:lnTo>
                      <a:pt x="6034" y="31"/>
                    </a:lnTo>
                    <a:lnTo>
                      <a:pt x="6034" y="48"/>
                    </a:lnTo>
                    <a:lnTo>
                      <a:pt x="6021" y="63"/>
                    </a:lnTo>
                    <a:lnTo>
                      <a:pt x="6003" y="63"/>
                    </a:lnTo>
                    <a:lnTo>
                      <a:pt x="5986" y="63"/>
                    </a:lnTo>
                    <a:lnTo>
                      <a:pt x="5971" y="48"/>
                    </a:lnTo>
                    <a:lnTo>
                      <a:pt x="5971" y="31"/>
                    </a:lnTo>
                    <a:lnTo>
                      <a:pt x="5971" y="13"/>
                    </a:lnTo>
                    <a:lnTo>
                      <a:pt x="5957" y="0"/>
                    </a:lnTo>
                    <a:lnTo>
                      <a:pt x="5940" y="0"/>
                    </a:lnTo>
                    <a:lnTo>
                      <a:pt x="5923" y="0"/>
                    </a:lnTo>
                    <a:lnTo>
                      <a:pt x="5907" y="13"/>
                    </a:lnTo>
                    <a:lnTo>
                      <a:pt x="5907" y="31"/>
                    </a:lnTo>
                    <a:lnTo>
                      <a:pt x="5907" y="48"/>
                    </a:lnTo>
                    <a:lnTo>
                      <a:pt x="5894" y="63"/>
                    </a:lnTo>
                    <a:lnTo>
                      <a:pt x="5877" y="63"/>
                    </a:lnTo>
                    <a:lnTo>
                      <a:pt x="5857" y="63"/>
                    </a:lnTo>
                    <a:lnTo>
                      <a:pt x="5844" y="48"/>
                    </a:lnTo>
                    <a:lnTo>
                      <a:pt x="5844" y="31"/>
                    </a:lnTo>
                    <a:lnTo>
                      <a:pt x="5844" y="13"/>
                    </a:lnTo>
                    <a:lnTo>
                      <a:pt x="5831" y="0"/>
                    </a:lnTo>
                    <a:lnTo>
                      <a:pt x="5811" y="0"/>
                    </a:lnTo>
                    <a:lnTo>
                      <a:pt x="5794" y="0"/>
                    </a:lnTo>
                    <a:lnTo>
                      <a:pt x="5781" y="13"/>
                    </a:lnTo>
                    <a:lnTo>
                      <a:pt x="5781" y="31"/>
                    </a:lnTo>
                    <a:lnTo>
                      <a:pt x="5781" y="48"/>
                    </a:lnTo>
                    <a:lnTo>
                      <a:pt x="5765" y="63"/>
                    </a:lnTo>
                    <a:lnTo>
                      <a:pt x="5748" y="63"/>
                    </a:lnTo>
                    <a:lnTo>
                      <a:pt x="5731" y="63"/>
                    </a:lnTo>
                    <a:lnTo>
                      <a:pt x="5717" y="48"/>
                    </a:lnTo>
                    <a:lnTo>
                      <a:pt x="5717" y="31"/>
                    </a:lnTo>
                    <a:lnTo>
                      <a:pt x="5717" y="13"/>
                    </a:lnTo>
                    <a:lnTo>
                      <a:pt x="5702" y="0"/>
                    </a:lnTo>
                    <a:lnTo>
                      <a:pt x="5685" y="0"/>
                    </a:lnTo>
                    <a:lnTo>
                      <a:pt x="5667" y="0"/>
                    </a:lnTo>
                    <a:lnTo>
                      <a:pt x="5652" y="13"/>
                    </a:lnTo>
                    <a:lnTo>
                      <a:pt x="5652" y="31"/>
                    </a:lnTo>
                    <a:lnTo>
                      <a:pt x="5652" y="48"/>
                    </a:lnTo>
                    <a:lnTo>
                      <a:pt x="5639" y="63"/>
                    </a:lnTo>
                    <a:lnTo>
                      <a:pt x="5621" y="63"/>
                    </a:lnTo>
                    <a:lnTo>
                      <a:pt x="5604" y="63"/>
                    </a:lnTo>
                    <a:lnTo>
                      <a:pt x="5589" y="48"/>
                    </a:lnTo>
                    <a:lnTo>
                      <a:pt x="5589" y="31"/>
                    </a:lnTo>
                    <a:lnTo>
                      <a:pt x="5589" y="13"/>
                    </a:lnTo>
                    <a:lnTo>
                      <a:pt x="5575" y="0"/>
                    </a:lnTo>
                    <a:lnTo>
                      <a:pt x="5558" y="0"/>
                    </a:lnTo>
                    <a:lnTo>
                      <a:pt x="5541" y="0"/>
                    </a:lnTo>
                    <a:lnTo>
                      <a:pt x="5525" y="13"/>
                    </a:lnTo>
                    <a:lnTo>
                      <a:pt x="5525" y="31"/>
                    </a:lnTo>
                    <a:lnTo>
                      <a:pt x="5525" y="48"/>
                    </a:lnTo>
                    <a:lnTo>
                      <a:pt x="5512" y="63"/>
                    </a:lnTo>
                    <a:lnTo>
                      <a:pt x="5495" y="63"/>
                    </a:lnTo>
                    <a:lnTo>
                      <a:pt x="5475" y="63"/>
                    </a:lnTo>
                    <a:lnTo>
                      <a:pt x="5462" y="48"/>
                    </a:lnTo>
                    <a:lnTo>
                      <a:pt x="5462" y="31"/>
                    </a:lnTo>
                    <a:lnTo>
                      <a:pt x="5462" y="13"/>
                    </a:lnTo>
                    <a:lnTo>
                      <a:pt x="5449" y="0"/>
                    </a:lnTo>
                    <a:lnTo>
                      <a:pt x="5429" y="0"/>
                    </a:lnTo>
                    <a:lnTo>
                      <a:pt x="5412" y="0"/>
                    </a:lnTo>
                    <a:lnTo>
                      <a:pt x="5399" y="13"/>
                    </a:lnTo>
                    <a:lnTo>
                      <a:pt x="5399" y="31"/>
                    </a:lnTo>
                    <a:lnTo>
                      <a:pt x="5399" y="48"/>
                    </a:lnTo>
                    <a:lnTo>
                      <a:pt x="5383" y="63"/>
                    </a:lnTo>
                    <a:lnTo>
                      <a:pt x="5366" y="63"/>
                    </a:lnTo>
                    <a:lnTo>
                      <a:pt x="5349" y="63"/>
                    </a:lnTo>
                    <a:lnTo>
                      <a:pt x="5335" y="48"/>
                    </a:lnTo>
                    <a:lnTo>
                      <a:pt x="5335" y="31"/>
                    </a:lnTo>
                    <a:lnTo>
                      <a:pt x="5335" y="13"/>
                    </a:lnTo>
                    <a:lnTo>
                      <a:pt x="5320" y="0"/>
                    </a:lnTo>
                    <a:lnTo>
                      <a:pt x="5303" y="0"/>
                    </a:lnTo>
                    <a:lnTo>
                      <a:pt x="5285" y="0"/>
                    </a:lnTo>
                    <a:lnTo>
                      <a:pt x="5270" y="13"/>
                    </a:lnTo>
                    <a:lnTo>
                      <a:pt x="5270" y="31"/>
                    </a:lnTo>
                    <a:lnTo>
                      <a:pt x="5270" y="48"/>
                    </a:lnTo>
                    <a:lnTo>
                      <a:pt x="5257" y="63"/>
                    </a:lnTo>
                    <a:lnTo>
                      <a:pt x="5239" y="63"/>
                    </a:lnTo>
                    <a:lnTo>
                      <a:pt x="5222" y="63"/>
                    </a:lnTo>
                    <a:lnTo>
                      <a:pt x="5207" y="48"/>
                    </a:lnTo>
                    <a:lnTo>
                      <a:pt x="5207" y="31"/>
                    </a:lnTo>
                    <a:lnTo>
                      <a:pt x="5207" y="13"/>
                    </a:lnTo>
                    <a:lnTo>
                      <a:pt x="5193" y="0"/>
                    </a:lnTo>
                    <a:lnTo>
                      <a:pt x="5176" y="0"/>
                    </a:lnTo>
                    <a:lnTo>
                      <a:pt x="5159" y="0"/>
                    </a:lnTo>
                    <a:lnTo>
                      <a:pt x="5143" y="13"/>
                    </a:lnTo>
                    <a:lnTo>
                      <a:pt x="5143" y="31"/>
                    </a:lnTo>
                    <a:lnTo>
                      <a:pt x="5143" y="48"/>
                    </a:lnTo>
                    <a:lnTo>
                      <a:pt x="5130" y="63"/>
                    </a:lnTo>
                    <a:lnTo>
                      <a:pt x="5113" y="63"/>
                    </a:lnTo>
                    <a:lnTo>
                      <a:pt x="5093" y="63"/>
                    </a:lnTo>
                    <a:lnTo>
                      <a:pt x="5080" y="48"/>
                    </a:lnTo>
                    <a:lnTo>
                      <a:pt x="5080" y="31"/>
                    </a:lnTo>
                    <a:lnTo>
                      <a:pt x="5080" y="13"/>
                    </a:lnTo>
                    <a:lnTo>
                      <a:pt x="5066" y="0"/>
                    </a:lnTo>
                    <a:lnTo>
                      <a:pt x="5047" y="0"/>
                    </a:lnTo>
                    <a:lnTo>
                      <a:pt x="5030" y="0"/>
                    </a:lnTo>
                    <a:lnTo>
                      <a:pt x="5017" y="13"/>
                    </a:lnTo>
                    <a:lnTo>
                      <a:pt x="5017" y="31"/>
                    </a:lnTo>
                    <a:lnTo>
                      <a:pt x="5017" y="48"/>
                    </a:lnTo>
                    <a:lnTo>
                      <a:pt x="5001" y="63"/>
                    </a:lnTo>
                    <a:lnTo>
                      <a:pt x="4984" y="63"/>
                    </a:lnTo>
                    <a:lnTo>
                      <a:pt x="4967" y="63"/>
                    </a:lnTo>
                    <a:lnTo>
                      <a:pt x="4953" y="48"/>
                    </a:lnTo>
                    <a:lnTo>
                      <a:pt x="4953" y="31"/>
                    </a:lnTo>
                    <a:lnTo>
                      <a:pt x="4953" y="13"/>
                    </a:lnTo>
                    <a:lnTo>
                      <a:pt x="4938" y="0"/>
                    </a:lnTo>
                    <a:lnTo>
                      <a:pt x="4921" y="0"/>
                    </a:lnTo>
                    <a:lnTo>
                      <a:pt x="4903" y="0"/>
                    </a:lnTo>
                    <a:lnTo>
                      <a:pt x="4888" y="13"/>
                    </a:lnTo>
                    <a:lnTo>
                      <a:pt x="4888" y="31"/>
                    </a:lnTo>
                    <a:lnTo>
                      <a:pt x="4888" y="48"/>
                    </a:lnTo>
                    <a:lnTo>
                      <a:pt x="4875" y="63"/>
                    </a:lnTo>
                    <a:lnTo>
                      <a:pt x="4857" y="63"/>
                    </a:lnTo>
                    <a:lnTo>
                      <a:pt x="4840" y="63"/>
                    </a:lnTo>
                    <a:lnTo>
                      <a:pt x="4825" y="48"/>
                    </a:lnTo>
                    <a:lnTo>
                      <a:pt x="4825" y="31"/>
                    </a:lnTo>
                    <a:lnTo>
                      <a:pt x="4825" y="13"/>
                    </a:lnTo>
                    <a:lnTo>
                      <a:pt x="4811" y="0"/>
                    </a:lnTo>
                    <a:lnTo>
                      <a:pt x="4794" y="0"/>
                    </a:lnTo>
                    <a:lnTo>
                      <a:pt x="4777" y="0"/>
                    </a:lnTo>
                    <a:lnTo>
                      <a:pt x="4761" y="13"/>
                    </a:lnTo>
                    <a:lnTo>
                      <a:pt x="4761" y="31"/>
                    </a:lnTo>
                    <a:lnTo>
                      <a:pt x="4761" y="48"/>
                    </a:lnTo>
                    <a:lnTo>
                      <a:pt x="4748" y="63"/>
                    </a:lnTo>
                    <a:lnTo>
                      <a:pt x="4731" y="63"/>
                    </a:lnTo>
                    <a:lnTo>
                      <a:pt x="4711" y="63"/>
                    </a:lnTo>
                    <a:lnTo>
                      <a:pt x="4698" y="48"/>
                    </a:lnTo>
                    <a:lnTo>
                      <a:pt x="4698" y="31"/>
                    </a:lnTo>
                    <a:lnTo>
                      <a:pt x="4698" y="13"/>
                    </a:lnTo>
                    <a:lnTo>
                      <a:pt x="4683" y="0"/>
                    </a:lnTo>
                    <a:lnTo>
                      <a:pt x="4665" y="0"/>
                    </a:lnTo>
                    <a:lnTo>
                      <a:pt x="4648" y="0"/>
                    </a:lnTo>
                    <a:lnTo>
                      <a:pt x="4635" y="13"/>
                    </a:lnTo>
                    <a:lnTo>
                      <a:pt x="4635" y="31"/>
                    </a:lnTo>
                    <a:lnTo>
                      <a:pt x="4635" y="48"/>
                    </a:lnTo>
                    <a:lnTo>
                      <a:pt x="4619" y="63"/>
                    </a:lnTo>
                    <a:lnTo>
                      <a:pt x="4602" y="63"/>
                    </a:lnTo>
                    <a:lnTo>
                      <a:pt x="4585" y="63"/>
                    </a:lnTo>
                    <a:lnTo>
                      <a:pt x="4571" y="48"/>
                    </a:lnTo>
                    <a:lnTo>
                      <a:pt x="4571" y="31"/>
                    </a:lnTo>
                    <a:lnTo>
                      <a:pt x="4571" y="13"/>
                    </a:lnTo>
                    <a:lnTo>
                      <a:pt x="4556" y="0"/>
                    </a:lnTo>
                    <a:lnTo>
                      <a:pt x="4539" y="0"/>
                    </a:lnTo>
                    <a:lnTo>
                      <a:pt x="4521" y="0"/>
                    </a:lnTo>
                    <a:lnTo>
                      <a:pt x="4506" y="13"/>
                    </a:lnTo>
                    <a:lnTo>
                      <a:pt x="4506" y="31"/>
                    </a:lnTo>
                    <a:lnTo>
                      <a:pt x="4506" y="48"/>
                    </a:lnTo>
                    <a:lnTo>
                      <a:pt x="4493" y="63"/>
                    </a:lnTo>
                    <a:lnTo>
                      <a:pt x="4475" y="63"/>
                    </a:lnTo>
                    <a:lnTo>
                      <a:pt x="4458" y="63"/>
                    </a:lnTo>
                    <a:lnTo>
                      <a:pt x="4443" y="48"/>
                    </a:lnTo>
                    <a:lnTo>
                      <a:pt x="4443" y="31"/>
                    </a:lnTo>
                    <a:lnTo>
                      <a:pt x="4443" y="13"/>
                    </a:lnTo>
                    <a:lnTo>
                      <a:pt x="4429" y="0"/>
                    </a:lnTo>
                    <a:lnTo>
                      <a:pt x="4412" y="0"/>
                    </a:lnTo>
                    <a:lnTo>
                      <a:pt x="4395" y="0"/>
                    </a:lnTo>
                    <a:lnTo>
                      <a:pt x="4379" y="13"/>
                    </a:lnTo>
                    <a:lnTo>
                      <a:pt x="4379" y="31"/>
                    </a:lnTo>
                    <a:lnTo>
                      <a:pt x="4379" y="48"/>
                    </a:lnTo>
                    <a:lnTo>
                      <a:pt x="4366" y="63"/>
                    </a:lnTo>
                    <a:lnTo>
                      <a:pt x="4347" y="63"/>
                    </a:lnTo>
                    <a:lnTo>
                      <a:pt x="4329" y="63"/>
                    </a:lnTo>
                    <a:lnTo>
                      <a:pt x="4316" y="48"/>
                    </a:lnTo>
                    <a:lnTo>
                      <a:pt x="4316" y="31"/>
                    </a:lnTo>
                    <a:lnTo>
                      <a:pt x="4316" y="13"/>
                    </a:lnTo>
                    <a:lnTo>
                      <a:pt x="4301" y="0"/>
                    </a:lnTo>
                    <a:lnTo>
                      <a:pt x="4283" y="0"/>
                    </a:lnTo>
                    <a:lnTo>
                      <a:pt x="4266" y="0"/>
                    </a:lnTo>
                    <a:lnTo>
                      <a:pt x="4253" y="13"/>
                    </a:lnTo>
                    <a:lnTo>
                      <a:pt x="4253" y="31"/>
                    </a:lnTo>
                    <a:lnTo>
                      <a:pt x="4253" y="48"/>
                    </a:lnTo>
                    <a:lnTo>
                      <a:pt x="4237" y="63"/>
                    </a:lnTo>
                    <a:lnTo>
                      <a:pt x="4220" y="63"/>
                    </a:lnTo>
                    <a:lnTo>
                      <a:pt x="4203" y="63"/>
                    </a:lnTo>
                    <a:lnTo>
                      <a:pt x="4189" y="48"/>
                    </a:lnTo>
                    <a:lnTo>
                      <a:pt x="4189" y="31"/>
                    </a:lnTo>
                    <a:lnTo>
                      <a:pt x="4189" y="13"/>
                    </a:lnTo>
                    <a:lnTo>
                      <a:pt x="4174" y="0"/>
                    </a:lnTo>
                    <a:lnTo>
                      <a:pt x="4157" y="0"/>
                    </a:lnTo>
                    <a:lnTo>
                      <a:pt x="4139" y="0"/>
                    </a:lnTo>
                    <a:lnTo>
                      <a:pt x="4124" y="13"/>
                    </a:lnTo>
                    <a:lnTo>
                      <a:pt x="4124" y="31"/>
                    </a:lnTo>
                    <a:lnTo>
                      <a:pt x="4124" y="48"/>
                    </a:lnTo>
                    <a:lnTo>
                      <a:pt x="4110" y="63"/>
                    </a:lnTo>
                    <a:lnTo>
                      <a:pt x="4093" y="63"/>
                    </a:lnTo>
                    <a:lnTo>
                      <a:pt x="4076" y="63"/>
                    </a:lnTo>
                    <a:lnTo>
                      <a:pt x="4061" y="48"/>
                    </a:lnTo>
                    <a:lnTo>
                      <a:pt x="4061" y="31"/>
                    </a:lnTo>
                    <a:lnTo>
                      <a:pt x="4061" y="13"/>
                    </a:lnTo>
                    <a:lnTo>
                      <a:pt x="4047" y="0"/>
                    </a:lnTo>
                    <a:lnTo>
                      <a:pt x="4030" y="0"/>
                    </a:lnTo>
                    <a:lnTo>
                      <a:pt x="4011" y="0"/>
                    </a:lnTo>
                    <a:lnTo>
                      <a:pt x="3997" y="13"/>
                    </a:lnTo>
                    <a:lnTo>
                      <a:pt x="3997" y="31"/>
                    </a:lnTo>
                    <a:lnTo>
                      <a:pt x="3997" y="48"/>
                    </a:lnTo>
                    <a:lnTo>
                      <a:pt x="3984" y="63"/>
                    </a:lnTo>
                    <a:lnTo>
                      <a:pt x="3965" y="63"/>
                    </a:lnTo>
                    <a:lnTo>
                      <a:pt x="3947" y="63"/>
                    </a:lnTo>
                    <a:lnTo>
                      <a:pt x="3934" y="48"/>
                    </a:lnTo>
                    <a:lnTo>
                      <a:pt x="3934" y="31"/>
                    </a:lnTo>
                    <a:lnTo>
                      <a:pt x="3934" y="13"/>
                    </a:lnTo>
                    <a:lnTo>
                      <a:pt x="3919" y="0"/>
                    </a:lnTo>
                    <a:lnTo>
                      <a:pt x="3901" y="0"/>
                    </a:lnTo>
                    <a:lnTo>
                      <a:pt x="3884" y="0"/>
                    </a:lnTo>
                    <a:lnTo>
                      <a:pt x="3871" y="13"/>
                    </a:lnTo>
                    <a:lnTo>
                      <a:pt x="3871" y="31"/>
                    </a:lnTo>
                    <a:lnTo>
                      <a:pt x="3871" y="48"/>
                    </a:lnTo>
                    <a:lnTo>
                      <a:pt x="3855" y="63"/>
                    </a:lnTo>
                    <a:lnTo>
                      <a:pt x="3838" y="63"/>
                    </a:lnTo>
                    <a:lnTo>
                      <a:pt x="3821" y="63"/>
                    </a:lnTo>
                    <a:lnTo>
                      <a:pt x="3807" y="48"/>
                    </a:lnTo>
                    <a:lnTo>
                      <a:pt x="3807" y="31"/>
                    </a:lnTo>
                    <a:lnTo>
                      <a:pt x="3807" y="13"/>
                    </a:lnTo>
                    <a:lnTo>
                      <a:pt x="3792" y="0"/>
                    </a:lnTo>
                    <a:lnTo>
                      <a:pt x="3775" y="0"/>
                    </a:lnTo>
                    <a:lnTo>
                      <a:pt x="3757" y="0"/>
                    </a:lnTo>
                    <a:lnTo>
                      <a:pt x="3742" y="13"/>
                    </a:lnTo>
                    <a:lnTo>
                      <a:pt x="3742" y="31"/>
                    </a:lnTo>
                    <a:lnTo>
                      <a:pt x="3742" y="48"/>
                    </a:lnTo>
                    <a:lnTo>
                      <a:pt x="3728" y="63"/>
                    </a:lnTo>
                    <a:lnTo>
                      <a:pt x="3711" y="63"/>
                    </a:lnTo>
                    <a:lnTo>
                      <a:pt x="3694" y="63"/>
                    </a:lnTo>
                    <a:lnTo>
                      <a:pt x="3679" y="48"/>
                    </a:lnTo>
                    <a:lnTo>
                      <a:pt x="3679" y="31"/>
                    </a:lnTo>
                    <a:lnTo>
                      <a:pt x="3679" y="13"/>
                    </a:lnTo>
                    <a:lnTo>
                      <a:pt x="3665" y="0"/>
                    </a:lnTo>
                    <a:lnTo>
                      <a:pt x="3648" y="0"/>
                    </a:lnTo>
                    <a:lnTo>
                      <a:pt x="3629" y="0"/>
                    </a:lnTo>
                    <a:lnTo>
                      <a:pt x="3615" y="13"/>
                    </a:lnTo>
                    <a:lnTo>
                      <a:pt x="3615" y="31"/>
                    </a:lnTo>
                    <a:lnTo>
                      <a:pt x="3615" y="48"/>
                    </a:lnTo>
                    <a:lnTo>
                      <a:pt x="3602" y="63"/>
                    </a:lnTo>
                    <a:lnTo>
                      <a:pt x="3583" y="63"/>
                    </a:lnTo>
                    <a:lnTo>
                      <a:pt x="3565" y="63"/>
                    </a:lnTo>
                    <a:lnTo>
                      <a:pt x="3552" y="48"/>
                    </a:lnTo>
                    <a:lnTo>
                      <a:pt x="3552" y="31"/>
                    </a:lnTo>
                    <a:lnTo>
                      <a:pt x="3552" y="13"/>
                    </a:lnTo>
                    <a:lnTo>
                      <a:pt x="3537" y="0"/>
                    </a:lnTo>
                    <a:lnTo>
                      <a:pt x="3519" y="0"/>
                    </a:lnTo>
                    <a:lnTo>
                      <a:pt x="3502" y="0"/>
                    </a:lnTo>
                    <a:lnTo>
                      <a:pt x="3489" y="13"/>
                    </a:lnTo>
                    <a:lnTo>
                      <a:pt x="3489" y="31"/>
                    </a:lnTo>
                    <a:lnTo>
                      <a:pt x="3489" y="48"/>
                    </a:lnTo>
                    <a:lnTo>
                      <a:pt x="3473" y="63"/>
                    </a:lnTo>
                    <a:lnTo>
                      <a:pt x="3456" y="63"/>
                    </a:lnTo>
                    <a:lnTo>
                      <a:pt x="3439" y="63"/>
                    </a:lnTo>
                    <a:lnTo>
                      <a:pt x="3425" y="48"/>
                    </a:lnTo>
                    <a:lnTo>
                      <a:pt x="3425" y="31"/>
                    </a:lnTo>
                    <a:lnTo>
                      <a:pt x="3425" y="13"/>
                    </a:lnTo>
                    <a:lnTo>
                      <a:pt x="3410" y="0"/>
                    </a:lnTo>
                    <a:lnTo>
                      <a:pt x="3393" y="0"/>
                    </a:lnTo>
                    <a:lnTo>
                      <a:pt x="3375" y="0"/>
                    </a:lnTo>
                    <a:lnTo>
                      <a:pt x="3360" y="13"/>
                    </a:lnTo>
                    <a:lnTo>
                      <a:pt x="3360" y="31"/>
                    </a:lnTo>
                    <a:lnTo>
                      <a:pt x="3360" y="48"/>
                    </a:lnTo>
                    <a:lnTo>
                      <a:pt x="3346" y="63"/>
                    </a:lnTo>
                    <a:lnTo>
                      <a:pt x="3329" y="63"/>
                    </a:lnTo>
                    <a:lnTo>
                      <a:pt x="3312" y="63"/>
                    </a:lnTo>
                    <a:lnTo>
                      <a:pt x="3297" y="48"/>
                    </a:lnTo>
                    <a:lnTo>
                      <a:pt x="3297" y="31"/>
                    </a:lnTo>
                    <a:lnTo>
                      <a:pt x="3297" y="13"/>
                    </a:lnTo>
                    <a:lnTo>
                      <a:pt x="3283" y="0"/>
                    </a:lnTo>
                    <a:lnTo>
                      <a:pt x="3266" y="0"/>
                    </a:lnTo>
                    <a:lnTo>
                      <a:pt x="3247" y="0"/>
                    </a:lnTo>
                    <a:lnTo>
                      <a:pt x="3233" y="13"/>
                    </a:lnTo>
                    <a:lnTo>
                      <a:pt x="3233" y="31"/>
                    </a:lnTo>
                    <a:lnTo>
                      <a:pt x="3233" y="48"/>
                    </a:lnTo>
                    <a:lnTo>
                      <a:pt x="3220" y="63"/>
                    </a:lnTo>
                    <a:lnTo>
                      <a:pt x="3201" y="63"/>
                    </a:lnTo>
                    <a:lnTo>
                      <a:pt x="3183" y="63"/>
                    </a:lnTo>
                    <a:lnTo>
                      <a:pt x="3170" y="48"/>
                    </a:lnTo>
                    <a:lnTo>
                      <a:pt x="3170" y="31"/>
                    </a:lnTo>
                    <a:lnTo>
                      <a:pt x="3170" y="13"/>
                    </a:lnTo>
                    <a:lnTo>
                      <a:pt x="3154" y="0"/>
                    </a:lnTo>
                    <a:lnTo>
                      <a:pt x="3137" y="0"/>
                    </a:lnTo>
                    <a:lnTo>
                      <a:pt x="3120" y="0"/>
                    </a:lnTo>
                    <a:lnTo>
                      <a:pt x="3106" y="13"/>
                    </a:lnTo>
                    <a:lnTo>
                      <a:pt x="3106" y="31"/>
                    </a:lnTo>
                    <a:lnTo>
                      <a:pt x="3106" y="48"/>
                    </a:lnTo>
                    <a:lnTo>
                      <a:pt x="3091" y="63"/>
                    </a:lnTo>
                    <a:lnTo>
                      <a:pt x="3074" y="63"/>
                    </a:lnTo>
                    <a:lnTo>
                      <a:pt x="3057" y="63"/>
                    </a:lnTo>
                    <a:lnTo>
                      <a:pt x="3043" y="48"/>
                    </a:lnTo>
                    <a:lnTo>
                      <a:pt x="3043" y="31"/>
                    </a:lnTo>
                    <a:lnTo>
                      <a:pt x="3043" y="13"/>
                    </a:lnTo>
                    <a:lnTo>
                      <a:pt x="3028" y="0"/>
                    </a:lnTo>
                    <a:lnTo>
                      <a:pt x="3011" y="0"/>
                    </a:lnTo>
                    <a:lnTo>
                      <a:pt x="2993" y="0"/>
                    </a:lnTo>
                    <a:lnTo>
                      <a:pt x="2978" y="13"/>
                    </a:lnTo>
                    <a:lnTo>
                      <a:pt x="2978" y="31"/>
                    </a:lnTo>
                    <a:lnTo>
                      <a:pt x="2978" y="48"/>
                    </a:lnTo>
                    <a:lnTo>
                      <a:pt x="2964" y="63"/>
                    </a:lnTo>
                    <a:lnTo>
                      <a:pt x="2947" y="63"/>
                    </a:lnTo>
                    <a:lnTo>
                      <a:pt x="2930" y="63"/>
                    </a:lnTo>
                    <a:lnTo>
                      <a:pt x="2915" y="48"/>
                    </a:lnTo>
                    <a:lnTo>
                      <a:pt x="2915" y="31"/>
                    </a:lnTo>
                    <a:lnTo>
                      <a:pt x="2915" y="13"/>
                    </a:lnTo>
                    <a:lnTo>
                      <a:pt x="2901" y="0"/>
                    </a:lnTo>
                    <a:lnTo>
                      <a:pt x="2884" y="0"/>
                    </a:lnTo>
                    <a:lnTo>
                      <a:pt x="2865" y="0"/>
                    </a:lnTo>
                    <a:lnTo>
                      <a:pt x="2851" y="13"/>
                    </a:lnTo>
                    <a:lnTo>
                      <a:pt x="2851" y="31"/>
                    </a:lnTo>
                    <a:lnTo>
                      <a:pt x="2851" y="48"/>
                    </a:lnTo>
                    <a:lnTo>
                      <a:pt x="2838" y="63"/>
                    </a:lnTo>
                    <a:lnTo>
                      <a:pt x="2819" y="63"/>
                    </a:lnTo>
                    <a:lnTo>
                      <a:pt x="2801" y="63"/>
                    </a:lnTo>
                    <a:lnTo>
                      <a:pt x="2788" y="48"/>
                    </a:lnTo>
                    <a:lnTo>
                      <a:pt x="2788" y="31"/>
                    </a:lnTo>
                    <a:lnTo>
                      <a:pt x="2788" y="13"/>
                    </a:lnTo>
                    <a:lnTo>
                      <a:pt x="2772" y="0"/>
                    </a:lnTo>
                    <a:lnTo>
                      <a:pt x="2755" y="0"/>
                    </a:lnTo>
                    <a:lnTo>
                      <a:pt x="2738" y="0"/>
                    </a:lnTo>
                    <a:lnTo>
                      <a:pt x="2724" y="13"/>
                    </a:lnTo>
                    <a:lnTo>
                      <a:pt x="2724" y="31"/>
                    </a:lnTo>
                    <a:lnTo>
                      <a:pt x="2724" y="48"/>
                    </a:lnTo>
                    <a:lnTo>
                      <a:pt x="2709" y="63"/>
                    </a:lnTo>
                    <a:lnTo>
                      <a:pt x="2692" y="63"/>
                    </a:lnTo>
                    <a:lnTo>
                      <a:pt x="2675" y="63"/>
                    </a:lnTo>
                    <a:lnTo>
                      <a:pt x="2659" y="48"/>
                    </a:lnTo>
                    <a:lnTo>
                      <a:pt x="2659" y="31"/>
                    </a:lnTo>
                    <a:lnTo>
                      <a:pt x="2659" y="13"/>
                    </a:lnTo>
                    <a:lnTo>
                      <a:pt x="2646" y="0"/>
                    </a:lnTo>
                    <a:lnTo>
                      <a:pt x="2628" y="0"/>
                    </a:lnTo>
                    <a:lnTo>
                      <a:pt x="2611" y="0"/>
                    </a:lnTo>
                    <a:lnTo>
                      <a:pt x="2596" y="13"/>
                    </a:lnTo>
                    <a:lnTo>
                      <a:pt x="2596" y="31"/>
                    </a:lnTo>
                    <a:lnTo>
                      <a:pt x="2596" y="48"/>
                    </a:lnTo>
                    <a:lnTo>
                      <a:pt x="2582" y="63"/>
                    </a:lnTo>
                    <a:lnTo>
                      <a:pt x="2565" y="63"/>
                    </a:lnTo>
                    <a:lnTo>
                      <a:pt x="2548" y="63"/>
                    </a:lnTo>
                    <a:lnTo>
                      <a:pt x="2533" y="48"/>
                    </a:lnTo>
                    <a:lnTo>
                      <a:pt x="2533" y="31"/>
                    </a:lnTo>
                    <a:lnTo>
                      <a:pt x="2533" y="13"/>
                    </a:lnTo>
                    <a:lnTo>
                      <a:pt x="2519" y="0"/>
                    </a:lnTo>
                    <a:lnTo>
                      <a:pt x="2502" y="0"/>
                    </a:lnTo>
                    <a:lnTo>
                      <a:pt x="2483" y="0"/>
                    </a:lnTo>
                    <a:lnTo>
                      <a:pt x="2469" y="13"/>
                    </a:lnTo>
                    <a:lnTo>
                      <a:pt x="2469" y="31"/>
                    </a:lnTo>
                    <a:lnTo>
                      <a:pt x="2469" y="48"/>
                    </a:lnTo>
                    <a:lnTo>
                      <a:pt x="2456" y="63"/>
                    </a:lnTo>
                    <a:lnTo>
                      <a:pt x="2437" y="63"/>
                    </a:lnTo>
                    <a:lnTo>
                      <a:pt x="2419" y="63"/>
                    </a:lnTo>
                    <a:lnTo>
                      <a:pt x="2406" y="48"/>
                    </a:lnTo>
                    <a:lnTo>
                      <a:pt x="2406" y="31"/>
                    </a:lnTo>
                    <a:lnTo>
                      <a:pt x="2406" y="13"/>
                    </a:lnTo>
                    <a:lnTo>
                      <a:pt x="2390" y="0"/>
                    </a:lnTo>
                    <a:lnTo>
                      <a:pt x="2373" y="0"/>
                    </a:lnTo>
                    <a:lnTo>
                      <a:pt x="2356" y="0"/>
                    </a:lnTo>
                    <a:lnTo>
                      <a:pt x="2342" y="13"/>
                    </a:lnTo>
                    <a:lnTo>
                      <a:pt x="2342" y="31"/>
                    </a:lnTo>
                    <a:lnTo>
                      <a:pt x="2342" y="48"/>
                    </a:lnTo>
                    <a:lnTo>
                      <a:pt x="2327" y="63"/>
                    </a:lnTo>
                    <a:lnTo>
                      <a:pt x="2310" y="63"/>
                    </a:lnTo>
                    <a:lnTo>
                      <a:pt x="2293" y="63"/>
                    </a:lnTo>
                    <a:lnTo>
                      <a:pt x="2277" y="48"/>
                    </a:lnTo>
                    <a:lnTo>
                      <a:pt x="2277" y="31"/>
                    </a:lnTo>
                    <a:lnTo>
                      <a:pt x="2277" y="13"/>
                    </a:lnTo>
                    <a:lnTo>
                      <a:pt x="2264" y="0"/>
                    </a:lnTo>
                    <a:lnTo>
                      <a:pt x="2246" y="0"/>
                    </a:lnTo>
                    <a:lnTo>
                      <a:pt x="2229" y="0"/>
                    </a:lnTo>
                    <a:lnTo>
                      <a:pt x="2214" y="13"/>
                    </a:lnTo>
                    <a:lnTo>
                      <a:pt x="2214" y="31"/>
                    </a:lnTo>
                    <a:lnTo>
                      <a:pt x="2214" y="48"/>
                    </a:lnTo>
                    <a:lnTo>
                      <a:pt x="2200" y="63"/>
                    </a:lnTo>
                    <a:lnTo>
                      <a:pt x="2183" y="63"/>
                    </a:lnTo>
                    <a:lnTo>
                      <a:pt x="2166" y="63"/>
                    </a:lnTo>
                    <a:lnTo>
                      <a:pt x="2150" y="48"/>
                    </a:lnTo>
                    <a:lnTo>
                      <a:pt x="2150" y="31"/>
                    </a:lnTo>
                    <a:lnTo>
                      <a:pt x="2150" y="13"/>
                    </a:lnTo>
                    <a:lnTo>
                      <a:pt x="2137" y="0"/>
                    </a:lnTo>
                    <a:lnTo>
                      <a:pt x="2120" y="0"/>
                    </a:lnTo>
                    <a:lnTo>
                      <a:pt x="2101" y="0"/>
                    </a:lnTo>
                    <a:lnTo>
                      <a:pt x="2087" y="13"/>
                    </a:lnTo>
                    <a:lnTo>
                      <a:pt x="2087" y="31"/>
                    </a:lnTo>
                    <a:lnTo>
                      <a:pt x="2087" y="48"/>
                    </a:lnTo>
                    <a:lnTo>
                      <a:pt x="2074" y="63"/>
                    </a:lnTo>
                    <a:lnTo>
                      <a:pt x="2055" y="63"/>
                    </a:lnTo>
                    <a:lnTo>
                      <a:pt x="2037" y="63"/>
                    </a:lnTo>
                    <a:lnTo>
                      <a:pt x="2024" y="48"/>
                    </a:lnTo>
                    <a:lnTo>
                      <a:pt x="2024" y="31"/>
                    </a:lnTo>
                    <a:lnTo>
                      <a:pt x="2024" y="13"/>
                    </a:lnTo>
                    <a:lnTo>
                      <a:pt x="2008" y="0"/>
                    </a:lnTo>
                    <a:lnTo>
                      <a:pt x="1991" y="0"/>
                    </a:lnTo>
                    <a:lnTo>
                      <a:pt x="1974" y="0"/>
                    </a:lnTo>
                    <a:lnTo>
                      <a:pt x="1960" y="13"/>
                    </a:lnTo>
                    <a:lnTo>
                      <a:pt x="1960" y="31"/>
                    </a:lnTo>
                    <a:lnTo>
                      <a:pt x="1960" y="48"/>
                    </a:lnTo>
                    <a:lnTo>
                      <a:pt x="1945" y="63"/>
                    </a:lnTo>
                    <a:lnTo>
                      <a:pt x="1928" y="63"/>
                    </a:lnTo>
                    <a:lnTo>
                      <a:pt x="1911" y="63"/>
                    </a:lnTo>
                    <a:lnTo>
                      <a:pt x="1895" y="48"/>
                    </a:lnTo>
                    <a:lnTo>
                      <a:pt x="1895" y="31"/>
                    </a:lnTo>
                    <a:lnTo>
                      <a:pt x="1895" y="13"/>
                    </a:lnTo>
                    <a:lnTo>
                      <a:pt x="1882" y="0"/>
                    </a:lnTo>
                    <a:lnTo>
                      <a:pt x="1864" y="0"/>
                    </a:lnTo>
                    <a:lnTo>
                      <a:pt x="1847" y="0"/>
                    </a:lnTo>
                    <a:lnTo>
                      <a:pt x="1832" y="13"/>
                    </a:lnTo>
                    <a:lnTo>
                      <a:pt x="1832" y="31"/>
                    </a:lnTo>
                    <a:lnTo>
                      <a:pt x="1832" y="48"/>
                    </a:lnTo>
                    <a:lnTo>
                      <a:pt x="1818" y="63"/>
                    </a:lnTo>
                    <a:lnTo>
                      <a:pt x="1801" y="63"/>
                    </a:lnTo>
                    <a:lnTo>
                      <a:pt x="1784" y="63"/>
                    </a:lnTo>
                    <a:lnTo>
                      <a:pt x="1768" y="48"/>
                    </a:lnTo>
                    <a:lnTo>
                      <a:pt x="1768" y="31"/>
                    </a:lnTo>
                    <a:lnTo>
                      <a:pt x="1768" y="13"/>
                    </a:lnTo>
                    <a:lnTo>
                      <a:pt x="1755" y="0"/>
                    </a:lnTo>
                    <a:lnTo>
                      <a:pt x="1738" y="0"/>
                    </a:lnTo>
                    <a:lnTo>
                      <a:pt x="1719" y="0"/>
                    </a:lnTo>
                    <a:lnTo>
                      <a:pt x="1705" y="13"/>
                    </a:lnTo>
                    <a:lnTo>
                      <a:pt x="1705" y="31"/>
                    </a:lnTo>
                    <a:lnTo>
                      <a:pt x="1705" y="48"/>
                    </a:lnTo>
                    <a:lnTo>
                      <a:pt x="1692" y="63"/>
                    </a:lnTo>
                    <a:lnTo>
                      <a:pt x="1672" y="63"/>
                    </a:lnTo>
                    <a:lnTo>
                      <a:pt x="1655" y="63"/>
                    </a:lnTo>
                    <a:lnTo>
                      <a:pt x="1642" y="48"/>
                    </a:lnTo>
                    <a:lnTo>
                      <a:pt x="1642" y="31"/>
                    </a:lnTo>
                    <a:lnTo>
                      <a:pt x="1642" y="13"/>
                    </a:lnTo>
                    <a:lnTo>
                      <a:pt x="1626" y="0"/>
                    </a:lnTo>
                    <a:lnTo>
                      <a:pt x="1609" y="0"/>
                    </a:lnTo>
                    <a:lnTo>
                      <a:pt x="1592" y="0"/>
                    </a:lnTo>
                    <a:lnTo>
                      <a:pt x="1578" y="13"/>
                    </a:lnTo>
                    <a:lnTo>
                      <a:pt x="1578" y="31"/>
                    </a:lnTo>
                    <a:lnTo>
                      <a:pt x="1578" y="48"/>
                    </a:lnTo>
                    <a:lnTo>
                      <a:pt x="1563" y="63"/>
                    </a:lnTo>
                    <a:lnTo>
                      <a:pt x="1546" y="63"/>
                    </a:lnTo>
                    <a:lnTo>
                      <a:pt x="1529" y="63"/>
                    </a:lnTo>
                    <a:lnTo>
                      <a:pt x="1513" y="48"/>
                    </a:lnTo>
                    <a:lnTo>
                      <a:pt x="1513" y="31"/>
                    </a:lnTo>
                    <a:lnTo>
                      <a:pt x="1513" y="13"/>
                    </a:lnTo>
                    <a:lnTo>
                      <a:pt x="1500" y="0"/>
                    </a:lnTo>
                    <a:lnTo>
                      <a:pt x="1482" y="0"/>
                    </a:lnTo>
                    <a:lnTo>
                      <a:pt x="1465" y="0"/>
                    </a:lnTo>
                    <a:lnTo>
                      <a:pt x="1450" y="13"/>
                    </a:lnTo>
                    <a:lnTo>
                      <a:pt x="1450" y="31"/>
                    </a:lnTo>
                    <a:lnTo>
                      <a:pt x="1450" y="48"/>
                    </a:lnTo>
                    <a:lnTo>
                      <a:pt x="1436" y="63"/>
                    </a:lnTo>
                    <a:lnTo>
                      <a:pt x="1419" y="63"/>
                    </a:lnTo>
                    <a:lnTo>
                      <a:pt x="1402" y="63"/>
                    </a:lnTo>
                    <a:lnTo>
                      <a:pt x="1386" y="48"/>
                    </a:lnTo>
                    <a:lnTo>
                      <a:pt x="1386" y="31"/>
                    </a:lnTo>
                    <a:lnTo>
                      <a:pt x="1386" y="13"/>
                    </a:lnTo>
                    <a:lnTo>
                      <a:pt x="1373" y="0"/>
                    </a:lnTo>
                    <a:lnTo>
                      <a:pt x="1356" y="0"/>
                    </a:lnTo>
                    <a:lnTo>
                      <a:pt x="1337" y="0"/>
                    </a:lnTo>
                    <a:lnTo>
                      <a:pt x="1323" y="13"/>
                    </a:lnTo>
                    <a:lnTo>
                      <a:pt x="1323" y="31"/>
                    </a:lnTo>
                    <a:lnTo>
                      <a:pt x="1323" y="48"/>
                    </a:lnTo>
                    <a:lnTo>
                      <a:pt x="1310" y="63"/>
                    </a:lnTo>
                    <a:lnTo>
                      <a:pt x="1290" y="63"/>
                    </a:lnTo>
                    <a:lnTo>
                      <a:pt x="1273" y="63"/>
                    </a:lnTo>
                    <a:lnTo>
                      <a:pt x="1260" y="48"/>
                    </a:lnTo>
                    <a:lnTo>
                      <a:pt x="1260" y="31"/>
                    </a:lnTo>
                    <a:lnTo>
                      <a:pt x="1260" y="13"/>
                    </a:lnTo>
                    <a:lnTo>
                      <a:pt x="1244" y="0"/>
                    </a:lnTo>
                    <a:lnTo>
                      <a:pt x="1227" y="0"/>
                    </a:lnTo>
                    <a:lnTo>
                      <a:pt x="1210" y="0"/>
                    </a:lnTo>
                    <a:lnTo>
                      <a:pt x="1196" y="13"/>
                    </a:lnTo>
                    <a:lnTo>
                      <a:pt x="1196" y="31"/>
                    </a:lnTo>
                    <a:lnTo>
                      <a:pt x="1196" y="48"/>
                    </a:lnTo>
                    <a:lnTo>
                      <a:pt x="1181" y="63"/>
                    </a:lnTo>
                    <a:lnTo>
                      <a:pt x="1164" y="63"/>
                    </a:lnTo>
                    <a:lnTo>
                      <a:pt x="1147" y="63"/>
                    </a:lnTo>
                    <a:lnTo>
                      <a:pt x="1131" y="48"/>
                    </a:lnTo>
                    <a:lnTo>
                      <a:pt x="1131" y="31"/>
                    </a:lnTo>
                    <a:lnTo>
                      <a:pt x="1131" y="13"/>
                    </a:lnTo>
                    <a:lnTo>
                      <a:pt x="1118" y="0"/>
                    </a:lnTo>
                    <a:lnTo>
                      <a:pt x="1100" y="0"/>
                    </a:lnTo>
                    <a:lnTo>
                      <a:pt x="1083" y="0"/>
                    </a:lnTo>
                    <a:lnTo>
                      <a:pt x="1068" y="13"/>
                    </a:lnTo>
                    <a:lnTo>
                      <a:pt x="1068" y="31"/>
                    </a:lnTo>
                    <a:lnTo>
                      <a:pt x="1068" y="48"/>
                    </a:lnTo>
                    <a:lnTo>
                      <a:pt x="1054" y="63"/>
                    </a:lnTo>
                    <a:lnTo>
                      <a:pt x="1037" y="63"/>
                    </a:lnTo>
                    <a:lnTo>
                      <a:pt x="1020" y="63"/>
                    </a:lnTo>
                    <a:lnTo>
                      <a:pt x="1004" y="48"/>
                    </a:lnTo>
                    <a:lnTo>
                      <a:pt x="1004" y="31"/>
                    </a:lnTo>
                    <a:lnTo>
                      <a:pt x="1004" y="13"/>
                    </a:lnTo>
                    <a:lnTo>
                      <a:pt x="991" y="0"/>
                    </a:lnTo>
                    <a:lnTo>
                      <a:pt x="974" y="0"/>
                    </a:lnTo>
                    <a:lnTo>
                      <a:pt x="955" y="0"/>
                    </a:lnTo>
                    <a:lnTo>
                      <a:pt x="941" y="13"/>
                    </a:lnTo>
                    <a:lnTo>
                      <a:pt x="941" y="31"/>
                    </a:lnTo>
                    <a:lnTo>
                      <a:pt x="941" y="48"/>
                    </a:lnTo>
                    <a:lnTo>
                      <a:pt x="926" y="63"/>
                    </a:lnTo>
                    <a:lnTo>
                      <a:pt x="908" y="63"/>
                    </a:lnTo>
                    <a:lnTo>
                      <a:pt x="891" y="63"/>
                    </a:lnTo>
                    <a:lnTo>
                      <a:pt x="878" y="48"/>
                    </a:lnTo>
                    <a:lnTo>
                      <a:pt x="878" y="31"/>
                    </a:lnTo>
                    <a:lnTo>
                      <a:pt x="878" y="13"/>
                    </a:lnTo>
                    <a:lnTo>
                      <a:pt x="862" y="0"/>
                    </a:lnTo>
                    <a:lnTo>
                      <a:pt x="845" y="0"/>
                    </a:lnTo>
                    <a:lnTo>
                      <a:pt x="828" y="0"/>
                    </a:lnTo>
                    <a:lnTo>
                      <a:pt x="814" y="13"/>
                    </a:lnTo>
                    <a:lnTo>
                      <a:pt x="814" y="31"/>
                    </a:lnTo>
                    <a:lnTo>
                      <a:pt x="814" y="48"/>
                    </a:lnTo>
                    <a:lnTo>
                      <a:pt x="799" y="63"/>
                    </a:lnTo>
                    <a:lnTo>
                      <a:pt x="782" y="63"/>
                    </a:lnTo>
                    <a:lnTo>
                      <a:pt x="764" y="63"/>
                    </a:lnTo>
                    <a:lnTo>
                      <a:pt x="749" y="48"/>
                    </a:lnTo>
                    <a:lnTo>
                      <a:pt x="749" y="31"/>
                    </a:lnTo>
                    <a:lnTo>
                      <a:pt x="749" y="13"/>
                    </a:lnTo>
                    <a:lnTo>
                      <a:pt x="736" y="0"/>
                    </a:lnTo>
                    <a:lnTo>
                      <a:pt x="718" y="0"/>
                    </a:lnTo>
                    <a:lnTo>
                      <a:pt x="701" y="0"/>
                    </a:lnTo>
                    <a:lnTo>
                      <a:pt x="686" y="13"/>
                    </a:lnTo>
                    <a:lnTo>
                      <a:pt x="686" y="31"/>
                    </a:lnTo>
                    <a:lnTo>
                      <a:pt x="686" y="48"/>
                    </a:lnTo>
                    <a:lnTo>
                      <a:pt x="672" y="63"/>
                    </a:lnTo>
                    <a:lnTo>
                      <a:pt x="655" y="63"/>
                    </a:lnTo>
                    <a:lnTo>
                      <a:pt x="636" y="63"/>
                    </a:lnTo>
                    <a:lnTo>
                      <a:pt x="622" y="48"/>
                    </a:lnTo>
                    <a:lnTo>
                      <a:pt x="622" y="31"/>
                    </a:lnTo>
                    <a:lnTo>
                      <a:pt x="622" y="13"/>
                    </a:lnTo>
                    <a:lnTo>
                      <a:pt x="609" y="0"/>
                    </a:lnTo>
                    <a:lnTo>
                      <a:pt x="590" y="0"/>
                    </a:lnTo>
                    <a:lnTo>
                      <a:pt x="573" y="0"/>
                    </a:lnTo>
                    <a:lnTo>
                      <a:pt x="559" y="13"/>
                    </a:lnTo>
                    <a:lnTo>
                      <a:pt x="559" y="31"/>
                    </a:lnTo>
                    <a:lnTo>
                      <a:pt x="559" y="48"/>
                    </a:lnTo>
                    <a:lnTo>
                      <a:pt x="544" y="63"/>
                    </a:lnTo>
                    <a:lnTo>
                      <a:pt x="526" y="63"/>
                    </a:lnTo>
                    <a:lnTo>
                      <a:pt x="509" y="63"/>
                    </a:lnTo>
                    <a:lnTo>
                      <a:pt x="496" y="48"/>
                    </a:lnTo>
                    <a:lnTo>
                      <a:pt x="496" y="31"/>
                    </a:lnTo>
                    <a:lnTo>
                      <a:pt x="496" y="13"/>
                    </a:lnTo>
                    <a:lnTo>
                      <a:pt x="480" y="0"/>
                    </a:lnTo>
                    <a:lnTo>
                      <a:pt x="463" y="0"/>
                    </a:lnTo>
                    <a:lnTo>
                      <a:pt x="446" y="0"/>
                    </a:lnTo>
                    <a:lnTo>
                      <a:pt x="432" y="13"/>
                    </a:lnTo>
                    <a:lnTo>
                      <a:pt x="432" y="31"/>
                    </a:lnTo>
                    <a:lnTo>
                      <a:pt x="432" y="48"/>
                    </a:lnTo>
                    <a:lnTo>
                      <a:pt x="417" y="63"/>
                    </a:lnTo>
                    <a:lnTo>
                      <a:pt x="400" y="63"/>
                    </a:lnTo>
                    <a:lnTo>
                      <a:pt x="382" y="63"/>
                    </a:lnTo>
                    <a:lnTo>
                      <a:pt x="367" y="48"/>
                    </a:lnTo>
                    <a:lnTo>
                      <a:pt x="367" y="31"/>
                    </a:lnTo>
                    <a:lnTo>
                      <a:pt x="367" y="13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19" y="0"/>
                    </a:lnTo>
                    <a:lnTo>
                      <a:pt x="304" y="13"/>
                    </a:lnTo>
                    <a:lnTo>
                      <a:pt x="304" y="31"/>
                    </a:lnTo>
                    <a:lnTo>
                      <a:pt x="304" y="48"/>
                    </a:lnTo>
                    <a:lnTo>
                      <a:pt x="290" y="63"/>
                    </a:lnTo>
                    <a:lnTo>
                      <a:pt x="273" y="63"/>
                    </a:lnTo>
                    <a:lnTo>
                      <a:pt x="254" y="63"/>
                    </a:lnTo>
                    <a:lnTo>
                      <a:pt x="240" y="48"/>
                    </a:lnTo>
                    <a:lnTo>
                      <a:pt x="240" y="31"/>
                    </a:lnTo>
                    <a:lnTo>
                      <a:pt x="240" y="13"/>
                    </a:lnTo>
                    <a:lnTo>
                      <a:pt x="227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7" y="13"/>
                    </a:lnTo>
                    <a:lnTo>
                      <a:pt x="177" y="31"/>
                    </a:lnTo>
                    <a:lnTo>
                      <a:pt x="177" y="48"/>
                    </a:lnTo>
                    <a:lnTo>
                      <a:pt x="162" y="63"/>
                    </a:lnTo>
                    <a:lnTo>
                      <a:pt x="144" y="63"/>
                    </a:lnTo>
                    <a:lnTo>
                      <a:pt x="127" y="63"/>
                    </a:lnTo>
                    <a:lnTo>
                      <a:pt x="114" y="48"/>
                    </a:lnTo>
                    <a:lnTo>
                      <a:pt x="114" y="31"/>
                    </a:lnTo>
                    <a:lnTo>
                      <a:pt x="114" y="13"/>
                    </a:lnTo>
                    <a:lnTo>
                      <a:pt x="98" y="0"/>
                    </a:lnTo>
                    <a:lnTo>
                      <a:pt x="81" y="0"/>
                    </a:lnTo>
                    <a:lnTo>
                      <a:pt x="64" y="0"/>
                    </a:lnTo>
                    <a:lnTo>
                      <a:pt x="50" y="13"/>
                    </a:lnTo>
                    <a:lnTo>
                      <a:pt x="50" y="31"/>
                    </a:lnTo>
                    <a:lnTo>
                      <a:pt x="50" y="48"/>
                    </a:lnTo>
                    <a:lnTo>
                      <a:pt x="35" y="63"/>
                    </a:lnTo>
                    <a:lnTo>
                      <a:pt x="18" y="63"/>
                    </a:lnTo>
                    <a:lnTo>
                      <a:pt x="0" y="63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70" name="Freeform 785"/>
              <p:cNvSpPr>
                <a:spLocks/>
              </p:cNvSpPr>
              <p:nvPr/>
            </p:nvSpPr>
            <p:spPr bwMode="auto">
              <a:xfrm>
                <a:off x="3320" y="2545"/>
                <a:ext cx="66" cy="456"/>
              </a:xfrm>
              <a:custGeom>
                <a:avLst/>
                <a:gdLst/>
                <a:ahLst/>
                <a:cxnLst>
                  <a:cxn ang="0">
                    <a:pos x="99" y="914"/>
                  </a:cxn>
                  <a:cxn ang="0">
                    <a:pos x="130" y="896"/>
                  </a:cxn>
                  <a:cxn ang="0">
                    <a:pos x="126" y="862"/>
                  </a:cxn>
                  <a:cxn ang="0">
                    <a:pos x="94" y="850"/>
                  </a:cxn>
                  <a:cxn ang="0">
                    <a:pos x="61" y="841"/>
                  </a:cxn>
                  <a:cxn ang="0">
                    <a:pos x="59" y="806"/>
                  </a:cxn>
                  <a:cxn ang="0">
                    <a:pos x="90" y="789"/>
                  </a:cxn>
                  <a:cxn ang="0">
                    <a:pos x="121" y="774"/>
                  </a:cxn>
                  <a:cxn ang="0">
                    <a:pos x="117" y="739"/>
                  </a:cxn>
                  <a:cxn ang="0">
                    <a:pos x="84" y="728"/>
                  </a:cxn>
                  <a:cxn ang="0">
                    <a:pos x="51" y="716"/>
                  </a:cxn>
                  <a:cxn ang="0">
                    <a:pos x="48" y="683"/>
                  </a:cxn>
                  <a:cxn ang="0">
                    <a:pos x="78" y="666"/>
                  </a:cxn>
                  <a:cxn ang="0">
                    <a:pos x="111" y="651"/>
                  </a:cxn>
                  <a:cxn ang="0">
                    <a:pos x="107" y="616"/>
                  </a:cxn>
                  <a:cxn ang="0">
                    <a:pos x="74" y="605"/>
                  </a:cxn>
                  <a:cxn ang="0">
                    <a:pos x="42" y="593"/>
                  </a:cxn>
                  <a:cxn ang="0">
                    <a:pos x="38" y="559"/>
                  </a:cxn>
                  <a:cxn ang="0">
                    <a:pos x="69" y="543"/>
                  </a:cxn>
                  <a:cxn ang="0">
                    <a:pos x="99" y="526"/>
                  </a:cxn>
                  <a:cxn ang="0">
                    <a:pos x="98" y="493"/>
                  </a:cxn>
                  <a:cxn ang="0">
                    <a:pos x="65" y="482"/>
                  </a:cxn>
                  <a:cxn ang="0">
                    <a:pos x="32" y="470"/>
                  </a:cxn>
                  <a:cxn ang="0">
                    <a:pos x="28" y="436"/>
                  </a:cxn>
                  <a:cxn ang="0">
                    <a:pos x="59" y="420"/>
                  </a:cxn>
                  <a:cxn ang="0">
                    <a:pos x="90" y="403"/>
                  </a:cxn>
                  <a:cxn ang="0">
                    <a:pos x="88" y="371"/>
                  </a:cxn>
                  <a:cxn ang="0">
                    <a:pos x="55" y="359"/>
                  </a:cxn>
                  <a:cxn ang="0">
                    <a:pos x="21" y="348"/>
                  </a:cxn>
                  <a:cxn ang="0">
                    <a:pos x="19" y="313"/>
                  </a:cxn>
                  <a:cxn ang="0">
                    <a:pos x="50" y="298"/>
                  </a:cxn>
                  <a:cxn ang="0">
                    <a:pos x="80" y="280"/>
                  </a:cxn>
                  <a:cxn ang="0">
                    <a:pos x="78" y="246"/>
                  </a:cxn>
                  <a:cxn ang="0">
                    <a:pos x="46" y="236"/>
                  </a:cxn>
                  <a:cxn ang="0">
                    <a:pos x="11" y="225"/>
                  </a:cxn>
                  <a:cxn ang="0">
                    <a:pos x="9" y="190"/>
                  </a:cxn>
                  <a:cxn ang="0">
                    <a:pos x="40" y="173"/>
                  </a:cxn>
                  <a:cxn ang="0">
                    <a:pos x="71" y="158"/>
                  </a:cxn>
                  <a:cxn ang="0">
                    <a:pos x="69" y="123"/>
                  </a:cxn>
                  <a:cxn ang="0">
                    <a:pos x="34" y="112"/>
                  </a:cxn>
                  <a:cxn ang="0">
                    <a:pos x="2" y="100"/>
                  </a:cxn>
                  <a:cxn ang="0">
                    <a:pos x="0" y="67"/>
                  </a:cxn>
                  <a:cxn ang="0">
                    <a:pos x="30" y="50"/>
                  </a:cxn>
                  <a:cxn ang="0">
                    <a:pos x="61" y="35"/>
                  </a:cxn>
                  <a:cxn ang="0">
                    <a:pos x="57" y="0"/>
                  </a:cxn>
                </a:cxnLst>
                <a:rect l="0" t="0" r="r" b="b"/>
                <a:pathLst>
                  <a:path w="130" h="914">
                    <a:moveTo>
                      <a:pt x="82" y="914"/>
                    </a:moveTo>
                    <a:lnTo>
                      <a:pt x="99" y="914"/>
                    </a:lnTo>
                    <a:lnTo>
                      <a:pt x="117" y="912"/>
                    </a:lnTo>
                    <a:lnTo>
                      <a:pt x="130" y="896"/>
                    </a:lnTo>
                    <a:lnTo>
                      <a:pt x="128" y="879"/>
                    </a:lnTo>
                    <a:lnTo>
                      <a:pt x="126" y="862"/>
                    </a:lnTo>
                    <a:lnTo>
                      <a:pt x="111" y="850"/>
                    </a:lnTo>
                    <a:lnTo>
                      <a:pt x="94" y="850"/>
                    </a:lnTo>
                    <a:lnTo>
                      <a:pt x="76" y="852"/>
                    </a:lnTo>
                    <a:lnTo>
                      <a:pt x="61" y="841"/>
                    </a:lnTo>
                    <a:lnTo>
                      <a:pt x="59" y="823"/>
                    </a:lnTo>
                    <a:lnTo>
                      <a:pt x="59" y="806"/>
                    </a:lnTo>
                    <a:lnTo>
                      <a:pt x="71" y="791"/>
                    </a:lnTo>
                    <a:lnTo>
                      <a:pt x="90" y="789"/>
                    </a:lnTo>
                    <a:lnTo>
                      <a:pt x="107" y="789"/>
                    </a:lnTo>
                    <a:lnTo>
                      <a:pt x="121" y="774"/>
                    </a:lnTo>
                    <a:lnTo>
                      <a:pt x="119" y="756"/>
                    </a:lnTo>
                    <a:lnTo>
                      <a:pt x="117" y="739"/>
                    </a:lnTo>
                    <a:lnTo>
                      <a:pt x="101" y="726"/>
                    </a:lnTo>
                    <a:lnTo>
                      <a:pt x="84" y="728"/>
                    </a:lnTo>
                    <a:lnTo>
                      <a:pt x="67" y="729"/>
                    </a:lnTo>
                    <a:lnTo>
                      <a:pt x="51" y="716"/>
                    </a:lnTo>
                    <a:lnTo>
                      <a:pt x="50" y="701"/>
                    </a:lnTo>
                    <a:lnTo>
                      <a:pt x="48" y="683"/>
                    </a:lnTo>
                    <a:lnTo>
                      <a:pt x="61" y="668"/>
                    </a:lnTo>
                    <a:lnTo>
                      <a:pt x="78" y="666"/>
                    </a:lnTo>
                    <a:lnTo>
                      <a:pt x="98" y="664"/>
                    </a:lnTo>
                    <a:lnTo>
                      <a:pt x="111" y="651"/>
                    </a:lnTo>
                    <a:lnTo>
                      <a:pt x="109" y="634"/>
                    </a:lnTo>
                    <a:lnTo>
                      <a:pt x="107" y="616"/>
                    </a:lnTo>
                    <a:lnTo>
                      <a:pt x="92" y="603"/>
                    </a:lnTo>
                    <a:lnTo>
                      <a:pt x="74" y="605"/>
                    </a:lnTo>
                    <a:lnTo>
                      <a:pt x="57" y="607"/>
                    </a:lnTo>
                    <a:lnTo>
                      <a:pt x="42" y="593"/>
                    </a:lnTo>
                    <a:lnTo>
                      <a:pt x="40" y="576"/>
                    </a:lnTo>
                    <a:lnTo>
                      <a:pt x="38" y="559"/>
                    </a:lnTo>
                    <a:lnTo>
                      <a:pt x="51" y="545"/>
                    </a:lnTo>
                    <a:lnTo>
                      <a:pt x="69" y="543"/>
                    </a:lnTo>
                    <a:lnTo>
                      <a:pt x="88" y="541"/>
                    </a:lnTo>
                    <a:lnTo>
                      <a:pt x="99" y="526"/>
                    </a:lnTo>
                    <a:lnTo>
                      <a:pt x="99" y="511"/>
                    </a:lnTo>
                    <a:lnTo>
                      <a:pt x="98" y="493"/>
                    </a:lnTo>
                    <a:lnTo>
                      <a:pt x="82" y="480"/>
                    </a:lnTo>
                    <a:lnTo>
                      <a:pt x="65" y="482"/>
                    </a:lnTo>
                    <a:lnTo>
                      <a:pt x="48" y="484"/>
                    </a:lnTo>
                    <a:lnTo>
                      <a:pt x="32" y="470"/>
                    </a:lnTo>
                    <a:lnTo>
                      <a:pt x="30" y="453"/>
                    </a:lnTo>
                    <a:lnTo>
                      <a:pt x="28" y="436"/>
                    </a:lnTo>
                    <a:lnTo>
                      <a:pt x="42" y="422"/>
                    </a:lnTo>
                    <a:lnTo>
                      <a:pt x="59" y="420"/>
                    </a:lnTo>
                    <a:lnTo>
                      <a:pt x="76" y="419"/>
                    </a:lnTo>
                    <a:lnTo>
                      <a:pt x="90" y="403"/>
                    </a:lnTo>
                    <a:lnTo>
                      <a:pt x="90" y="386"/>
                    </a:lnTo>
                    <a:lnTo>
                      <a:pt x="88" y="371"/>
                    </a:lnTo>
                    <a:lnTo>
                      <a:pt x="73" y="357"/>
                    </a:lnTo>
                    <a:lnTo>
                      <a:pt x="55" y="359"/>
                    </a:lnTo>
                    <a:lnTo>
                      <a:pt x="36" y="359"/>
                    </a:lnTo>
                    <a:lnTo>
                      <a:pt x="21" y="348"/>
                    </a:lnTo>
                    <a:lnTo>
                      <a:pt x="21" y="330"/>
                    </a:lnTo>
                    <a:lnTo>
                      <a:pt x="19" y="313"/>
                    </a:lnTo>
                    <a:lnTo>
                      <a:pt x="32" y="298"/>
                    </a:lnTo>
                    <a:lnTo>
                      <a:pt x="50" y="298"/>
                    </a:lnTo>
                    <a:lnTo>
                      <a:pt x="67" y="296"/>
                    </a:lnTo>
                    <a:lnTo>
                      <a:pt x="80" y="280"/>
                    </a:lnTo>
                    <a:lnTo>
                      <a:pt x="78" y="263"/>
                    </a:lnTo>
                    <a:lnTo>
                      <a:pt x="78" y="246"/>
                    </a:lnTo>
                    <a:lnTo>
                      <a:pt x="63" y="234"/>
                    </a:lnTo>
                    <a:lnTo>
                      <a:pt x="46" y="236"/>
                    </a:lnTo>
                    <a:lnTo>
                      <a:pt x="26" y="236"/>
                    </a:lnTo>
                    <a:lnTo>
                      <a:pt x="11" y="225"/>
                    </a:lnTo>
                    <a:lnTo>
                      <a:pt x="11" y="207"/>
                    </a:lnTo>
                    <a:lnTo>
                      <a:pt x="9" y="190"/>
                    </a:lnTo>
                    <a:lnTo>
                      <a:pt x="23" y="175"/>
                    </a:lnTo>
                    <a:lnTo>
                      <a:pt x="40" y="173"/>
                    </a:lnTo>
                    <a:lnTo>
                      <a:pt x="57" y="173"/>
                    </a:lnTo>
                    <a:lnTo>
                      <a:pt x="71" y="158"/>
                    </a:lnTo>
                    <a:lnTo>
                      <a:pt x="69" y="140"/>
                    </a:lnTo>
                    <a:lnTo>
                      <a:pt x="69" y="123"/>
                    </a:lnTo>
                    <a:lnTo>
                      <a:pt x="53" y="112"/>
                    </a:lnTo>
                    <a:lnTo>
                      <a:pt x="34" y="112"/>
                    </a:lnTo>
                    <a:lnTo>
                      <a:pt x="17" y="113"/>
                    </a:lnTo>
                    <a:lnTo>
                      <a:pt x="2" y="100"/>
                    </a:lnTo>
                    <a:lnTo>
                      <a:pt x="0" y="85"/>
                    </a:lnTo>
                    <a:lnTo>
                      <a:pt x="0" y="67"/>
                    </a:lnTo>
                    <a:lnTo>
                      <a:pt x="13" y="52"/>
                    </a:lnTo>
                    <a:lnTo>
                      <a:pt x="30" y="50"/>
                    </a:lnTo>
                    <a:lnTo>
                      <a:pt x="48" y="50"/>
                    </a:lnTo>
                    <a:lnTo>
                      <a:pt x="61" y="35"/>
                    </a:lnTo>
                    <a:lnTo>
                      <a:pt x="59" y="18"/>
                    </a:lnTo>
                    <a:lnTo>
                      <a:pt x="57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71" name="Freeform 786"/>
              <p:cNvSpPr>
                <a:spLocks/>
              </p:cNvSpPr>
              <p:nvPr/>
            </p:nvSpPr>
            <p:spPr bwMode="auto">
              <a:xfrm>
                <a:off x="2268" y="2529"/>
                <a:ext cx="95" cy="461"/>
              </a:xfrm>
              <a:custGeom>
                <a:avLst/>
                <a:gdLst/>
                <a:ahLst/>
                <a:cxnLst>
                  <a:cxn ang="0">
                    <a:pos x="19" y="919"/>
                  </a:cxn>
                  <a:cxn ang="0">
                    <a:pos x="53" y="909"/>
                  </a:cxn>
                  <a:cxn ang="0">
                    <a:pos x="59" y="877"/>
                  </a:cxn>
                  <a:cxn ang="0">
                    <a:pos x="28" y="857"/>
                  </a:cxn>
                  <a:cxn ang="0">
                    <a:pos x="0" y="838"/>
                  </a:cxn>
                  <a:cxn ang="0">
                    <a:pos x="3" y="806"/>
                  </a:cxn>
                  <a:cxn ang="0">
                    <a:pos x="38" y="796"/>
                  </a:cxn>
                  <a:cxn ang="0">
                    <a:pos x="73" y="788"/>
                  </a:cxn>
                  <a:cxn ang="0">
                    <a:pos x="76" y="754"/>
                  </a:cxn>
                  <a:cxn ang="0">
                    <a:pos x="48" y="735"/>
                  </a:cxn>
                  <a:cxn ang="0">
                    <a:pos x="19" y="717"/>
                  </a:cxn>
                  <a:cxn ang="0">
                    <a:pos x="23" y="683"/>
                  </a:cxn>
                  <a:cxn ang="0">
                    <a:pos x="57" y="675"/>
                  </a:cxn>
                  <a:cxn ang="0">
                    <a:pos x="90" y="665"/>
                  </a:cxn>
                  <a:cxn ang="0">
                    <a:pos x="96" y="631"/>
                  </a:cxn>
                  <a:cxn ang="0">
                    <a:pos x="67" y="614"/>
                  </a:cxn>
                  <a:cxn ang="0">
                    <a:pos x="36" y="594"/>
                  </a:cxn>
                  <a:cxn ang="0">
                    <a:pos x="42" y="560"/>
                  </a:cxn>
                  <a:cxn ang="0">
                    <a:pos x="76" y="552"/>
                  </a:cxn>
                  <a:cxn ang="0">
                    <a:pos x="109" y="543"/>
                  </a:cxn>
                  <a:cxn ang="0">
                    <a:pos x="115" y="510"/>
                  </a:cxn>
                  <a:cxn ang="0">
                    <a:pos x="86" y="491"/>
                  </a:cxn>
                  <a:cxn ang="0">
                    <a:pos x="55" y="472"/>
                  </a:cxn>
                  <a:cxn ang="0">
                    <a:pos x="61" y="439"/>
                  </a:cxn>
                  <a:cxn ang="0">
                    <a:pos x="94" y="429"/>
                  </a:cxn>
                  <a:cxn ang="0">
                    <a:pos x="128" y="420"/>
                  </a:cxn>
                  <a:cxn ang="0">
                    <a:pos x="134" y="387"/>
                  </a:cxn>
                  <a:cxn ang="0">
                    <a:pos x="103" y="368"/>
                  </a:cxn>
                  <a:cxn ang="0">
                    <a:pos x="75" y="351"/>
                  </a:cxn>
                  <a:cxn ang="0">
                    <a:pos x="80" y="316"/>
                  </a:cxn>
                  <a:cxn ang="0">
                    <a:pos x="113" y="307"/>
                  </a:cxn>
                  <a:cxn ang="0">
                    <a:pos x="147" y="299"/>
                  </a:cxn>
                  <a:cxn ang="0">
                    <a:pos x="153" y="264"/>
                  </a:cxn>
                  <a:cxn ang="0">
                    <a:pos x="123" y="245"/>
                  </a:cxn>
                  <a:cxn ang="0">
                    <a:pos x="94" y="228"/>
                  </a:cxn>
                  <a:cxn ang="0">
                    <a:pos x="99" y="193"/>
                  </a:cxn>
                  <a:cxn ang="0">
                    <a:pos x="132" y="186"/>
                  </a:cxn>
                  <a:cxn ang="0">
                    <a:pos x="167" y="176"/>
                  </a:cxn>
                  <a:cxn ang="0">
                    <a:pos x="171" y="142"/>
                  </a:cxn>
                  <a:cxn ang="0">
                    <a:pos x="142" y="124"/>
                  </a:cxn>
                  <a:cxn ang="0">
                    <a:pos x="113" y="105"/>
                  </a:cxn>
                  <a:cxn ang="0">
                    <a:pos x="117" y="71"/>
                  </a:cxn>
                  <a:cxn ang="0">
                    <a:pos x="151" y="63"/>
                  </a:cxn>
                  <a:cxn ang="0">
                    <a:pos x="184" y="53"/>
                  </a:cxn>
                  <a:cxn ang="0">
                    <a:pos x="190" y="21"/>
                  </a:cxn>
                  <a:cxn ang="0">
                    <a:pos x="161" y="1"/>
                  </a:cxn>
                </a:cxnLst>
                <a:rect l="0" t="0" r="r" b="b"/>
                <a:pathLst>
                  <a:path w="190" h="921">
                    <a:moveTo>
                      <a:pt x="2" y="917"/>
                    </a:moveTo>
                    <a:lnTo>
                      <a:pt x="19" y="919"/>
                    </a:lnTo>
                    <a:lnTo>
                      <a:pt x="36" y="921"/>
                    </a:lnTo>
                    <a:lnTo>
                      <a:pt x="53" y="909"/>
                    </a:lnTo>
                    <a:lnTo>
                      <a:pt x="55" y="894"/>
                    </a:lnTo>
                    <a:lnTo>
                      <a:pt x="59" y="877"/>
                    </a:lnTo>
                    <a:lnTo>
                      <a:pt x="46" y="861"/>
                    </a:lnTo>
                    <a:lnTo>
                      <a:pt x="28" y="857"/>
                    </a:lnTo>
                    <a:lnTo>
                      <a:pt x="11" y="855"/>
                    </a:lnTo>
                    <a:lnTo>
                      <a:pt x="0" y="838"/>
                    </a:lnTo>
                    <a:lnTo>
                      <a:pt x="2" y="823"/>
                    </a:lnTo>
                    <a:lnTo>
                      <a:pt x="3" y="806"/>
                    </a:lnTo>
                    <a:lnTo>
                      <a:pt x="21" y="794"/>
                    </a:lnTo>
                    <a:lnTo>
                      <a:pt x="38" y="796"/>
                    </a:lnTo>
                    <a:lnTo>
                      <a:pt x="55" y="800"/>
                    </a:lnTo>
                    <a:lnTo>
                      <a:pt x="73" y="788"/>
                    </a:lnTo>
                    <a:lnTo>
                      <a:pt x="75" y="771"/>
                    </a:lnTo>
                    <a:lnTo>
                      <a:pt x="76" y="754"/>
                    </a:lnTo>
                    <a:lnTo>
                      <a:pt x="65" y="738"/>
                    </a:lnTo>
                    <a:lnTo>
                      <a:pt x="48" y="735"/>
                    </a:lnTo>
                    <a:lnTo>
                      <a:pt x="30" y="733"/>
                    </a:lnTo>
                    <a:lnTo>
                      <a:pt x="19" y="717"/>
                    </a:lnTo>
                    <a:lnTo>
                      <a:pt x="21" y="700"/>
                    </a:lnTo>
                    <a:lnTo>
                      <a:pt x="23" y="683"/>
                    </a:lnTo>
                    <a:lnTo>
                      <a:pt x="40" y="671"/>
                    </a:lnTo>
                    <a:lnTo>
                      <a:pt x="57" y="675"/>
                    </a:lnTo>
                    <a:lnTo>
                      <a:pt x="75" y="677"/>
                    </a:lnTo>
                    <a:lnTo>
                      <a:pt x="90" y="665"/>
                    </a:lnTo>
                    <a:lnTo>
                      <a:pt x="94" y="648"/>
                    </a:lnTo>
                    <a:lnTo>
                      <a:pt x="96" y="631"/>
                    </a:lnTo>
                    <a:lnTo>
                      <a:pt x="84" y="616"/>
                    </a:lnTo>
                    <a:lnTo>
                      <a:pt x="67" y="614"/>
                    </a:lnTo>
                    <a:lnTo>
                      <a:pt x="50" y="610"/>
                    </a:lnTo>
                    <a:lnTo>
                      <a:pt x="36" y="594"/>
                    </a:lnTo>
                    <a:lnTo>
                      <a:pt x="40" y="577"/>
                    </a:lnTo>
                    <a:lnTo>
                      <a:pt x="42" y="560"/>
                    </a:lnTo>
                    <a:lnTo>
                      <a:pt x="59" y="548"/>
                    </a:lnTo>
                    <a:lnTo>
                      <a:pt x="76" y="552"/>
                    </a:lnTo>
                    <a:lnTo>
                      <a:pt x="94" y="554"/>
                    </a:lnTo>
                    <a:lnTo>
                      <a:pt x="109" y="543"/>
                    </a:lnTo>
                    <a:lnTo>
                      <a:pt x="113" y="525"/>
                    </a:lnTo>
                    <a:lnTo>
                      <a:pt x="115" y="510"/>
                    </a:lnTo>
                    <a:lnTo>
                      <a:pt x="103" y="493"/>
                    </a:lnTo>
                    <a:lnTo>
                      <a:pt x="86" y="491"/>
                    </a:lnTo>
                    <a:lnTo>
                      <a:pt x="67" y="489"/>
                    </a:lnTo>
                    <a:lnTo>
                      <a:pt x="55" y="472"/>
                    </a:lnTo>
                    <a:lnTo>
                      <a:pt x="59" y="454"/>
                    </a:lnTo>
                    <a:lnTo>
                      <a:pt x="61" y="439"/>
                    </a:lnTo>
                    <a:lnTo>
                      <a:pt x="76" y="427"/>
                    </a:lnTo>
                    <a:lnTo>
                      <a:pt x="94" y="429"/>
                    </a:lnTo>
                    <a:lnTo>
                      <a:pt x="113" y="431"/>
                    </a:lnTo>
                    <a:lnTo>
                      <a:pt x="128" y="420"/>
                    </a:lnTo>
                    <a:lnTo>
                      <a:pt x="130" y="404"/>
                    </a:lnTo>
                    <a:lnTo>
                      <a:pt x="134" y="387"/>
                    </a:lnTo>
                    <a:lnTo>
                      <a:pt x="121" y="372"/>
                    </a:lnTo>
                    <a:lnTo>
                      <a:pt x="103" y="368"/>
                    </a:lnTo>
                    <a:lnTo>
                      <a:pt x="86" y="366"/>
                    </a:lnTo>
                    <a:lnTo>
                      <a:pt x="75" y="351"/>
                    </a:lnTo>
                    <a:lnTo>
                      <a:pt x="76" y="333"/>
                    </a:lnTo>
                    <a:lnTo>
                      <a:pt x="80" y="316"/>
                    </a:lnTo>
                    <a:lnTo>
                      <a:pt x="96" y="305"/>
                    </a:lnTo>
                    <a:lnTo>
                      <a:pt x="113" y="307"/>
                    </a:lnTo>
                    <a:lnTo>
                      <a:pt x="130" y="310"/>
                    </a:lnTo>
                    <a:lnTo>
                      <a:pt x="147" y="299"/>
                    </a:lnTo>
                    <a:lnTo>
                      <a:pt x="149" y="282"/>
                    </a:lnTo>
                    <a:lnTo>
                      <a:pt x="153" y="264"/>
                    </a:lnTo>
                    <a:lnTo>
                      <a:pt x="140" y="249"/>
                    </a:lnTo>
                    <a:lnTo>
                      <a:pt x="123" y="245"/>
                    </a:lnTo>
                    <a:lnTo>
                      <a:pt x="105" y="243"/>
                    </a:lnTo>
                    <a:lnTo>
                      <a:pt x="94" y="228"/>
                    </a:lnTo>
                    <a:lnTo>
                      <a:pt x="96" y="211"/>
                    </a:lnTo>
                    <a:lnTo>
                      <a:pt x="99" y="193"/>
                    </a:lnTo>
                    <a:lnTo>
                      <a:pt x="115" y="182"/>
                    </a:lnTo>
                    <a:lnTo>
                      <a:pt x="132" y="186"/>
                    </a:lnTo>
                    <a:lnTo>
                      <a:pt x="149" y="188"/>
                    </a:lnTo>
                    <a:lnTo>
                      <a:pt x="167" y="176"/>
                    </a:lnTo>
                    <a:lnTo>
                      <a:pt x="169" y="159"/>
                    </a:lnTo>
                    <a:lnTo>
                      <a:pt x="171" y="142"/>
                    </a:lnTo>
                    <a:lnTo>
                      <a:pt x="159" y="126"/>
                    </a:lnTo>
                    <a:lnTo>
                      <a:pt x="142" y="124"/>
                    </a:lnTo>
                    <a:lnTo>
                      <a:pt x="124" y="120"/>
                    </a:lnTo>
                    <a:lnTo>
                      <a:pt x="113" y="105"/>
                    </a:lnTo>
                    <a:lnTo>
                      <a:pt x="115" y="88"/>
                    </a:lnTo>
                    <a:lnTo>
                      <a:pt x="117" y="71"/>
                    </a:lnTo>
                    <a:lnTo>
                      <a:pt x="134" y="59"/>
                    </a:lnTo>
                    <a:lnTo>
                      <a:pt x="151" y="63"/>
                    </a:lnTo>
                    <a:lnTo>
                      <a:pt x="169" y="65"/>
                    </a:lnTo>
                    <a:lnTo>
                      <a:pt x="184" y="53"/>
                    </a:lnTo>
                    <a:lnTo>
                      <a:pt x="188" y="36"/>
                    </a:lnTo>
                    <a:lnTo>
                      <a:pt x="190" y="21"/>
                    </a:lnTo>
                    <a:lnTo>
                      <a:pt x="178" y="3"/>
                    </a:lnTo>
                    <a:lnTo>
                      <a:pt x="161" y="1"/>
                    </a:lnTo>
                    <a:lnTo>
                      <a:pt x="144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72" name="Freeform 787"/>
              <p:cNvSpPr>
                <a:spLocks/>
              </p:cNvSpPr>
              <p:nvPr/>
            </p:nvSpPr>
            <p:spPr bwMode="auto">
              <a:xfrm>
                <a:off x="4142" y="1957"/>
                <a:ext cx="158" cy="541"/>
              </a:xfrm>
              <a:custGeom>
                <a:avLst/>
                <a:gdLst/>
                <a:ahLst/>
                <a:cxnLst>
                  <a:cxn ang="0">
                    <a:pos x="301" y="6"/>
                  </a:cxn>
                  <a:cxn ang="0">
                    <a:pos x="267" y="9"/>
                  </a:cxn>
                  <a:cxn ang="0">
                    <a:pos x="257" y="44"/>
                  </a:cxn>
                  <a:cxn ang="0">
                    <a:pos x="284" y="65"/>
                  </a:cxn>
                  <a:cxn ang="0">
                    <a:pos x="311" y="86"/>
                  </a:cxn>
                  <a:cxn ang="0">
                    <a:pos x="303" y="119"/>
                  </a:cxn>
                  <a:cxn ang="0">
                    <a:pos x="269" y="125"/>
                  </a:cxn>
                  <a:cxn ang="0">
                    <a:pos x="234" y="130"/>
                  </a:cxn>
                  <a:cxn ang="0">
                    <a:pos x="224" y="163"/>
                  </a:cxn>
                  <a:cxn ang="0">
                    <a:pos x="251" y="184"/>
                  </a:cxn>
                  <a:cxn ang="0">
                    <a:pos x="280" y="207"/>
                  </a:cxn>
                  <a:cxn ang="0">
                    <a:pos x="271" y="240"/>
                  </a:cxn>
                  <a:cxn ang="0">
                    <a:pos x="236" y="245"/>
                  </a:cxn>
                  <a:cxn ang="0">
                    <a:pos x="201" y="249"/>
                  </a:cxn>
                  <a:cxn ang="0">
                    <a:pos x="192" y="284"/>
                  </a:cxn>
                  <a:cxn ang="0">
                    <a:pos x="221" y="305"/>
                  </a:cxn>
                  <a:cxn ang="0">
                    <a:pos x="248" y="326"/>
                  </a:cxn>
                  <a:cxn ang="0">
                    <a:pos x="238" y="361"/>
                  </a:cxn>
                  <a:cxn ang="0">
                    <a:pos x="203" y="364"/>
                  </a:cxn>
                  <a:cxn ang="0">
                    <a:pos x="169" y="370"/>
                  </a:cxn>
                  <a:cxn ang="0">
                    <a:pos x="161" y="403"/>
                  </a:cxn>
                  <a:cxn ang="0">
                    <a:pos x="188" y="426"/>
                  </a:cxn>
                  <a:cxn ang="0">
                    <a:pos x="215" y="447"/>
                  </a:cxn>
                  <a:cxn ang="0">
                    <a:pos x="207" y="480"/>
                  </a:cxn>
                  <a:cxn ang="0">
                    <a:pos x="173" y="485"/>
                  </a:cxn>
                  <a:cxn ang="0">
                    <a:pos x="138" y="491"/>
                  </a:cxn>
                  <a:cxn ang="0">
                    <a:pos x="128" y="524"/>
                  </a:cxn>
                  <a:cxn ang="0">
                    <a:pos x="155" y="545"/>
                  </a:cxn>
                  <a:cxn ang="0">
                    <a:pos x="182" y="568"/>
                  </a:cxn>
                  <a:cxn ang="0">
                    <a:pos x="175" y="600"/>
                  </a:cxn>
                  <a:cxn ang="0">
                    <a:pos x="140" y="604"/>
                  </a:cxn>
                  <a:cxn ang="0">
                    <a:pos x="105" y="610"/>
                  </a:cxn>
                  <a:cxn ang="0">
                    <a:pos x="96" y="643"/>
                  </a:cxn>
                  <a:cxn ang="0">
                    <a:pos x="123" y="666"/>
                  </a:cxn>
                  <a:cxn ang="0">
                    <a:pos x="152" y="687"/>
                  </a:cxn>
                  <a:cxn ang="0">
                    <a:pos x="142" y="719"/>
                  </a:cxn>
                  <a:cxn ang="0">
                    <a:pos x="107" y="725"/>
                  </a:cxn>
                  <a:cxn ang="0">
                    <a:pos x="73" y="731"/>
                  </a:cxn>
                  <a:cxn ang="0">
                    <a:pos x="63" y="764"/>
                  </a:cxn>
                  <a:cxn ang="0">
                    <a:pos x="92" y="785"/>
                  </a:cxn>
                  <a:cxn ang="0">
                    <a:pos x="119" y="808"/>
                  </a:cxn>
                  <a:cxn ang="0">
                    <a:pos x="109" y="840"/>
                  </a:cxn>
                  <a:cxn ang="0">
                    <a:pos x="75" y="846"/>
                  </a:cxn>
                  <a:cxn ang="0">
                    <a:pos x="40" y="850"/>
                  </a:cxn>
                  <a:cxn ang="0">
                    <a:pos x="32" y="884"/>
                  </a:cxn>
                  <a:cxn ang="0">
                    <a:pos x="59" y="906"/>
                  </a:cxn>
                  <a:cxn ang="0">
                    <a:pos x="86" y="927"/>
                  </a:cxn>
                  <a:cxn ang="0">
                    <a:pos x="77" y="961"/>
                  </a:cxn>
                  <a:cxn ang="0">
                    <a:pos x="42" y="965"/>
                  </a:cxn>
                  <a:cxn ang="0">
                    <a:pos x="8" y="971"/>
                  </a:cxn>
                  <a:cxn ang="0">
                    <a:pos x="0" y="1003"/>
                  </a:cxn>
                  <a:cxn ang="0">
                    <a:pos x="27" y="1026"/>
                  </a:cxn>
                  <a:cxn ang="0">
                    <a:pos x="54" y="1048"/>
                  </a:cxn>
                  <a:cxn ang="0">
                    <a:pos x="46" y="1080"/>
                  </a:cxn>
                </a:cxnLst>
                <a:rect l="0" t="0" r="r" b="b"/>
                <a:pathLst>
                  <a:path w="317" h="1080">
                    <a:moveTo>
                      <a:pt x="317" y="9"/>
                    </a:moveTo>
                    <a:lnTo>
                      <a:pt x="301" y="6"/>
                    </a:lnTo>
                    <a:lnTo>
                      <a:pt x="284" y="0"/>
                    </a:lnTo>
                    <a:lnTo>
                      <a:pt x="267" y="9"/>
                    </a:lnTo>
                    <a:lnTo>
                      <a:pt x="261" y="27"/>
                    </a:lnTo>
                    <a:lnTo>
                      <a:pt x="257" y="44"/>
                    </a:lnTo>
                    <a:lnTo>
                      <a:pt x="267" y="61"/>
                    </a:lnTo>
                    <a:lnTo>
                      <a:pt x="284" y="65"/>
                    </a:lnTo>
                    <a:lnTo>
                      <a:pt x="301" y="69"/>
                    </a:lnTo>
                    <a:lnTo>
                      <a:pt x="311" y="86"/>
                    </a:lnTo>
                    <a:lnTo>
                      <a:pt x="307" y="103"/>
                    </a:lnTo>
                    <a:lnTo>
                      <a:pt x="303" y="119"/>
                    </a:lnTo>
                    <a:lnTo>
                      <a:pt x="286" y="130"/>
                    </a:lnTo>
                    <a:lnTo>
                      <a:pt x="269" y="125"/>
                    </a:lnTo>
                    <a:lnTo>
                      <a:pt x="251" y="121"/>
                    </a:lnTo>
                    <a:lnTo>
                      <a:pt x="234" y="130"/>
                    </a:lnTo>
                    <a:lnTo>
                      <a:pt x="230" y="148"/>
                    </a:lnTo>
                    <a:lnTo>
                      <a:pt x="224" y="163"/>
                    </a:lnTo>
                    <a:lnTo>
                      <a:pt x="236" y="180"/>
                    </a:lnTo>
                    <a:lnTo>
                      <a:pt x="251" y="184"/>
                    </a:lnTo>
                    <a:lnTo>
                      <a:pt x="269" y="190"/>
                    </a:lnTo>
                    <a:lnTo>
                      <a:pt x="280" y="207"/>
                    </a:lnTo>
                    <a:lnTo>
                      <a:pt x="274" y="222"/>
                    </a:lnTo>
                    <a:lnTo>
                      <a:pt x="271" y="240"/>
                    </a:lnTo>
                    <a:lnTo>
                      <a:pt x="253" y="249"/>
                    </a:lnTo>
                    <a:lnTo>
                      <a:pt x="236" y="245"/>
                    </a:lnTo>
                    <a:lnTo>
                      <a:pt x="219" y="240"/>
                    </a:lnTo>
                    <a:lnTo>
                      <a:pt x="201" y="249"/>
                    </a:lnTo>
                    <a:lnTo>
                      <a:pt x="198" y="267"/>
                    </a:lnTo>
                    <a:lnTo>
                      <a:pt x="192" y="284"/>
                    </a:lnTo>
                    <a:lnTo>
                      <a:pt x="203" y="301"/>
                    </a:lnTo>
                    <a:lnTo>
                      <a:pt x="221" y="305"/>
                    </a:lnTo>
                    <a:lnTo>
                      <a:pt x="238" y="309"/>
                    </a:lnTo>
                    <a:lnTo>
                      <a:pt x="248" y="326"/>
                    </a:lnTo>
                    <a:lnTo>
                      <a:pt x="244" y="343"/>
                    </a:lnTo>
                    <a:lnTo>
                      <a:pt x="238" y="361"/>
                    </a:lnTo>
                    <a:lnTo>
                      <a:pt x="221" y="370"/>
                    </a:lnTo>
                    <a:lnTo>
                      <a:pt x="203" y="364"/>
                    </a:lnTo>
                    <a:lnTo>
                      <a:pt x="186" y="361"/>
                    </a:lnTo>
                    <a:lnTo>
                      <a:pt x="169" y="370"/>
                    </a:lnTo>
                    <a:lnTo>
                      <a:pt x="165" y="387"/>
                    </a:lnTo>
                    <a:lnTo>
                      <a:pt x="161" y="403"/>
                    </a:lnTo>
                    <a:lnTo>
                      <a:pt x="171" y="420"/>
                    </a:lnTo>
                    <a:lnTo>
                      <a:pt x="188" y="426"/>
                    </a:lnTo>
                    <a:lnTo>
                      <a:pt x="205" y="430"/>
                    </a:lnTo>
                    <a:lnTo>
                      <a:pt x="215" y="447"/>
                    </a:lnTo>
                    <a:lnTo>
                      <a:pt x="211" y="464"/>
                    </a:lnTo>
                    <a:lnTo>
                      <a:pt x="207" y="480"/>
                    </a:lnTo>
                    <a:lnTo>
                      <a:pt x="188" y="489"/>
                    </a:lnTo>
                    <a:lnTo>
                      <a:pt x="173" y="485"/>
                    </a:lnTo>
                    <a:lnTo>
                      <a:pt x="155" y="481"/>
                    </a:lnTo>
                    <a:lnTo>
                      <a:pt x="138" y="491"/>
                    </a:lnTo>
                    <a:lnTo>
                      <a:pt x="132" y="506"/>
                    </a:lnTo>
                    <a:lnTo>
                      <a:pt x="128" y="524"/>
                    </a:lnTo>
                    <a:lnTo>
                      <a:pt x="138" y="541"/>
                    </a:lnTo>
                    <a:lnTo>
                      <a:pt x="155" y="545"/>
                    </a:lnTo>
                    <a:lnTo>
                      <a:pt x="173" y="551"/>
                    </a:lnTo>
                    <a:lnTo>
                      <a:pt x="182" y="568"/>
                    </a:lnTo>
                    <a:lnTo>
                      <a:pt x="178" y="583"/>
                    </a:lnTo>
                    <a:lnTo>
                      <a:pt x="175" y="600"/>
                    </a:lnTo>
                    <a:lnTo>
                      <a:pt x="157" y="610"/>
                    </a:lnTo>
                    <a:lnTo>
                      <a:pt x="140" y="604"/>
                    </a:lnTo>
                    <a:lnTo>
                      <a:pt x="123" y="600"/>
                    </a:lnTo>
                    <a:lnTo>
                      <a:pt x="105" y="610"/>
                    </a:lnTo>
                    <a:lnTo>
                      <a:pt x="100" y="627"/>
                    </a:lnTo>
                    <a:lnTo>
                      <a:pt x="96" y="643"/>
                    </a:lnTo>
                    <a:lnTo>
                      <a:pt x="105" y="660"/>
                    </a:lnTo>
                    <a:lnTo>
                      <a:pt x="123" y="666"/>
                    </a:lnTo>
                    <a:lnTo>
                      <a:pt x="140" y="670"/>
                    </a:lnTo>
                    <a:lnTo>
                      <a:pt x="152" y="687"/>
                    </a:lnTo>
                    <a:lnTo>
                      <a:pt x="146" y="704"/>
                    </a:lnTo>
                    <a:lnTo>
                      <a:pt x="142" y="719"/>
                    </a:lnTo>
                    <a:lnTo>
                      <a:pt x="125" y="729"/>
                    </a:lnTo>
                    <a:lnTo>
                      <a:pt x="107" y="725"/>
                    </a:lnTo>
                    <a:lnTo>
                      <a:pt x="90" y="721"/>
                    </a:lnTo>
                    <a:lnTo>
                      <a:pt x="73" y="731"/>
                    </a:lnTo>
                    <a:lnTo>
                      <a:pt x="69" y="746"/>
                    </a:lnTo>
                    <a:lnTo>
                      <a:pt x="63" y="764"/>
                    </a:lnTo>
                    <a:lnTo>
                      <a:pt x="75" y="781"/>
                    </a:lnTo>
                    <a:lnTo>
                      <a:pt x="92" y="785"/>
                    </a:lnTo>
                    <a:lnTo>
                      <a:pt x="107" y="790"/>
                    </a:lnTo>
                    <a:lnTo>
                      <a:pt x="119" y="808"/>
                    </a:lnTo>
                    <a:lnTo>
                      <a:pt x="115" y="823"/>
                    </a:lnTo>
                    <a:lnTo>
                      <a:pt x="109" y="840"/>
                    </a:lnTo>
                    <a:lnTo>
                      <a:pt x="92" y="850"/>
                    </a:lnTo>
                    <a:lnTo>
                      <a:pt x="75" y="846"/>
                    </a:lnTo>
                    <a:lnTo>
                      <a:pt x="57" y="840"/>
                    </a:lnTo>
                    <a:lnTo>
                      <a:pt x="40" y="850"/>
                    </a:lnTo>
                    <a:lnTo>
                      <a:pt x="36" y="867"/>
                    </a:lnTo>
                    <a:lnTo>
                      <a:pt x="32" y="884"/>
                    </a:lnTo>
                    <a:lnTo>
                      <a:pt x="42" y="902"/>
                    </a:lnTo>
                    <a:lnTo>
                      <a:pt x="59" y="906"/>
                    </a:lnTo>
                    <a:lnTo>
                      <a:pt x="77" y="909"/>
                    </a:lnTo>
                    <a:lnTo>
                      <a:pt x="86" y="927"/>
                    </a:lnTo>
                    <a:lnTo>
                      <a:pt x="82" y="944"/>
                    </a:lnTo>
                    <a:lnTo>
                      <a:pt x="77" y="961"/>
                    </a:lnTo>
                    <a:lnTo>
                      <a:pt x="59" y="971"/>
                    </a:lnTo>
                    <a:lnTo>
                      <a:pt x="42" y="965"/>
                    </a:lnTo>
                    <a:lnTo>
                      <a:pt x="27" y="961"/>
                    </a:lnTo>
                    <a:lnTo>
                      <a:pt x="8" y="971"/>
                    </a:lnTo>
                    <a:lnTo>
                      <a:pt x="4" y="988"/>
                    </a:lnTo>
                    <a:lnTo>
                      <a:pt x="0" y="1003"/>
                    </a:lnTo>
                    <a:lnTo>
                      <a:pt x="9" y="1021"/>
                    </a:lnTo>
                    <a:lnTo>
                      <a:pt x="27" y="1026"/>
                    </a:lnTo>
                    <a:lnTo>
                      <a:pt x="44" y="1030"/>
                    </a:lnTo>
                    <a:lnTo>
                      <a:pt x="54" y="1048"/>
                    </a:lnTo>
                    <a:lnTo>
                      <a:pt x="50" y="1063"/>
                    </a:lnTo>
                    <a:lnTo>
                      <a:pt x="46" y="108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73" name="Freeform 788"/>
              <p:cNvSpPr>
                <a:spLocks/>
              </p:cNvSpPr>
              <p:nvPr/>
            </p:nvSpPr>
            <p:spPr bwMode="auto">
              <a:xfrm>
                <a:off x="2688" y="1981"/>
                <a:ext cx="156" cy="510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0" y="27"/>
                  </a:cxn>
                  <a:cxn ang="0">
                    <a:pos x="9" y="59"/>
                  </a:cxn>
                  <a:cxn ang="0">
                    <a:pos x="44" y="65"/>
                  </a:cxn>
                  <a:cxn ang="0">
                    <a:pos x="78" y="69"/>
                  </a:cxn>
                  <a:cxn ang="0">
                    <a:pos x="86" y="103"/>
                  </a:cxn>
                  <a:cxn ang="0">
                    <a:pos x="59" y="125"/>
                  </a:cxn>
                  <a:cxn ang="0">
                    <a:pos x="32" y="146"/>
                  </a:cxn>
                  <a:cxn ang="0">
                    <a:pos x="42" y="180"/>
                  </a:cxn>
                  <a:cxn ang="0">
                    <a:pos x="76" y="184"/>
                  </a:cxn>
                  <a:cxn ang="0">
                    <a:pos x="111" y="190"/>
                  </a:cxn>
                  <a:cxn ang="0">
                    <a:pos x="119" y="222"/>
                  </a:cxn>
                  <a:cxn ang="0">
                    <a:pos x="92" y="245"/>
                  </a:cxn>
                  <a:cxn ang="0">
                    <a:pos x="65" y="267"/>
                  </a:cxn>
                  <a:cxn ang="0">
                    <a:pos x="72" y="299"/>
                  </a:cxn>
                  <a:cxn ang="0">
                    <a:pos x="107" y="305"/>
                  </a:cxn>
                  <a:cxn ang="0">
                    <a:pos x="142" y="309"/>
                  </a:cxn>
                  <a:cxn ang="0">
                    <a:pos x="151" y="343"/>
                  </a:cxn>
                  <a:cxn ang="0">
                    <a:pos x="124" y="364"/>
                  </a:cxn>
                  <a:cxn ang="0">
                    <a:pos x="97" y="386"/>
                  </a:cxn>
                  <a:cxn ang="0">
                    <a:pos x="105" y="420"/>
                  </a:cxn>
                  <a:cxn ang="0">
                    <a:pos x="140" y="424"/>
                  </a:cxn>
                  <a:cxn ang="0">
                    <a:pos x="174" y="430"/>
                  </a:cxn>
                  <a:cxn ang="0">
                    <a:pos x="184" y="462"/>
                  </a:cxn>
                  <a:cxn ang="0">
                    <a:pos x="155" y="483"/>
                  </a:cxn>
                  <a:cxn ang="0">
                    <a:pos x="128" y="506"/>
                  </a:cxn>
                  <a:cxn ang="0">
                    <a:pos x="138" y="539"/>
                  </a:cxn>
                  <a:cxn ang="0">
                    <a:pos x="172" y="545"/>
                  </a:cxn>
                  <a:cxn ang="0">
                    <a:pos x="207" y="549"/>
                  </a:cxn>
                  <a:cxn ang="0">
                    <a:pos x="215" y="583"/>
                  </a:cxn>
                  <a:cxn ang="0">
                    <a:pos x="188" y="604"/>
                  </a:cxn>
                  <a:cxn ang="0">
                    <a:pos x="161" y="625"/>
                  </a:cxn>
                  <a:cxn ang="0">
                    <a:pos x="170" y="658"/>
                  </a:cxn>
                  <a:cxn ang="0">
                    <a:pos x="205" y="664"/>
                  </a:cxn>
                  <a:cxn ang="0">
                    <a:pos x="240" y="670"/>
                  </a:cxn>
                  <a:cxn ang="0">
                    <a:pos x="247" y="702"/>
                  </a:cxn>
                  <a:cxn ang="0">
                    <a:pos x="220" y="723"/>
                  </a:cxn>
                  <a:cxn ang="0">
                    <a:pos x="193" y="746"/>
                  </a:cxn>
                  <a:cxn ang="0">
                    <a:pos x="201" y="779"/>
                  </a:cxn>
                  <a:cxn ang="0">
                    <a:pos x="236" y="785"/>
                  </a:cxn>
                  <a:cxn ang="0">
                    <a:pos x="270" y="789"/>
                  </a:cxn>
                  <a:cxn ang="0">
                    <a:pos x="280" y="823"/>
                  </a:cxn>
                  <a:cxn ang="0">
                    <a:pos x="253" y="844"/>
                  </a:cxn>
                  <a:cxn ang="0">
                    <a:pos x="224" y="865"/>
                  </a:cxn>
                  <a:cxn ang="0">
                    <a:pos x="234" y="898"/>
                  </a:cxn>
                  <a:cxn ang="0">
                    <a:pos x="268" y="904"/>
                  </a:cxn>
                  <a:cxn ang="0">
                    <a:pos x="303" y="909"/>
                  </a:cxn>
                  <a:cxn ang="0">
                    <a:pos x="312" y="942"/>
                  </a:cxn>
                  <a:cxn ang="0">
                    <a:pos x="284" y="963"/>
                  </a:cxn>
                  <a:cxn ang="0">
                    <a:pos x="257" y="986"/>
                  </a:cxn>
                  <a:cxn ang="0">
                    <a:pos x="266" y="1019"/>
                  </a:cxn>
                </a:cxnLst>
                <a:rect l="0" t="0" r="r" b="b"/>
                <a:pathLst>
                  <a:path w="312" h="1019">
                    <a:moveTo>
                      <a:pt x="44" y="0"/>
                    </a:moveTo>
                    <a:lnTo>
                      <a:pt x="28" y="6"/>
                    </a:lnTo>
                    <a:lnTo>
                      <a:pt x="11" y="9"/>
                    </a:lnTo>
                    <a:lnTo>
                      <a:pt x="0" y="27"/>
                    </a:lnTo>
                    <a:lnTo>
                      <a:pt x="5" y="42"/>
                    </a:lnTo>
                    <a:lnTo>
                      <a:pt x="9" y="59"/>
                    </a:lnTo>
                    <a:lnTo>
                      <a:pt x="26" y="69"/>
                    </a:lnTo>
                    <a:lnTo>
                      <a:pt x="44" y="65"/>
                    </a:lnTo>
                    <a:lnTo>
                      <a:pt x="61" y="59"/>
                    </a:lnTo>
                    <a:lnTo>
                      <a:pt x="78" y="69"/>
                    </a:lnTo>
                    <a:lnTo>
                      <a:pt x="82" y="86"/>
                    </a:lnTo>
                    <a:lnTo>
                      <a:pt x="86" y="103"/>
                    </a:lnTo>
                    <a:lnTo>
                      <a:pt x="76" y="121"/>
                    </a:lnTo>
                    <a:lnTo>
                      <a:pt x="59" y="125"/>
                    </a:lnTo>
                    <a:lnTo>
                      <a:pt x="42" y="128"/>
                    </a:lnTo>
                    <a:lnTo>
                      <a:pt x="32" y="146"/>
                    </a:lnTo>
                    <a:lnTo>
                      <a:pt x="36" y="163"/>
                    </a:lnTo>
                    <a:lnTo>
                      <a:pt x="42" y="180"/>
                    </a:lnTo>
                    <a:lnTo>
                      <a:pt x="59" y="190"/>
                    </a:lnTo>
                    <a:lnTo>
                      <a:pt x="76" y="184"/>
                    </a:lnTo>
                    <a:lnTo>
                      <a:pt x="94" y="180"/>
                    </a:lnTo>
                    <a:lnTo>
                      <a:pt x="111" y="190"/>
                    </a:lnTo>
                    <a:lnTo>
                      <a:pt x="115" y="207"/>
                    </a:lnTo>
                    <a:lnTo>
                      <a:pt x="119" y="222"/>
                    </a:lnTo>
                    <a:lnTo>
                      <a:pt x="109" y="240"/>
                    </a:lnTo>
                    <a:lnTo>
                      <a:pt x="92" y="245"/>
                    </a:lnTo>
                    <a:lnTo>
                      <a:pt x="74" y="249"/>
                    </a:lnTo>
                    <a:lnTo>
                      <a:pt x="65" y="267"/>
                    </a:lnTo>
                    <a:lnTo>
                      <a:pt x="69" y="282"/>
                    </a:lnTo>
                    <a:lnTo>
                      <a:pt x="72" y="299"/>
                    </a:lnTo>
                    <a:lnTo>
                      <a:pt x="90" y="309"/>
                    </a:lnTo>
                    <a:lnTo>
                      <a:pt x="107" y="305"/>
                    </a:lnTo>
                    <a:lnTo>
                      <a:pt x="124" y="299"/>
                    </a:lnTo>
                    <a:lnTo>
                      <a:pt x="142" y="309"/>
                    </a:lnTo>
                    <a:lnTo>
                      <a:pt x="147" y="326"/>
                    </a:lnTo>
                    <a:lnTo>
                      <a:pt x="151" y="343"/>
                    </a:lnTo>
                    <a:lnTo>
                      <a:pt x="142" y="361"/>
                    </a:lnTo>
                    <a:lnTo>
                      <a:pt x="124" y="364"/>
                    </a:lnTo>
                    <a:lnTo>
                      <a:pt x="107" y="368"/>
                    </a:lnTo>
                    <a:lnTo>
                      <a:pt x="97" y="386"/>
                    </a:lnTo>
                    <a:lnTo>
                      <a:pt x="101" y="403"/>
                    </a:lnTo>
                    <a:lnTo>
                      <a:pt x="105" y="420"/>
                    </a:lnTo>
                    <a:lnTo>
                      <a:pt x="122" y="430"/>
                    </a:lnTo>
                    <a:lnTo>
                      <a:pt x="140" y="424"/>
                    </a:lnTo>
                    <a:lnTo>
                      <a:pt x="157" y="420"/>
                    </a:lnTo>
                    <a:lnTo>
                      <a:pt x="174" y="430"/>
                    </a:lnTo>
                    <a:lnTo>
                      <a:pt x="178" y="447"/>
                    </a:lnTo>
                    <a:lnTo>
                      <a:pt x="184" y="462"/>
                    </a:lnTo>
                    <a:lnTo>
                      <a:pt x="172" y="480"/>
                    </a:lnTo>
                    <a:lnTo>
                      <a:pt x="155" y="483"/>
                    </a:lnTo>
                    <a:lnTo>
                      <a:pt x="140" y="489"/>
                    </a:lnTo>
                    <a:lnTo>
                      <a:pt x="128" y="506"/>
                    </a:lnTo>
                    <a:lnTo>
                      <a:pt x="134" y="522"/>
                    </a:lnTo>
                    <a:lnTo>
                      <a:pt x="138" y="539"/>
                    </a:lnTo>
                    <a:lnTo>
                      <a:pt x="155" y="549"/>
                    </a:lnTo>
                    <a:lnTo>
                      <a:pt x="172" y="545"/>
                    </a:lnTo>
                    <a:lnTo>
                      <a:pt x="190" y="539"/>
                    </a:lnTo>
                    <a:lnTo>
                      <a:pt x="207" y="549"/>
                    </a:lnTo>
                    <a:lnTo>
                      <a:pt x="211" y="566"/>
                    </a:lnTo>
                    <a:lnTo>
                      <a:pt x="215" y="583"/>
                    </a:lnTo>
                    <a:lnTo>
                      <a:pt x="205" y="600"/>
                    </a:lnTo>
                    <a:lnTo>
                      <a:pt x="188" y="604"/>
                    </a:lnTo>
                    <a:lnTo>
                      <a:pt x="170" y="608"/>
                    </a:lnTo>
                    <a:lnTo>
                      <a:pt x="161" y="625"/>
                    </a:lnTo>
                    <a:lnTo>
                      <a:pt x="165" y="643"/>
                    </a:lnTo>
                    <a:lnTo>
                      <a:pt x="170" y="658"/>
                    </a:lnTo>
                    <a:lnTo>
                      <a:pt x="188" y="670"/>
                    </a:lnTo>
                    <a:lnTo>
                      <a:pt x="205" y="664"/>
                    </a:lnTo>
                    <a:lnTo>
                      <a:pt x="220" y="660"/>
                    </a:lnTo>
                    <a:lnTo>
                      <a:pt x="240" y="670"/>
                    </a:lnTo>
                    <a:lnTo>
                      <a:pt x="243" y="685"/>
                    </a:lnTo>
                    <a:lnTo>
                      <a:pt x="247" y="702"/>
                    </a:lnTo>
                    <a:lnTo>
                      <a:pt x="238" y="719"/>
                    </a:lnTo>
                    <a:lnTo>
                      <a:pt x="220" y="723"/>
                    </a:lnTo>
                    <a:lnTo>
                      <a:pt x="203" y="729"/>
                    </a:lnTo>
                    <a:lnTo>
                      <a:pt x="193" y="746"/>
                    </a:lnTo>
                    <a:lnTo>
                      <a:pt x="197" y="762"/>
                    </a:lnTo>
                    <a:lnTo>
                      <a:pt x="201" y="779"/>
                    </a:lnTo>
                    <a:lnTo>
                      <a:pt x="218" y="789"/>
                    </a:lnTo>
                    <a:lnTo>
                      <a:pt x="236" y="785"/>
                    </a:lnTo>
                    <a:lnTo>
                      <a:pt x="253" y="779"/>
                    </a:lnTo>
                    <a:lnTo>
                      <a:pt x="270" y="789"/>
                    </a:lnTo>
                    <a:lnTo>
                      <a:pt x="276" y="806"/>
                    </a:lnTo>
                    <a:lnTo>
                      <a:pt x="280" y="823"/>
                    </a:lnTo>
                    <a:lnTo>
                      <a:pt x="270" y="838"/>
                    </a:lnTo>
                    <a:lnTo>
                      <a:pt x="253" y="844"/>
                    </a:lnTo>
                    <a:lnTo>
                      <a:pt x="236" y="848"/>
                    </a:lnTo>
                    <a:lnTo>
                      <a:pt x="224" y="865"/>
                    </a:lnTo>
                    <a:lnTo>
                      <a:pt x="230" y="883"/>
                    </a:lnTo>
                    <a:lnTo>
                      <a:pt x="234" y="898"/>
                    </a:lnTo>
                    <a:lnTo>
                      <a:pt x="251" y="907"/>
                    </a:lnTo>
                    <a:lnTo>
                      <a:pt x="268" y="904"/>
                    </a:lnTo>
                    <a:lnTo>
                      <a:pt x="286" y="900"/>
                    </a:lnTo>
                    <a:lnTo>
                      <a:pt x="303" y="909"/>
                    </a:lnTo>
                    <a:lnTo>
                      <a:pt x="307" y="925"/>
                    </a:lnTo>
                    <a:lnTo>
                      <a:pt x="312" y="942"/>
                    </a:lnTo>
                    <a:lnTo>
                      <a:pt x="301" y="959"/>
                    </a:lnTo>
                    <a:lnTo>
                      <a:pt x="284" y="963"/>
                    </a:lnTo>
                    <a:lnTo>
                      <a:pt x="268" y="969"/>
                    </a:lnTo>
                    <a:lnTo>
                      <a:pt x="257" y="986"/>
                    </a:lnTo>
                    <a:lnTo>
                      <a:pt x="263" y="1002"/>
                    </a:lnTo>
                    <a:lnTo>
                      <a:pt x="266" y="1019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74" name="Freeform 789"/>
              <p:cNvSpPr>
                <a:spLocks/>
              </p:cNvSpPr>
              <p:nvPr/>
            </p:nvSpPr>
            <p:spPr bwMode="auto">
              <a:xfrm>
                <a:off x="2655" y="3003"/>
                <a:ext cx="314" cy="522"/>
              </a:xfrm>
              <a:custGeom>
                <a:avLst/>
                <a:gdLst/>
                <a:ahLst/>
                <a:cxnLst>
                  <a:cxn ang="0">
                    <a:pos x="607" y="1034"/>
                  </a:cxn>
                  <a:cxn ang="0">
                    <a:pos x="628" y="1005"/>
                  </a:cxn>
                  <a:cxn ang="0">
                    <a:pos x="611" y="976"/>
                  </a:cxn>
                  <a:cxn ang="0">
                    <a:pos x="576" y="980"/>
                  </a:cxn>
                  <a:cxn ang="0">
                    <a:pos x="542" y="984"/>
                  </a:cxn>
                  <a:cxn ang="0">
                    <a:pos x="524" y="953"/>
                  </a:cxn>
                  <a:cxn ang="0">
                    <a:pos x="545" y="926"/>
                  </a:cxn>
                  <a:cxn ang="0">
                    <a:pos x="567" y="898"/>
                  </a:cxn>
                  <a:cxn ang="0">
                    <a:pos x="549" y="869"/>
                  </a:cxn>
                  <a:cxn ang="0">
                    <a:pos x="515" y="873"/>
                  </a:cxn>
                  <a:cxn ang="0">
                    <a:pos x="480" y="876"/>
                  </a:cxn>
                  <a:cxn ang="0">
                    <a:pos x="463" y="846"/>
                  </a:cxn>
                  <a:cxn ang="0">
                    <a:pos x="482" y="819"/>
                  </a:cxn>
                  <a:cxn ang="0">
                    <a:pos x="503" y="790"/>
                  </a:cxn>
                  <a:cxn ang="0">
                    <a:pos x="486" y="759"/>
                  </a:cxn>
                  <a:cxn ang="0">
                    <a:pos x="451" y="765"/>
                  </a:cxn>
                  <a:cxn ang="0">
                    <a:pos x="417" y="769"/>
                  </a:cxn>
                  <a:cxn ang="0">
                    <a:pos x="400" y="738"/>
                  </a:cxn>
                  <a:cxn ang="0">
                    <a:pos x="421" y="710"/>
                  </a:cxn>
                  <a:cxn ang="0">
                    <a:pos x="442" y="683"/>
                  </a:cxn>
                  <a:cxn ang="0">
                    <a:pos x="425" y="652"/>
                  </a:cxn>
                  <a:cxn ang="0">
                    <a:pos x="390" y="656"/>
                  </a:cxn>
                  <a:cxn ang="0">
                    <a:pos x="355" y="660"/>
                  </a:cxn>
                  <a:cxn ang="0">
                    <a:pos x="338" y="631"/>
                  </a:cxn>
                  <a:cxn ang="0">
                    <a:pos x="357" y="602"/>
                  </a:cxn>
                  <a:cxn ang="0">
                    <a:pos x="378" y="575"/>
                  </a:cxn>
                  <a:cxn ang="0">
                    <a:pos x="361" y="544"/>
                  </a:cxn>
                  <a:cxn ang="0">
                    <a:pos x="327" y="548"/>
                  </a:cxn>
                  <a:cxn ang="0">
                    <a:pos x="292" y="552"/>
                  </a:cxn>
                  <a:cxn ang="0">
                    <a:pos x="275" y="523"/>
                  </a:cxn>
                  <a:cxn ang="0">
                    <a:pos x="296" y="495"/>
                  </a:cxn>
                  <a:cxn ang="0">
                    <a:pos x="317" y="466"/>
                  </a:cxn>
                  <a:cxn ang="0">
                    <a:pos x="300" y="437"/>
                  </a:cxn>
                  <a:cxn ang="0">
                    <a:pos x="265" y="441"/>
                  </a:cxn>
                  <a:cxn ang="0">
                    <a:pos x="231" y="445"/>
                  </a:cxn>
                  <a:cxn ang="0">
                    <a:pos x="213" y="414"/>
                  </a:cxn>
                  <a:cxn ang="0">
                    <a:pos x="234" y="387"/>
                  </a:cxn>
                  <a:cxn ang="0">
                    <a:pos x="254" y="358"/>
                  </a:cxn>
                  <a:cxn ang="0">
                    <a:pos x="236" y="330"/>
                  </a:cxn>
                  <a:cxn ang="0">
                    <a:pos x="202" y="333"/>
                  </a:cxn>
                  <a:cxn ang="0">
                    <a:pos x="167" y="337"/>
                  </a:cxn>
                  <a:cxn ang="0">
                    <a:pos x="150" y="307"/>
                  </a:cxn>
                  <a:cxn ang="0">
                    <a:pos x="171" y="280"/>
                  </a:cxn>
                  <a:cxn ang="0">
                    <a:pos x="192" y="251"/>
                  </a:cxn>
                  <a:cxn ang="0">
                    <a:pos x="175" y="220"/>
                  </a:cxn>
                  <a:cxn ang="0">
                    <a:pos x="140" y="224"/>
                  </a:cxn>
                  <a:cxn ang="0">
                    <a:pos x="106" y="228"/>
                  </a:cxn>
                  <a:cxn ang="0">
                    <a:pos x="89" y="199"/>
                  </a:cxn>
                  <a:cxn ang="0">
                    <a:pos x="110" y="170"/>
                  </a:cxn>
                  <a:cxn ang="0">
                    <a:pos x="129" y="143"/>
                  </a:cxn>
                  <a:cxn ang="0">
                    <a:pos x="112" y="113"/>
                  </a:cxn>
                  <a:cxn ang="0">
                    <a:pos x="77" y="117"/>
                  </a:cxn>
                  <a:cxn ang="0">
                    <a:pos x="43" y="120"/>
                  </a:cxn>
                  <a:cxn ang="0">
                    <a:pos x="25" y="92"/>
                  </a:cxn>
                  <a:cxn ang="0">
                    <a:pos x="46" y="63"/>
                  </a:cxn>
                  <a:cxn ang="0">
                    <a:pos x="67" y="34"/>
                  </a:cxn>
                  <a:cxn ang="0">
                    <a:pos x="50" y="5"/>
                  </a:cxn>
                  <a:cxn ang="0">
                    <a:pos x="16" y="9"/>
                  </a:cxn>
                </a:cxnLst>
                <a:rect l="0" t="0" r="r" b="b"/>
                <a:pathLst>
                  <a:path w="628" h="1043">
                    <a:moveTo>
                      <a:pt x="592" y="1043"/>
                    </a:moveTo>
                    <a:lnTo>
                      <a:pt x="607" y="1034"/>
                    </a:lnTo>
                    <a:lnTo>
                      <a:pt x="622" y="1024"/>
                    </a:lnTo>
                    <a:lnTo>
                      <a:pt x="628" y="1005"/>
                    </a:lnTo>
                    <a:lnTo>
                      <a:pt x="620" y="992"/>
                    </a:lnTo>
                    <a:lnTo>
                      <a:pt x="611" y="976"/>
                    </a:lnTo>
                    <a:lnTo>
                      <a:pt x="592" y="971"/>
                    </a:lnTo>
                    <a:lnTo>
                      <a:pt x="576" y="980"/>
                    </a:lnTo>
                    <a:lnTo>
                      <a:pt x="561" y="990"/>
                    </a:lnTo>
                    <a:lnTo>
                      <a:pt x="542" y="984"/>
                    </a:lnTo>
                    <a:lnTo>
                      <a:pt x="534" y="969"/>
                    </a:lnTo>
                    <a:lnTo>
                      <a:pt x="524" y="953"/>
                    </a:lnTo>
                    <a:lnTo>
                      <a:pt x="530" y="934"/>
                    </a:lnTo>
                    <a:lnTo>
                      <a:pt x="545" y="926"/>
                    </a:lnTo>
                    <a:lnTo>
                      <a:pt x="561" y="917"/>
                    </a:lnTo>
                    <a:lnTo>
                      <a:pt x="567" y="898"/>
                    </a:lnTo>
                    <a:lnTo>
                      <a:pt x="557" y="882"/>
                    </a:lnTo>
                    <a:lnTo>
                      <a:pt x="549" y="869"/>
                    </a:lnTo>
                    <a:lnTo>
                      <a:pt x="530" y="863"/>
                    </a:lnTo>
                    <a:lnTo>
                      <a:pt x="515" y="873"/>
                    </a:lnTo>
                    <a:lnTo>
                      <a:pt x="499" y="880"/>
                    </a:lnTo>
                    <a:lnTo>
                      <a:pt x="480" y="876"/>
                    </a:lnTo>
                    <a:lnTo>
                      <a:pt x="471" y="861"/>
                    </a:lnTo>
                    <a:lnTo>
                      <a:pt x="463" y="846"/>
                    </a:lnTo>
                    <a:lnTo>
                      <a:pt x="467" y="827"/>
                    </a:lnTo>
                    <a:lnTo>
                      <a:pt x="482" y="819"/>
                    </a:lnTo>
                    <a:lnTo>
                      <a:pt x="497" y="809"/>
                    </a:lnTo>
                    <a:lnTo>
                      <a:pt x="503" y="790"/>
                    </a:lnTo>
                    <a:lnTo>
                      <a:pt x="496" y="775"/>
                    </a:lnTo>
                    <a:lnTo>
                      <a:pt x="486" y="759"/>
                    </a:lnTo>
                    <a:lnTo>
                      <a:pt x="467" y="756"/>
                    </a:lnTo>
                    <a:lnTo>
                      <a:pt x="451" y="765"/>
                    </a:lnTo>
                    <a:lnTo>
                      <a:pt x="436" y="773"/>
                    </a:lnTo>
                    <a:lnTo>
                      <a:pt x="417" y="769"/>
                    </a:lnTo>
                    <a:lnTo>
                      <a:pt x="409" y="754"/>
                    </a:lnTo>
                    <a:lnTo>
                      <a:pt x="400" y="738"/>
                    </a:lnTo>
                    <a:lnTo>
                      <a:pt x="405" y="719"/>
                    </a:lnTo>
                    <a:lnTo>
                      <a:pt x="421" y="710"/>
                    </a:lnTo>
                    <a:lnTo>
                      <a:pt x="436" y="702"/>
                    </a:lnTo>
                    <a:lnTo>
                      <a:pt x="442" y="683"/>
                    </a:lnTo>
                    <a:lnTo>
                      <a:pt x="432" y="667"/>
                    </a:lnTo>
                    <a:lnTo>
                      <a:pt x="425" y="652"/>
                    </a:lnTo>
                    <a:lnTo>
                      <a:pt x="405" y="648"/>
                    </a:lnTo>
                    <a:lnTo>
                      <a:pt x="390" y="656"/>
                    </a:lnTo>
                    <a:lnTo>
                      <a:pt x="375" y="665"/>
                    </a:lnTo>
                    <a:lnTo>
                      <a:pt x="355" y="660"/>
                    </a:lnTo>
                    <a:lnTo>
                      <a:pt x="346" y="646"/>
                    </a:lnTo>
                    <a:lnTo>
                      <a:pt x="338" y="631"/>
                    </a:lnTo>
                    <a:lnTo>
                      <a:pt x="344" y="612"/>
                    </a:lnTo>
                    <a:lnTo>
                      <a:pt x="357" y="602"/>
                    </a:lnTo>
                    <a:lnTo>
                      <a:pt x="373" y="594"/>
                    </a:lnTo>
                    <a:lnTo>
                      <a:pt x="378" y="575"/>
                    </a:lnTo>
                    <a:lnTo>
                      <a:pt x="371" y="560"/>
                    </a:lnTo>
                    <a:lnTo>
                      <a:pt x="361" y="544"/>
                    </a:lnTo>
                    <a:lnTo>
                      <a:pt x="342" y="539"/>
                    </a:lnTo>
                    <a:lnTo>
                      <a:pt x="327" y="548"/>
                    </a:lnTo>
                    <a:lnTo>
                      <a:pt x="311" y="558"/>
                    </a:lnTo>
                    <a:lnTo>
                      <a:pt x="292" y="552"/>
                    </a:lnTo>
                    <a:lnTo>
                      <a:pt x="284" y="537"/>
                    </a:lnTo>
                    <a:lnTo>
                      <a:pt x="275" y="523"/>
                    </a:lnTo>
                    <a:lnTo>
                      <a:pt x="281" y="504"/>
                    </a:lnTo>
                    <a:lnTo>
                      <a:pt x="296" y="495"/>
                    </a:lnTo>
                    <a:lnTo>
                      <a:pt x="311" y="485"/>
                    </a:lnTo>
                    <a:lnTo>
                      <a:pt x="317" y="466"/>
                    </a:lnTo>
                    <a:lnTo>
                      <a:pt x="307" y="452"/>
                    </a:lnTo>
                    <a:lnTo>
                      <a:pt x="300" y="437"/>
                    </a:lnTo>
                    <a:lnTo>
                      <a:pt x="281" y="431"/>
                    </a:lnTo>
                    <a:lnTo>
                      <a:pt x="265" y="441"/>
                    </a:lnTo>
                    <a:lnTo>
                      <a:pt x="250" y="449"/>
                    </a:lnTo>
                    <a:lnTo>
                      <a:pt x="231" y="445"/>
                    </a:lnTo>
                    <a:lnTo>
                      <a:pt x="221" y="429"/>
                    </a:lnTo>
                    <a:lnTo>
                      <a:pt x="213" y="414"/>
                    </a:lnTo>
                    <a:lnTo>
                      <a:pt x="219" y="395"/>
                    </a:lnTo>
                    <a:lnTo>
                      <a:pt x="234" y="387"/>
                    </a:lnTo>
                    <a:lnTo>
                      <a:pt x="250" y="378"/>
                    </a:lnTo>
                    <a:lnTo>
                      <a:pt x="254" y="358"/>
                    </a:lnTo>
                    <a:lnTo>
                      <a:pt x="246" y="343"/>
                    </a:lnTo>
                    <a:lnTo>
                      <a:pt x="236" y="330"/>
                    </a:lnTo>
                    <a:lnTo>
                      <a:pt x="217" y="324"/>
                    </a:lnTo>
                    <a:lnTo>
                      <a:pt x="202" y="333"/>
                    </a:lnTo>
                    <a:lnTo>
                      <a:pt x="186" y="341"/>
                    </a:lnTo>
                    <a:lnTo>
                      <a:pt x="167" y="337"/>
                    </a:lnTo>
                    <a:lnTo>
                      <a:pt x="160" y="322"/>
                    </a:lnTo>
                    <a:lnTo>
                      <a:pt x="150" y="307"/>
                    </a:lnTo>
                    <a:lnTo>
                      <a:pt x="156" y="287"/>
                    </a:lnTo>
                    <a:lnTo>
                      <a:pt x="171" y="280"/>
                    </a:lnTo>
                    <a:lnTo>
                      <a:pt x="186" y="270"/>
                    </a:lnTo>
                    <a:lnTo>
                      <a:pt x="192" y="251"/>
                    </a:lnTo>
                    <a:lnTo>
                      <a:pt x="183" y="236"/>
                    </a:lnTo>
                    <a:lnTo>
                      <a:pt x="175" y="220"/>
                    </a:lnTo>
                    <a:lnTo>
                      <a:pt x="156" y="216"/>
                    </a:lnTo>
                    <a:lnTo>
                      <a:pt x="140" y="224"/>
                    </a:lnTo>
                    <a:lnTo>
                      <a:pt x="125" y="234"/>
                    </a:lnTo>
                    <a:lnTo>
                      <a:pt x="106" y="228"/>
                    </a:lnTo>
                    <a:lnTo>
                      <a:pt x="96" y="214"/>
                    </a:lnTo>
                    <a:lnTo>
                      <a:pt x="89" y="199"/>
                    </a:lnTo>
                    <a:lnTo>
                      <a:pt x="94" y="180"/>
                    </a:lnTo>
                    <a:lnTo>
                      <a:pt x="110" y="170"/>
                    </a:lnTo>
                    <a:lnTo>
                      <a:pt x="125" y="163"/>
                    </a:lnTo>
                    <a:lnTo>
                      <a:pt x="129" y="143"/>
                    </a:lnTo>
                    <a:lnTo>
                      <a:pt x="121" y="128"/>
                    </a:lnTo>
                    <a:lnTo>
                      <a:pt x="112" y="113"/>
                    </a:lnTo>
                    <a:lnTo>
                      <a:pt x="92" y="109"/>
                    </a:lnTo>
                    <a:lnTo>
                      <a:pt x="77" y="117"/>
                    </a:lnTo>
                    <a:lnTo>
                      <a:pt x="62" y="126"/>
                    </a:lnTo>
                    <a:lnTo>
                      <a:pt x="43" y="120"/>
                    </a:lnTo>
                    <a:lnTo>
                      <a:pt x="35" y="105"/>
                    </a:lnTo>
                    <a:lnTo>
                      <a:pt x="25" y="92"/>
                    </a:lnTo>
                    <a:lnTo>
                      <a:pt x="31" y="72"/>
                    </a:lnTo>
                    <a:lnTo>
                      <a:pt x="46" y="63"/>
                    </a:lnTo>
                    <a:lnTo>
                      <a:pt x="62" y="53"/>
                    </a:lnTo>
                    <a:lnTo>
                      <a:pt x="67" y="34"/>
                    </a:lnTo>
                    <a:lnTo>
                      <a:pt x="60" y="21"/>
                    </a:lnTo>
                    <a:lnTo>
                      <a:pt x="50" y="5"/>
                    </a:lnTo>
                    <a:lnTo>
                      <a:pt x="31" y="0"/>
                    </a:lnTo>
                    <a:lnTo>
                      <a:pt x="16" y="9"/>
                    </a:lnTo>
                    <a:lnTo>
                      <a:pt x="0" y="19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75" name="Freeform 790"/>
              <p:cNvSpPr>
                <a:spLocks/>
              </p:cNvSpPr>
              <p:nvPr/>
            </p:nvSpPr>
            <p:spPr bwMode="auto">
              <a:xfrm>
                <a:off x="3882" y="3007"/>
                <a:ext cx="31" cy="649"/>
              </a:xfrm>
              <a:custGeom>
                <a:avLst/>
                <a:gdLst/>
                <a:ahLst/>
                <a:cxnLst>
                  <a:cxn ang="0">
                    <a:pos x="32" y="1297"/>
                  </a:cxn>
                  <a:cxn ang="0">
                    <a:pos x="63" y="1284"/>
                  </a:cxn>
                  <a:cxn ang="0">
                    <a:pos x="63" y="1249"/>
                  </a:cxn>
                  <a:cxn ang="0">
                    <a:pos x="32" y="1236"/>
                  </a:cxn>
                  <a:cxn ang="0">
                    <a:pos x="0" y="1221"/>
                  </a:cxn>
                  <a:cxn ang="0">
                    <a:pos x="0" y="1186"/>
                  </a:cxn>
                  <a:cxn ang="0">
                    <a:pos x="32" y="1173"/>
                  </a:cxn>
                  <a:cxn ang="0">
                    <a:pos x="63" y="1159"/>
                  </a:cxn>
                  <a:cxn ang="0">
                    <a:pos x="63" y="1125"/>
                  </a:cxn>
                  <a:cxn ang="0">
                    <a:pos x="32" y="1111"/>
                  </a:cxn>
                  <a:cxn ang="0">
                    <a:pos x="0" y="1096"/>
                  </a:cxn>
                  <a:cxn ang="0">
                    <a:pos x="0" y="1061"/>
                  </a:cxn>
                  <a:cxn ang="0">
                    <a:pos x="32" y="1048"/>
                  </a:cxn>
                  <a:cxn ang="0">
                    <a:pos x="63" y="1035"/>
                  </a:cxn>
                  <a:cxn ang="0">
                    <a:pos x="63" y="1000"/>
                  </a:cxn>
                  <a:cxn ang="0">
                    <a:pos x="32" y="987"/>
                  </a:cxn>
                  <a:cxn ang="0">
                    <a:pos x="0" y="971"/>
                  </a:cxn>
                  <a:cxn ang="0">
                    <a:pos x="0" y="937"/>
                  </a:cxn>
                  <a:cxn ang="0">
                    <a:pos x="32" y="923"/>
                  </a:cxn>
                  <a:cxn ang="0">
                    <a:pos x="63" y="910"/>
                  </a:cxn>
                  <a:cxn ang="0">
                    <a:pos x="63" y="875"/>
                  </a:cxn>
                  <a:cxn ang="0">
                    <a:pos x="32" y="860"/>
                  </a:cxn>
                  <a:cxn ang="0">
                    <a:pos x="0" y="846"/>
                  </a:cxn>
                  <a:cxn ang="0">
                    <a:pos x="0" y="812"/>
                  </a:cxn>
                  <a:cxn ang="0">
                    <a:pos x="32" y="798"/>
                  </a:cxn>
                  <a:cxn ang="0">
                    <a:pos x="63" y="785"/>
                  </a:cxn>
                  <a:cxn ang="0">
                    <a:pos x="63" y="750"/>
                  </a:cxn>
                  <a:cxn ang="0">
                    <a:pos x="32" y="735"/>
                  </a:cxn>
                  <a:cxn ang="0">
                    <a:pos x="0" y="722"/>
                  </a:cxn>
                  <a:cxn ang="0">
                    <a:pos x="0" y="687"/>
                  </a:cxn>
                  <a:cxn ang="0">
                    <a:pos x="32" y="674"/>
                  </a:cxn>
                  <a:cxn ang="0">
                    <a:pos x="63" y="660"/>
                  </a:cxn>
                  <a:cxn ang="0">
                    <a:pos x="63" y="626"/>
                  </a:cxn>
                  <a:cxn ang="0">
                    <a:pos x="32" y="610"/>
                  </a:cxn>
                  <a:cxn ang="0">
                    <a:pos x="0" y="597"/>
                  </a:cxn>
                  <a:cxn ang="0">
                    <a:pos x="0" y="562"/>
                  </a:cxn>
                  <a:cxn ang="0">
                    <a:pos x="32" y="549"/>
                  </a:cxn>
                  <a:cxn ang="0">
                    <a:pos x="63" y="534"/>
                  </a:cxn>
                  <a:cxn ang="0">
                    <a:pos x="63" y="501"/>
                  </a:cxn>
                  <a:cxn ang="0">
                    <a:pos x="32" y="486"/>
                  </a:cxn>
                  <a:cxn ang="0">
                    <a:pos x="0" y="472"/>
                  </a:cxn>
                  <a:cxn ang="0">
                    <a:pos x="0" y="438"/>
                  </a:cxn>
                  <a:cxn ang="0">
                    <a:pos x="32" y="424"/>
                  </a:cxn>
                  <a:cxn ang="0">
                    <a:pos x="63" y="409"/>
                  </a:cxn>
                  <a:cxn ang="0">
                    <a:pos x="63" y="374"/>
                  </a:cxn>
                  <a:cxn ang="0">
                    <a:pos x="32" y="361"/>
                  </a:cxn>
                  <a:cxn ang="0">
                    <a:pos x="0" y="348"/>
                  </a:cxn>
                  <a:cxn ang="0">
                    <a:pos x="0" y="313"/>
                  </a:cxn>
                  <a:cxn ang="0">
                    <a:pos x="32" y="300"/>
                  </a:cxn>
                  <a:cxn ang="0">
                    <a:pos x="63" y="284"/>
                  </a:cxn>
                  <a:cxn ang="0">
                    <a:pos x="63" y="250"/>
                  </a:cxn>
                  <a:cxn ang="0">
                    <a:pos x="32" y="236"/>
                  </a:cxn>
                  <a:cxn ang="0">
                    <a:pos x="0" y="223"/>
                  </a:cxn>
                  <a:cxn ang="0">
                    <a:pos x="0" y="188"/>
                  </a:cxn>
                  <a:cxn ang="0">
                    <a:pos x="32" y="175"/>
                  </a:cxn>
                  <a:cxn ang="0">
                    <a:pos x="63" y="159"/>
                  </a:cxn>
                  <a:cxn ang="0">
                    <a:pos x="63" y="125"/>
                  </a:cxn>
                  <a:cxn ang="0">
                    <a:pos x="32" y="111"/>
                  </a:cxn>
                  <a:cxn ang="0">
                    <a:pos x="0" y="98"/>
                  </a:cxn>
                  <a:cxn ang="0">
                    <a:pos x="0" y="64"/>
                  </a:cxn>
                  <a:cxn ang="0">
                    <a:pos x="32" y="50"/>
                  </a:cxn>
                  <a:cxn ang="0">
                    <a:pos x="63" y="35"/>
                  </a:cxn>
                  <a:cxn ang="0">
                    <a:pos x="63" y="0"/>
                  </a:cxn>
                </a:cxnLst>
                <a:rect l="0" t="0" r="r" b="b"/>
                <a:pathLst>
                  <a:path w="63" h="1297">
                    <a:moveTo>
                      <a:pt x="15" y="1297"/>
                    </a:moveTo>
                    <a:lnTo>
                      <a:pt x="32" y="1297"/>
                    </a:lnTo>
                    <a:lnTo>
                      <a:pt x="50" y="1297"/>
                    </a:lnTo>
                    <a:lnTo>
                      <a:pt x="63" y="1284"/>
                    </a:lnTo>
                    <a:lnTo>
                      <a:pt x="63" y="1267"/>
                    </a:lnTo>
                    <a:lnTo>
                      <a:pt x="63" y="1249"/>
                    </a:lnTo>
                    <a:lnTo>
                      <a:pt x="50" y="1236"/>
                    </a:lnTo>
                    <a:lnTo>
                      <a:pt x="32" y="1236"/>
                    </a:lnTo>
                    <a:lnTo>
                      <a:pt x="15" y="1236"/>
                    </a:lnTo>
                    <a:lnTo>
                      <a:pt x="0" y="1221"/>
                    </a:lnTo>
                    <a:lnTo>
                      <a:pt x="0" y="1203"/>
                    </a:lnTo>
                    <a:lnTo>
                      <a:pt x="0" y="1186"/>
                    </a:lnTo>
                    <a:lnTo>
                      <a:pt x="15" y="1173"/>
                    </a:lnTo>
                    <a:lnTo>
                      <a:pt x="32" y="1173"/>
                    </a:lnTo>
                    <a:lnTo>
                      <a:pt x="50" y="1173"/>
                    </a:lnTo>
                    <a:lnTo>
                      <a:pt x="63" y="1159"/>
                    </a:lnTo>
                    <a:lnTo>
                      <a:pt x="63" y="1142"/>
                    </a:lnTo>
                    <a:lnTo>
                      <a:pt x="63" y="1125"/>
                    </a:lnTo>
                    <a:lnTo>
                      <a:pt x="50" y="1111"/>
                    </a:lnTo>
                    <a:lnTo>
                      <a:pt x="32" y="1111"/>
                    </a:lnTo>
                    <a:lnTo>
                      <a:pt x="15" y="1111"/>
                    </a:lnTo>
                    <a:lnTo>
                      <a:pt x="0" y="1096"/>
                    </a:lnTo>
                    <a:lnTo>
                      <a:pt x="0" y="1079"/>
                    </a:lnTo>
                    <a:lnTo>
                      <a:pt x="0" y="1061"/>
                    </a:lnTo>
                    <a:lnTo>
                      <a:pt x="15" y="1048"/>
                    </a:lnTo>
                    <a:lnTo>
                      <a:pt x="32" y="1048"/>
                    </a:lnTo>
                    <a:lnTo>
                      <a:pt x="50" y="1048"/>
                    </a:lnTo>
                    <a:lnTo>
                      <a:pt x="63" y="1035"/>
                    </a:lnTo>
                    <a:lnTo>
                      <a:pt x="63" y="1017"/>
                    </a:lnTo>
                    <a:lnTo>
                      <a:pt x="63" y="1000"/>
                    </a:lnTo>
                    <a:lnTo>
                      <a:pt x="50" y="987"/>
                    </a:lnTo>
                    <a:lnTo>
                      <a:pt x="32" y="987"/>
                    </a:lnTo>
                    <a:lnTo>
                      <a:pt x="15" y="987"/>
                    </a:lnTo>
                    <a:lnTo>
                      <a:pt x="0" y="971"/>
                    </a:lnTo>
                    <a:lnTo>
                      <a:pt x="0" y="954"/>
                    </a:lnTo>
                    <a:lnTo>
                      <a:pt x="0" y="937"/>
                    </a:lnTo>
                    <a:lnTo>
                      <a:pt x="15" y="923"/>
                    </a:lnTo>
                    <a:lnTo>
                      <a:pt x="32" y="923"/>
                    </a:lnTo>
                    <a:lnTo>
                      <a:pt x="50" y="923"/>
                    </a:lnTo>
                    <a:lnTo>
                      <a:pt x="63" y="910"/>
                    </a:lnTo>
                    <a:lnTo>
                      <a:pt x="63" y="893"/>
                    </a:lnTo>
                    <a:lnTo>
                      <a:pt x="63" y="875"/>
                    </a:lnTo>
                    <a:lnTo>
                      <a:pt x="50" y="860"/>
                    </a:lnTo>
                    <a:lnTo>
                      <a:pt x="32" y="860"/>
                    </a:lnTo>
                    <a:lnTo>
                      <a:pt x="15" y="860"/>
                    </a:lnTo>
                    <a:lnTo>
                      <a:pt x="0" y="846"/>
                    </a:lnTo>
                    <a:lnTo>
                      <a:pt x="0" y="829"/>
                    </a:lnTo>
                    <a:lnTo>
                      <a:pt x="0" y="812"/>
                    </a:lnTo>
                    <a:lnTo>
                      <a:pt x="15" y="798"/>
                    </a:lnTo>
                    <a:lnTo>
                      <a:pt x="32" y="798"/>
                    </a:lnTo>
                    <a:lnTo>
                      <a:pt x="50" y="798"/>
                    </a:lnTo>
                    <a:lnTo>
                      <a:pt x="63" y="785"/>
                    </a:lnTo>
                    <a:lnTo>
                      <a:pt x="63" y="768"/>
                    </a:lnTo>
                    <a:lnTo>
                      <a:pt x="63" y="750"/>
                    </a:lnTo>
                    <a:lnTo>
                      <a:pt x="50" y="735"/>
                    </a:lnTo>
                    <a:lnTo>
                      <a:pt x="32" y="735"/>
                    </a:lnTo>
                    <a:lnTo>
                      <a:pt x="15" y="735"/>
                    </a:lnTo>
                    <a:lnTo>
                      <a:pt x="0" y="722"/>
                    </a:lnTo>
                    <a:lnTo>
                      <a:pt x="0" y="704"/>
                    </a:lnTo>
                    <a:lnTo>
                      <a:pt x="0" y="687"/>
                    </a:lnTo>
                    <a:lnTo>
                      <a:pt x="15" y="674"/>
                    </a:lnTo>
                    <a:lnTo>
                      <a:pt x="32" y="674"/>
                    </a:lnTo>
                    <a:lnTo>
                      <a:pt x="50" y="674"/>
                    </a:lnTo>
                    <a:lnTo>
                      <a:pt x="63" y="660"/>
                    </a:lnTo>
                    <a:lnTo>
                      <a:pt x="63" y="643"/>
                    </a:lnTo>
                    <a:lnTo>
                      <a:pt x="63" y="626"/>
                    </a:lnTo>
                    <a:lnTo>
                      <a:pt x="50" y="610"/>
                    </a:lnTo>
                    <a:lnTo>
                      <a:pt x="32" y="610"/>
                    </a:lnTo>
                    <a:lnTo>
                      <a:pt x="15" y="610"/>
                    </a:lnTo>
                    <a:lnTo>
                      <a:pt x="0" y="597"/>
                    </a:lnTo>
                    <a:lnTo>
                      <a:pt x="0" y="580"/>
                    </a:lnTo>
                    <a:lnTo>
                      <a:pt x="0" y="562"/>
                    </a:lnTo>
                    <a:lnTo>
                      <a:pt x="15" y="549"/>
                    </a:lnTo>
                    <a:lnTo>
                      <a:pt x="32" y="549"/>
                    </a:lnTo>
                    <a:lnTo>
                      <a:pt x="50" y="549"/>
                    </a:lnTo>
                    <a:lnTo>
                      <a:pt x="63" y="534"/>
                    </a:lnTo>
                    <a:lnTo>
                      <a:pt x="63" y="518"/>
                    </a:lnTo>
                    <a:lnTo>
                      <a:pt x="63" y="501"/>
                    </a:lnTo>
                    <a:lnTo>
                      <a:pt x="50" y="486"/>
                    </a:lnTo>
                    <a:lnTo>
                      <a:pt x="32" y="486"/>
                    </a:lnTo>
                    <a:lnTo>
                      <a:pt x="15" y="486"/>
                    </a:lnTo>
                    <a:lnTo>
                      <a:pt x="0" y="472"/>
                    </a:lnTo>
                    <a:lnTo>
                      <a:pt x="0" y="455"/>
                    </a:lnTo>
                    <a:lnTo>
                      <a:pt x="0" y="438"/>
                    </a:lnTo>
                    <a:lnTo>
                      <a:pt x="15" y="424"/>
                    </a:lnTo>
                    <a:lnTo>
                      <a:pt x="32" y="424"/>
                    </a:lnTo>
                    <a:lnTo>
                      <a:pt x="50" y="424"/>
                    </a:lnTo>
                    <a:lnTo>
                      <a:pt x="63" y="409"/>
                    </a:lnTo>
                    <a:lnTo>
                      <a:pt x="63" y="392"/>
                    </a:lnTo>
                    <a:lnTo>
                      <a:pt x="63" y="374"/>
                    </a:lnTo>
                    <a:lnTo>
                      <a:pt x="50" y="361"/>
                    </a:lnTo>
                    <a:lnTo>
                      <a:pt x="32" y="361"/>
                    </a:lnTo>
                    <a:lnTo>
                      <a:pt x="15" y="361"/>
                    </a:lnTo>
                    <a:lnTo>
                      <a:pt x="0" y="348"/>
                    </a:lnTo>
                    <a:lnTo>
                      <a:pt x="0" y="330"/>
                    </a:lnTo>
                    <a:lnTo>
                      <a:pt x="0" y="313"/>
                    </a:lnTo>
                    <a:lnTo>
                      <a:pt x="15" y="300"/>
                    </a:lnTo>
                    <a:lnTo>
                      <a:pt x="32" y="300"/>
                    </a:lnTo>
                    <a:lnTo>
                      <a:pt x="50" y="300"/>
                    </a:lnTo>
                    <a:lnTo>
                      <a:pt x="63" y="284"/>
                    </a:lnTo>
                    <a:lnTo>
                      <a:pt x="63" y="267"/>
                    </a:lnTo>
                    <a:lnTo>
                      <a:pt x="63" y="250"/>
                    </a:lnTo>
                    <a:lnTo>
                      <a:pt x="50" y="236"/>
                    </a:lnTo>
                    <a:lnTo>
                      <a:pt x="32" y="236"/>
                    </a:lnTo>
                    <a:lnTo>
                      <a:pt x="15" y="236"/>
                    </a:lnTo>
                    <a:lnTo>
                      <a:pt x="0" y="223"/>
                    </a:lnTo>
                    <a:lnTo>
                      <a:pt x="0" y="206"/>
                    </a:lnTo>
                    <a:lnTo>
                      <a:pt x="0" y="188"/>
                    </a:lnTo>
                    <a:lnTo>
                      <a:pt x="15" y="175"/>
                    </a:lnTo>
                    <a:lnTo>
                      <a:pt x="32" y="175"/>
                    </a:lnTo>
                    <a:lnTo>
                      <a:pt x="50" y="175"/>
                    </a:lnTo>
                    <a:lnTo>
                      <a:pt x="63" y="159"/>
                    </a:lnTo>
                    <a:lnTo>
                      <a:pt x="63" y="142"/>
                    </a:lnTo>
                    <a:lnTo>
                      <a:pt x="63" y="125"/>
                    </a:lnTo>
                    <a:lnTo>
                      <a:pt x="50" y="111"/>
                    </a:lnTo>
                    <a:lnTo>
                      <a:pt x="32" y="111"/>
                    </a:lnTo>
                    <a:lnTo>
                      <a:pt x="15" y="111"/>
                    </a:lnTo>
                    <a:lnTo>
                      <a:pt x="0" y="98"/>
                    </a:lnTo>
                    <a:lnTo>
                      <a:pt x="0" y="81"/>
                    </a:lnTo>
                    <a:lnTo>
                      <a:pt x="0" y="64"/>
                    </a:lnTo>
                    <a:lnTo>
                      <a:pt x="15" y="50"/>
                    </a:lnTo>
                    <a:lnTo>
                      <a:pt x="32" y="50"/>
                    </a:lnTo>
                    <a:lnTo>
                      <a:pt x="50" y="50"/>
                    </a:lnTo>
                    <a:lnTo>
                      <a:pt x="63" y="35"/>
                    </a:lnTo>
                    <a:lnTo>
                      <a:pt x="63" y="17"/>
                    </a:lnTo>
                    <a:lnTo>
                      <a:pt x="63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76" name="Oval 791"/>
              <p:cNvSpPr>
                <a:spLocks noChangeArrowheads="1"/>
              </p:cNvSpPr>
              <p:nvPr/>
            </p:nvSpPr>
            <p:spPr bwMode="auto">
              <a:xfrm>
                <a:off x="2799" y="2808"/>
                <a:ext cx="110" cy="11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77" name="Oval 792"/>
              <p:cNvSpPr>
                <a:spLocks noChangeArrowheads="1"/>
              </p:cNvSpPr>
              <p:nvPr/>
            </p:nvSpPr>
            <p:spPr bwMode="auto">
              <a:xfrm>
                <a:off x="2800" y="2808"/>
                <a:ext cx="109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78" name="Oval 793"/>
              <p:cNvSpPr>
                <a:spLocks noChangeArrowheads="1"/>
              </p:cNvSpPr>
              <p:nvPr/>
            </p:nvSpPr>
            <p:spPr bwMode="auto">
              <a:xfrm>
                <a:off x="2801" y="2809"/>
                <a:ext cx="105" cy="105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79" name="Oval 794"/>
              <p:cNvSpPr>
                <a:spLocks noChangeArrowheads="1"/>
              </p:cNvSpPr>
              <p:nvPr/>
            </p:nvSpPr>
            <p:spPr bwMode="auto">
              <a:xfrm>
                <a:off x="2801" y="2809"/>
                <a:ext cx="103" cy="103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80" name="Oval 795"/>
              <p:cNvSpPr>
                <a:spLocks noChangeArrowheads="1"/>
              </p:cNvSpPr>
              <p:nvPr/>
            </p:nvSpPr>
            <p:spPr bwMode="auto">
              <a:xfrm>
                <a:off x="2802" y="2810"/>
                <a:ext cx="99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81" name="Oval 796"/>
              <p:cNvSpPr>
                <a:spLocks noChangeArrowheads="1"/>
              </p:cNvSpPr>
              <p:nvPr/>
            </p:nvSpPr>
            <p:spPr bwMode="auto">
              <a:xfrm>
                <a:off x="2803" y="2811"/>
                <a:ext cx="97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82" name="Oval 797"/>
              <p:cNvSpPr>
                <a:spLocks noChangeArrowheads="1"/>
              </p:cNvSpPr>
              <p:nvPr/>
            </p:nvSpPr>
            <p:spPr bwMode="auto">
              <a:xfrm>
                <a:off x="2804" y="2812"/>
                <a:ext cx="93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83" name="Oval 798"/>
              <p:cNvSpPr>
                <a:spLocks noChangeArrowheads="1"/>
              </p:cNvSpPr>
              <p:nvPr/>
            </p:nvSpPr>
            <p:spPr bwMode="auto">
              <a:xfrm>
                <a:off x="2804" y="2812"/>
                <a:ext cx="91" cy="91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84" name="Oval 799"/>
              <p:cNvSpPr>
                <a:spLocks noChangeArrowheads="1"/>
              </p:cNvSpPr>
              <p:nvPr/>
            </p:nvSpPr>
            <p:spPr bwMode="auto">
              <a:xfrm>
                <a:off x="2805" y="2813"/>
                <a:ext cx="87" cy="88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85" name="Oval 800"/>
              <p:cNvSpPr>
                <a:spLocks noChangeArrowheads="1"/>
              </p:cNvSpPr>
              <p:nvPr/>
            </p:nvSpPr>
            <p:spPr bwMode="auto">
              <a:xfrm>
                <a:off x="2806" y="2814"/>
                <a:ext cx="83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86" name="Oval 801"/>
              <p:cNvSpPr>
                <a:spLocks noChangeArrowheads="1"/>
              </p:cNvSpPr>
              <p:nvPr/>
            </p:nvSpPr>
            <p:spPr bwMode="auto">
              <a:xfrm>
                <a:off x="2806" y="2814"/>
                <a:ext cx="81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87" name="Oval 802"/>
              <p:cNvSpPr>
                <a:spLocks noChangeArrowheads="1"/>
              </p:cNvSpPr>
              <p:nvPr/>
            </p:nvSpPr>
            <p:spPr bwMode="auto">
              <a:xfrm>
                <a:off x="2807" y="2815"/>
                <a:ext cx="78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88" name="Oval 803"/>
              <p:cNvSpPr>
                <a:spLocks noChangeArrowheads="1"/>
              </p:cNvSpPr>
              <p:nvPr/>
            </p:nvSpPr>
            <p:spPr bwMode="auto">
              <a:xfrm>
                <a:off x="2807" y="2815"/>
                <a:ext cx="76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89" name="Oval 804"/>
              <p:cNvSpPr>
                <a:spLocks noChangeArrowheads="1"/>
              </p:cNvSpPr>
              <p:nvPr/>
            </p:nvSpPr>
            <p:spPr bwMode="auto">
              <a:xfrm>
                <a:off x="2808" y="2816"/>
                <a:ext cx="72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90" name="Oval 805"/>
              <p:cNvSpPr>
                <a:spLocks noChangeArrowheads="1"/>
              </p:cNvSpPr>
              <p:nvPr/>
            </p:nvSpPr>
            <p:spPr bwMode="auto">
              <a:xfrm>
                <a:off x="2808" y="2816"/>
                <a:ext cx="70" cy="70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91" name="Oval 806"/>
              <p:cNvSpPr>
                <a:spLocks noChangeArrowheads="1"/>
              </p:cNvSpPr>
              <p:nvPr/>
            </p:nvSpPr>
            <p:spPr bwMode="auto">
              <a:xfrm>
                <a:off x="2810" y="2818"/>
                <a:ext cx="66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92" name="Oval 807"/>
              <p:cNvSpPr>
                <a:spLocks noChangeArrowheads="1"/>
              </p:cNvSpPr>
              <p:nvPr/>
            </p:nvSpPr>
            <p:spPr bwMode="auto">
              <a:xfrm>
                <a:off x="2810" y="2818"/>
                <a:ext cx="64" cy="64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93" name="Oval 808"/>
              <p:cNvSpPr>
                <a:spLocks noChangeArrowheads="1"/>
              </p:cNvSpPr>
              <p:nvPr/>
            </p:nvSpPr>
            <p:spPr bwMode="auto">
              <a:xfrm>
                <a:off x="2811" y="2819"/>
                <a:ext cx="60" cy="60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94" name="Oval 809"/>
              <p:cNvSpPr>
                <a:spLocks noChangeArrowheads="1"/>
              </p:cNvSpPr>
              <p:nvPr/>
            </p:nvSpPr>
            <p:spPr bwMode="auto">
              <a:xfrm>
                <a:off x="2812" y="2820"/>
                <a:ext cx="56" cy="57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95" name="Oval 810"/>
              <p:cNvSpPr>
                <a:spLocks noChangeArrowheads="1"/>
              </p:cNvSpPr>
              <p:nvPr/>
            </p:nvSpPr>
            <p:spPr bwMode="auto">
              <a:xfrm>
                <a:off x="2812" y="2820"/>
                <a:ext cx="54" cy="55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96" name="Oval 811"/>
              <p:cNvSpPr>
                <a:spLocks noChangeArrowheads="1"/>
              </p:cNvSpPr>
              <p:nvPr/>
            </p:nvSpPr>
            <p:spPr bwMode="auto">
              <a:xfrm>
                <a:off x="2813" y="2821"/>
                <a:ext cx="50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97" name="Oval 812"/>
              <p:cNvSpPr>
                <a:spLocks noChangeArrowheads="1"/>
              </p:cNvSpPr>
              <p:nvPr/>
            </p:nvSpPr>
            <p:spPr bwMode="auto">
              <a:xfrm>
                <a:off x="2813" y="2821"/>
                <a:ext cx="49" cy="49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98" name="Oval 813"/>
              <p:cNvSpPr>
                <a:spLocks noChangeArrowheads="1"/>
              </p:cNvSpPr>
              <p:nvPr/>
            </p:nvSpPr>
            <p:spPr bwMode="auto">
              <a:xfrm>
                <a:off x="2814" y="2822"/>
                <a:ext cx="45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99" name="Oval 814"/>
              <p:cNvSpPr>
                <a:spLocks noChangeArrowheads="1"/>
              </p:cNvSpPr>
              <p:nvPr/>
            </p:nvSpPr>
            <p:spPr bwMode="auto">
              <a:xfrm>
                <a:off x="2814" y="2822"/>
                <a:ext cx="43" cy="43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00" name="Oval 815"/>
              <p:cNvSpPr>
                <a:spLocks noChangeArrowheads="1"/>
              </p:cNvSpPr>
              <p:nvPr/>
            </p:nvSpPr>
            <p:spPr bwMode="auto">
              <a:xfrm>
                <a:off x="2814" y="2823"/>
                <a:ext cx="40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01" name="Oval 816"/>
              <p:cNvSpPr>
                <a:spLocks noChangeArrowheads="1"/>
              </p:cNvSpPr>
              <p:nvPr/>
            </p:nvSpPr>
            <p:spPr bwMode="auto">
              <a:xfrm>
                <a:off x="2815" y="2824"/>
                <a:ext cx="38" cy="37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02" name="Oval 817"/>
              <p:cNvSpPr>
                <a:spLocks noChangeArrowheads="1"/>
              </p:cNvSpPr>
              <p:nvPr/>
            </p:nvSpPr>
            <p:spPr bwMode="auto">
              <a:xfrm>
                <a:off x="2816" y="2825"/>
                <a:ext cx="34" cy="33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03" name="Oval 818"/>
              <p:cNvSpPr>
                <a:spLocks noChangeArrowheads="1"/>
              </p:cNvSpPr>
              <p:nvPr/>
            </p:nvSpPr>
            <p:spPr bwMode="auto">
              <a:xfrm>
                <a:off x="2817" y="2826"/>
                <a:ext cx="30" cy="29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04" name="Oval 819"/>
              <p:cNvSpPr>
                <a:spLocks noChangeArrowheads="1"/>
              </p:cNvSpPr>
              <p:nvPr/>
            </p:nvSpPr>
            <p:spPr bwMode="auto">
              <a:xfrm>
                <a:off x="2817" y="2826"/>
                <a:ext cx="28" cy="28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05" name="Oval 820"/>
              <p:cNvSpPr>
                <a:spLocks noChangeArrowheads="1"/>
              </p:cNvSpPr>
              <p:nvPr/>
            </p:nvSpPr>
            <p:spPr bwMode="auto">
              <a:xfrm>
                <a:off x="2818" y="2827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06" name="Oval 821"/>
              <p:cNvSpPr>
                <a:spLocks noChangeArrowheads="1"/>
              </p:cNvSpPr>
              <p:nvPr/>
            </p:nvSpPr>
            <p:spPr bwMode="auto">
              <a:xfrm>
                <a:off x="2818" y="2827"/>
                <a:ext cx="22" cy="22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07" name="Oval 822"/>
              <p:cNvSpPr>
                <a:spLocks noChangeArrowheads="1"/>
              </p:cNvSpPr>
              <p:nvPr/>
            </p:nvSpPr>
            <p:spPr bwMode="auto">
              <a:xfrm>
                <a:off x="2819" y="2828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08" name="Oval 823"/>
              <p:cNvSpPr>
                <a:spLocks noChangeArrowheads="1"/>
              </p:cNvSpPr>
              <p:nvPr/>
            </p:nvSpPr>
            <p:spPr bwMode="auto">
              <a:xfrm>
                <a:off x="2799" y="2808"/>
                <a:ext cx="110" cy="10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09" name="Oval 824"/>
              <p:cNvSpPr>
                <a:spLocks noChangeArrowheads="1"/>
              </p:cNvSpPr>
              <p:nvPr/>
            </p:nvSpPr>
            <p:spPr bwMode="auto">
              <a:xfrm>
                <a:off x="3704" y="2832"/>
                <a:ext cx="112" cy="11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10" name="Oval 825"/>
              <p:cNvSpPr>
                <a:spLocks noChangeArrowheads="1"/>
              </p:cNvSpPr>
              <p:nvPr/>
            </p:nvSpPr>
            <p:spPr bwMode="auto">
              <a:xfrm>
                <a:off x="3705" y="2832"/>
                <a:ext cx="110" cy="109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11" name="Oval 826"/>
              <p:cNvSpPr>
                <a:spLocks noChangeArrowheads="1"/>
              </p:cNvSpPr>
              <p:nvPr/>
            </p:nvSpPr>
            <p:spPr bwMode="auto">
              <a:xfrm>
                <a:off x="3706" y="2833"/>
                <a:ext cx="106" cy="105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12" name="Oval 827"/>
              <p:cNvSpPr>
                <a:spLocks noChangeArrowheads="1"/>
              </p:cNvSpPr>
              <p:nvPr/>
            </p:nvSpPr>
            <p:spPr bwMode="auto">
              <a:xfrm>
                <a:off x="3706" y="2833"/>
                <a:ext cx="104" cy="103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13" name="Oval 828"/>
              <p:cNvSpPr>
                <a:spLocks noChangeArrowheads="1"/>
              </p:cNvSpPr>
              <p:nvPr/>
            </p:nvSpPr>
            <p:spPr bwMode="auto">
              <a:xfrm>
                <a:off x="3707" y="2834"/>
                <a:ext cx="100" cy="99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14" name="Oval 829"/>
              <p:cNvSpPr>
                <a:spLocks noChangeArrowheads="1"/>
              </p:cNvSpPr>
              <p:nvPr/>
            </p:nvSpPr>
            <p:spPr bwMode="auto">
              <a:xfrm>
                <a:off x="3707" y="2835"/>
                <a:ext cx="98" cy="97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15" name="Oval 830"/>
              <p:cNvSpPr>
                <a:spLocks noChangeArrowheads="1"/>
              </p:cNvSpPr>
              <p:nvPr/>
            </p:nvSpPr>
            <p:spPr bwMode="auto">
              <a:xfrm>
                <a:off x="3708" y="2836"/>
                <a:ext cx="94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16" name="Oval 831"/>
              <p:cNvSpPr>
                <a:spLocks noChangeArrowheads="1"/>
              </p:cNvSpPr>
              <p:nvPr/>
            </p:nvSpPr>
            <p:spPr bwMode="auto">
              <a:xfrm>
                <a:off x="3709" y="2837"/>
                <a:ext cx="90" cy="89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17" name="Oval 832"/>
              <p:cNvSpPr>
                <a:spLocks noChangeArrowheads="1"/>
              </p:cNvSpPr>
              <p:nvPr/>
            </p:nvSpPr>
            <p:spPr bwMode="auto">
              <a:xfrm>
                <a:off x="3709" y="2837"/>
                <a:ext cx="88" cy="88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18" name="Oval 833"/>
              <p:cNvSpPr>
                <a:spLocks noChangeArrowheads="1"/>
              </p:cNvSpPr>
              <p:nvPr/>
            </p:nvSpPr>
            <p:spPr bwMode="auto">
              <a:xfrm>
                <a:off x="3710" y="2838"/>
                <a:ext cx="84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19" name="Oval 834"/>
              <p:cNvSpPr>
                <a:spLocks noChangeArrowheads="1"/>
              </p:cNvSpPr>
              <p:nvPr/>
            </p:nvSpPr>
            <p:spPr bwMode="auto">
              <a:xfrm>
                <a:off x="3710" y="2838"/>
                <a:ext cx="83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20" name="Oval 835"/>
              <p:cNvSpPr>
                <a:spLocks noChangeArrowheads="1"/>
              </p:cNvSpPr>
              <p:nvPr/>
            </p:nvSpPr>
            <p:spPr bwMode="auto">
              <a:xfrm>
                <a:off x="3712" y="2839"/>
                <a:ext cx="79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21" name="Oval 836"/>
              <p:cNvSpPr>
                <a:spLocks noChangeArrowheads="1"/>
              </p:cNvSpPr>
              <p:nvPr/>
            </p:nvSpPr>
            <p:spPr bwMode="auto">
              <a:xfrm>
                <a:off x="3713" y="2839"/>
                <a:ext cx="75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22" name="Oval 837"/>
              <p:cNvSpPr>
                <a:spLocks noChangeArrowheads="1"/>
              </p:cNvSpPr>
              <p:nvPr/>
            </p:nvSpPr>
            <p:spPr bwMode="auto">
              <a:xfrm>
                <a:off x="3713" y="2840"/>
                <a:ext cx="73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23" name="Oval 838"/>
              <p:cNvSpPr>
                <a:spLocks noChangeArrowheads="1"/>
              </p:cNvSpPr>
              <p:nvPr/>
            </p:nvSpPr>
            <p:spPr bwMode="auto">
              <a:xfrm>
                <a:off x="3714" y="2841"/>
                <a:ext cx="69" cy="68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24" name="Oval 839"/>
              <p:cNvSpPr>
                <a:spLocks noChangeArrowheads="1"/>
              </p:cNvSpPr>
              <p:nvPr/>
            </p:nvSpPr>
            <p:spPr bwMode="auto">
              <a:xfrm>
                <a:off x="3714" y="2842"/>
                <a:ext cx="67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25" name="Oval 840"/>
              <p:cNvSpPr>
                <a:spLocks noChangeArrowheads="1"/>
              </p:cNvSpPr>
              <p:nvPr/>
            </p:nvSpPr>
            <p:spPr bwMode="auto">
              <a:xfrm>
                <a:off x="3715" y="2843"/>
                <a:ext cx="63" cy="62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26" name="Oval 841"/>
              <p:cNvSpPr>
                <a:spLocks noChangeArrowheads="1"/>
              </p:cNvSpPr>
              <p:nvPr/>
            </p:nvSpPr>
            <p:spPr bwMode="auto">
              <a:xfrm>
                <a:off x="3715" y="2843"/>
                <a:ext cx="61" cy="60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27" name="Oval 842"/>
              <p:cNvSpPr>
                <a:spLocks noChangeArrowheads="1"/>
              </p:cNvSpPr>
              <p:nvPr/>
            </p:nvSpPr>
            <p:spPr bwMode="auto">
              <a:xfrm>
                <a:off x="3716" y="2844"/>
                <a:ext cx="57" cy="57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28" name="Oval 843"/>
              <p:cNvSpPr>
                <a:spLocks noChangeArrowheads="1"/>
              </p:cNvSpPr>
              <p:nvPr/>
            </p:nvSpPr>
            <p:spPr bwMode="auto">
              <a:xfrm>
                <a:off x="3717" y="2844"/>
                <a:ext cx="53" cy="55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29" name="Oval 844"/>
              <p:cNvSpPr>
                <a:spLocks noChangeArrowheads="1"/>
              </p:cNvSpPr>
              <p:nvPr/>
            </p:nvSpPr>
            <p:spPr bwMode="auto">
              <a:xfrm>
                <a:off x="3717" y="2845"/>
                <a:ext cx="52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30" name="Oval 845"/>
              <p:cNvSpPr>
                <a:spLocks noChangeArrowheads="1"/>
              </p:cNvSpPr>
              <p:nvPr/>
            </p:nvSpPr>
            <p:spPr bwMode="auto">
              <a:xfrm>
                <a:off x="3718" y="2846"/>
                <a:ext cx="48" cy="47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31" name="Oval 846"/>
              <p:cNvSpPr>
                <a:spLocks noChangeArrowheads="1"/>
              </p:cNvSpPr>
              <p:nvPr/>
            </p:nvSpPr>
            <p:spPr bwMode="auto">
              <a:xfrm>
                <a:off x="3719" y="2846"/>
                <a:ext cx="46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32" name="Oval 847"/>
              <p:cNvSpPr>
                <a:spLocks noChangeArrowheads="1"/>
              </p:cNvSpPr>
              <p:nvPr/>
            </p:nvSpPr>
            <p:spPr bwMode="auto">
              <a:xfrm>
                <a:off x="3720" y="2847"/>
                <a:ext cx="42" cy="41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33" name="Oval 848"/>
              <p:cNvSpPr>
                <a:spLocks noChangeArrowheads="1"/>
              </p:cNvSpPr>
              <p:nvPr/>
            </p:nvSpPr>
            <p:spPr bwMode="auto">
              <a:xfrm>
                <a:off x="3721" y="2847"/>
                <a:ext cx="38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34" name="Oval 849"/>
              <p:cNvSpPr>
                <a:spLocks noChangeArrowheads="1"/>
              </p:cNvSpPr>
              <p:nvPr/>
            </p:nvSpPr>
            <p:spPr bwMode="auto">
              <a:xfrm>
                <a:off x="3721" y="2849"/>
                <a:ext cx="36" cy="35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35" name="Oval 850"/>
              <p:cNvSpPr>
                <a:spLocks noChangeArrowheads="1"/>
              </p:cNvSpPr>
              <p:nvPr/>
            </p:nvSpPr>
            <p:spPr bwMode="auto">
              <a:xfrm>
                <a:off x="3722" y="2849"/>
                <a:ext cx="32" cy="33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36" name="Oval 851"/>
              <p:cNvSpPr>
                <a:spLocks noChangeArrowheads="1"/>
              </p:cNvSpPr>
              <p:nvPr/>
            </p:nvSpPr>
            <p:spPr bwMode="auto">
              <a:xfrm>
                <a:off x="3722" y="2850"/>
                <a:ext cx="30" cy="29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37" name="Oval 852"/>
              <p:cNvSpPr>
                <a:spLocks noChangeArrowheads="1"/>
              </p:cNvSpPr>
              <p:nvPr/>
            </p:nvSpPr>
            <p:spPr bwMode="auto">
              <a:xfrm>
                <a:off x="3722" y="2851"/>
                <a:ext cx="27" cy="26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38" name="Oval 853"/>
              <p:cNvSpPr>
                <a:spLocks noChangeArrowheads="1"/>
              </p:cNvSpPr>
              <p:nvPr/>
            </p:nvSpPr>
            <p:spPr bwMode="auto">
              <a:xfrm>
                <a:off x="3722" y="2851"/>
                <a:ext cx="25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39" name="Oval 854"/>
              <p:cNvSpPr>
                <a:spLocks noChangeArrowheads="1"/>
              </p:cNvSpPr>
              <p:nvPr/>
            </p:nvSpPr>
            <p:spPr bwMode="auto">
              <a:xfrm>
                <a:off x="3723" y="2852"/>
                <a:ext cx="22" cy="20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40" name="Oval 855"/>
              <p:cNvSpPr>
                <a:spLocks noChangeArrowheads="1"/>
              </p:cNvSpPr>
              <p:nvPr/>
            </p:nvSpPr>
            <p:spPr bwMode="auto">
              <a:xfrm>
                <a:off x="3724" y="2852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41" name="Oval 856"/>
              <p:cNvSpPr>
                <a:spLocks noChangeArrowheads="1"/>
              </p:cNvSpPr>
              <p:nvPr/>
            </p:nvSpPr>
            <p:spPr bwMode="auto">
              <a:xfrm>
                <a:off x="3704" y="2832"/>
                <a:ext cx="111" cy="10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42" name="Oval 857"/>
              <p:cNvSpPr>
                <a:spLocks noChangeArrowheads="1"/>
              </p:cNvSpPr>
              <p:nvPr/>
            </p:nvSpPr>
            <p:spPr bwMode="auto">
              <a:xfrm>
                <a:off x="1761" y="2645"/>
                <a:ext cx="111" cy="11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43" name="Oval 858"/>
              <p:cNvSpPr>
                <a:spLocks noChangeArrowheads="1"/>
              </p:cNvSpPr>
              <p:nvPr/>
            </p:nvSpPr>
            <p:spPr bwMode="auto">
              <a:xfrm>
                <a:off x="1762" y="2646"/>
                <a:ext cx="109" cy="110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44" name="Oval 859"/>
              <p:cNvSpPr>
                <a:spLocks noChangeArrowheads="1"/>
              </p:cNvSpPr>
              <p:nvPr/>
            </p:nvSpPr>
            <p:spPr bwMode="auto">
              <a:xfrm>
                <a:off x="1762" y="2647"/>
                <a:ext cx="106" cy="106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45" name="Oval 860"/>
              <p:cNvSpPr>
                <a:spLocks noChangeArrowheads="1"/>
              </p:cNvSpPr>
              <p:nvPr/>
            </p:nvSpPr>
            <p:spPr bwMode="auto">
              <a:xfrm>
                <a:off x="1762" y="2647"/>
                <a:ext cx="104" cy="104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46" name="Oval 861"/>
              <p:cNvSpPr>
                <a:spLocks noChangeArrowheads="1"/>
              </p:cNvSpPr>
              <p:nvPr/>
            </p:nvSpPr>
            <p:spPr bwMode="auto">
              <a:xfrm>
                <a:off x="1763" y="2648"/>
                <a:ext cx="100" cy="100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47" name="Oval 862"/>
              <p:cNvSpPr>
                <a:spLocks noChangeArrowheads="1"/>
              </p:cNvSpPr>
              <p:nvPr/>
            </p:nvSpPr>
            <p:spPr bwMode="auto">
              <a:xfrm>
                <a:off x="1763" y="2648"/>
                <a:ext cx="98" cy="98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48" name="Oval 863"/>
              <p:cNvSpPr>
                <a:spLocks noChangeArrowheads="1"/>
              </p:cNvSpPr>
              <p:nvPr/>
            </p:nvSpPr>
            <p:spPr bwMode="auto">
              <a:xfrm>
                <a:off x="1764" y="2649"/>
                <a:ext cx="94" cy="94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49" name="Oval 864"/>
              <p:cNvSpPr>
                <a:spLocks noChangeArrowheads="1"/>
              </p:cNvSpPr>
              <p:nvPr/>
            </p:nvSpPr>
            <p:spPr bwMode="auto">
              <a:xfrm>
                <a:off x="1765" y="2650"/>
                <a:ext cx="91" cy="90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50" name="Oval 865"/>
              <p:cNvSpPr>
                <a:spLocks noChangeArrowheads="1"/>
              </p:cNvSpPr>
              <p:nvPr/>
            </p:nvSpPr>
            <p:spPr bwMode="auto">
              <a:xfrm>
                <a:off x="1765" y="2650"/>
                <a:ext cx="89" cy="88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51" name="Oval 866"/>
              <p:cNvSpPr>
                <a:spLocks noChangeArrowheads="1"/>
              </p:cNvSpPr>
              <p:nvPr/>
            </p:nvSpPr>
            <p:spPr bwMode="auto">
              <a:xfrm>
                <a:off x="1766" y="2651"/>
                <a:ext cx="85" cy="85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52" name="Oval 867"/>
              <p:cNvSpPr>
                <a:spLocks noChangeArrowheads="1"/>
              </p:cNvSpPr>
              <p:nvPr/>
            </p:nvSpPr>
            <p:spPr bwMode="auto">
              <a:xfrm>
                <a:off x="1766" y="2651"/>
                <a:ext cx="83" cy="83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53" name="Oval 868"/>
              <p:cNvSpPr>
                <a:spLocks noChangeArrowheads="1"/>
              </p:cNvSpPr>
              <p:nvPr/>
            </p:nvSpPr>
            <p:spPr bwMode="auto">
              <a:xfrm>
                <a:off x="1768" y="2653"/>
                <a:ext cx="79" cy="79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54" name="Oval 869"/>
              <p:cNvSpPr>
                <a:spLocks noChangeArrowheads="1"/>
              </p:cNvSpPr>
              <p:nvPr/>
            </p:nvSpPr>
            <p:spPr bwMode="auto">
              <a:xfrm>
                <a:off x="1769" y="2654"/>
                <a:ext cx="75" cy="75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55" name="Oval 870"/>
              <p:cNvSpPr>
                <a:spLocks noChangeArrowheads="1"/>
              </p:cNvSpPr>
              <p:nvPr/>
            </p:nvSpPr>
            <p:spPr bwMode="auto">
              <a:xfrm>
                <a:off x="1769" y="2654"/>
                <a:ext cx="73" cy="73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56" name="Oval 871"/>
              <p:cNvSpPr>
                <a:spLocks noChangeArrowheads="1"/>
              </p:cNvSpPr>
              <p:nvPr/>
            </p:nvSpPr>
            <p:spPr bwMode="auto">
              <a:xfrm>
                <a:off x="1770" y="2655"/>
                <a:ext cx="69" cy="69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57" name="Oval 872"/>
              <p:cNvSpPr>
                <a:spLocks noChangeArrowheads="1"/>
              </p:cNvSpPr>
              <p:nvPr/>
            </p:nvSpPr>
            <p:spPr bwMode="auto">
              <a:xfrm>
                <a:off x="1770" y="2655"/>
                <a:ext cx="67" cy="67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58" name="Oval 873"/>
              <p:cNvSpPr>
                <a:spLocks noChangeArrowheads="1"/>
              </p:cNvSpPr>
              <p:nvPr/>
            </p:nvSpPr>
            <p:spPr bwMode="auto">
              <a:xfrm>
                <a:off x="1771" y="2656"/>
                <a:ext cx="63" cy="63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59" name="Oval 874"/>
              <p:cNvSpPr>
                <a:spLocks noChangeArrowheads="1"/>
              </p:cNvSpPr>
              <p:nvPr/>
            </p:nvSpPr>
            <p:spPr bwMode="auto">
              <a:xfrm>
                <a:off x="1771" y="2656"/>
                <a:ext cx="62" cy="61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60" name="Oval 875"/>
              <p:cNvSpPr>
                <a:spLocks noChangeArrowheads="1"/>
              </p:cNvSpPr>
              <p:nvPr/>
            </p:nvSpPr>
            <p:spPr bwMode="auto">
              <a:xfrm>
                <a:off x="1772" y="2657"/>
                <a:ext cx="58" cy="57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61" name="Oval 876"/>
              <p:cNvSpPr>
                <a:spLocks noChangeArrowheads="1"/>
              </p:cNvSpPr>
              <p:nvPr/>
            </p:nvSpPr>
            <p:spPr bwMode="auto">
              <a:xfrm>
                <a:off x="1773" y="2658"/>
                <a:ext cx="54" cy="54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62" name="Oval 877"/>
              <p:cNvSpPr>
                <a:spLocks noChangeArrowheads="1"/>
              </p:cNvSpPr>
              <p:nvPr/>
            </p:nvSpPr>
            <p:spPr bwMode="auto">
              <a:xfrm>
                <a:off x="1773" y="2658"/>
                <a:ext cx="52" cy="52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63" name="Oval 878"/>
              <p:cNvSpPr>
                <a:spLocks noChangeArrowheads="1"/>
              </p:cNvSpPr>
              <p:nvPr/>
            </p:nvSpPr>
            <p:spPr bwMode="auto">
              <a:xfrm>
                <a:off x="1774" y="2659"/>
                <a:ext cx="48" cy="48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64" name="Oval 879"/>
              <p:cNvSpPr>
                <a:spLocks noChangeArrowheads="1"/>
              </p:cNvSpPr>
              <p:nvPr/>
            </p:nvSpPr>
            <p:spPr bwMode="auto">
              <a:xfrm>
                <a:off x="1775" y="2660"/>
                <a:ext cx="46" cy="46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65" name="Oval 880"/>
              <p:cNvSpPr>
                <a:spLocks noChangeArrowheads="1"/>
              </p:cNvSpPr>
              <p:nvPr/>
            </p:nvSpPr>
            <p:spPr bwMode="auto">
              <a:xfrm>
                <a:off x="1776" y="2661"/>
                <a:ext cx="42" cy="42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66" name="Oval 881"/>
              <p:cNvSpPr>
                <a:spLocks noChangeArrowheads="1"/>
              </p:cNvSpPr>
              <p:nvPr/>
            </p:nvSpPr>
            <p:spPr bwMode="auto">
              <a:xfrm>
                <a:off x="1777" y="2662"/>
                <a:ext cx="38" cy="38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67" name="Oval 882"/>
              <p:cNvSpPr>
                <a:spLocks noChangeArrowheads="1"/>
              </p:cNvSpPr>
              <p:nvPr/>
            </p:nvSpPr>
            <p:spPr bwMode="auto">
              <a:xfrm>
                <a:off x="1777" y="2662"/>
                <a:ext cx="36" cy="36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68" name="Oval 883"/>
              <p:cNvSpPr>
                <a:spLocks noChangeArrowheads="1"/>
              </p:cNvSpPr>
              <p:nvPr/>
            </p:nvSpPr>
            <p:spPr bwMode="auto">
              <a:xfrm>
                <a:off x="1778" y="2663"/>
                <a:ext cx="32" cy="32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69" name="Oval 884"/>
              <p:cNvSpPr>
                <a:spLocks noChangeArrowheads="1"/>
              </p:cNvSpPr>
              <p:nvPr/>
            </p:nvSpPr>
            <p:spPr bwMode="auto">
              <a:xfrm>
                <a:off x="1778" y="2663"/>
                <a:ext cx="31" cy="30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70" name="Oval 885"/>
              <p:cNvSpPr>
                <a:spLocks noChangeArrowheads="1"/>
              </p:cNvSpPr>
              <p:nvPr/>
            </p:nvSpPr>
            <p:spPr bwMode="auto">
              <a:xfrm>
                <a:off x="1779" y="2664"/>
                <a:ext cx="27" cy="26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71" name="Oval 886"/>
              <p:cNvSpPr>
                <a:spLocks noChangeArrowheads="1"/>
              </p:cNvSpPr>
              <p:nvPr/>
            </p:nvSpPr>
            <p:spPr bwMode="auto">
              <a:xfrm>
                <a:off x="1779" y="2664"/>
                <a:ext cx="25" cy="25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72" name="Oval 887"/>
              <p:cNvSpPr>
                <a:spLocks noChangeArrowheads="1"/>
              </p:cNvSpPr>
              <p:nvPr/>
            </p:nvSpPr>
            <p:spPr bwMode="auto">
              <a:xfrm>
                <a:off x="1780" y="2665"/>
                <a:ext cx="21" cy="21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73" name="Oval 888"/>
              <p:cNvSpPr>
                <a:spLocks noChangeArrowheads="1"/>
              </p:cNvSpPr>
              <p:nvPr/>
            </p:nvSpPr>
            <p:spPr bwMode="auto">
              <a:xfrm>
                <a:off x="1781" y="2666"/>
                <a:ext cx="17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74" name="Oval 889"/>
              <p:cNvSpPr>
                <a:spLocks noChangeArrowheads="1"/>
              </p:cNvSpPr>
              <p:nvPr/>
            </p:nvSpPr>
            <p:spPr bwMode="auto">
              <a:xfrm>
                <a:off x="1761" y="2645"/>
                <a:ext cx="110" cy="11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75" name="Oval 890"/>
              <p:cNvSpPr>
                <a:spLocks noChangeArrowheads="1"/>
              </p:cNvSpPr>
              <p:nvPr/>
            </p:nvSpPr>
            <p:spPr bwMode="auto">
              <a:xfrm>
                <a:off x="1911" y="3300"/>
                <a:ext cx="111" cy="11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76" name="Oval 891"/>
              <p:cNvSpPr>
                <a:spLocks noChangeArrowheads="1"/>
              </p:cNvSpPr>
              <p:nvPr/>
            </p:nvSpPr>
            <p:spPr bwMode="auto">
              <a:xfrm>
                <a:off x="1912" y="3301"/>
                <a:ext cx="109" cy="108"/>
              </a:xfrm>
              <a:prstGeom prst="ellipse">
                <a:avLst/>
              </a:prstGeom>
              <a:solidFill>
                <a:srgbClr val="0F0F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77" name="Oval 892"/>
              <p:cNvSpPr>
                <a:spLocks noChangeArrowheads="1"/>
              </p:cNvSpPr>
              <p:nvPr/>
            </p:nvSpPr>
            <p:spPr bwMode="auto">
              <a:xfrm>
                <a:off x="1913" y="3302"/>
                <a:ext cx="105" cy="104"/>
              </a:xfrm>
              <a:prstGeom prst="ellipse">
                <a:avLst/>
              </a:pr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78" name="Oval 893"/>
              <p:cNvSpPr>
                <a:spLocks noChangeArrowheads="1"/>
              </p:cNvSpPr>
              <p:nvPr/>
            </p:nvSpPr>
            <p:spPr bwMode="auto">
              <a:xfrm>
                <a:off x="1913" y="3302"/>
                <a:ext cx="103" cy="102"/>
              </a:xfrm>
              <a:prstGeom prst="ellipse">
                <a:avLst/>
              </a:prstGeom>
              <a:solidFill>
                <a:srgbClr val="2D2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79" name="Oval 894"/>
              <p:cNvSpPr>
                <a:spLocks noChangeArrowheads="1"/>
              </p:cNvSpPr>
              <p:nvPr/>
            </p:nvSpPr>
            <p:spPr bwMode="auto">
              <a:xfrm>
                <a:off x="1914" y="3303"/>
                <a:ext cx="99" cy="98"/>
              </a:xfrm>
              <a:prstGeom prst="ellipse">
                <a:avLst/>
              </a:prstGeom>
              <a:solidFill>
                <a:srgbClr val="3B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80" name="Oval 895"/>
              <p:cNvSpPr>
                <a:spLocks noChangeArrowheads="1"/>
              </p:cNvSpPr>
              <p:nvPr/>
            </p:nvSpPr>
            <p:spPr bwMode="auto">
              <a:xfrm>
                <a:off x="1915" y="3304"/>
                <a:ext cx="97" cy="96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81" name="Oval 896"/>
              <p:cNvSpPr>
                <a:spLocks noChangeArrowheads="1"/>
              </p:cNvSpPr>
              <p:nvPr/>
            </p:nvSpPr>
            <p:spPr bwMode="auto">
              <a:xfrm>
                <a:off x="1916" y="3305"/>
                <a:ext cx="93" cy="93"/>
              </a:xfrm>
              <a:prstGeom prst="ellipse">
                <a:avLst/>
              </a:pr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82" name="Oval 897"/>
              <p:cNvSpPr>
                <a:spLocks noChangeArrowheads="1"/>
              </p:cNvSpPr>
              <p:nvPr/>
            </p:nvSpPr>
            <p:spPr bwMode="auto">
              <a:xfrm>
                <a:off x="1916" y="3305"/>
                <a:ext cx="91" cy="91"/>
              </a:xfrm>
              <a:prstGeom prst="ellipse">
                <a:avLst/>
              </a:pr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83" name="Oval 898"/>
              <p:cNvSpPr>
                <a:spLocks noChangeArrowheads="1"/>
              </p:cNvSpPr>
              <p:nvPr/>
            </p:nvSpPr>
            <p:spPr bwMode="auto">
              <a:xfrm>
                <a:off x="1917" y="3305"/>
                <a:ext cx="87" cy="88"/>
              </a:xfrm>
              <a:prstGeom prst="ellipse">
                <a:avLst/>
              </a:pr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84" name="Oval 899"/>
              <p:cNvSpPr>
                <a:spLocks noChangeArrowheads="1"/>
              </p:cNvSpPr>
              <p:nvPr/>
            </p:nvSpPr>
            <p:spPr bwMode="auto">
              <a:xfrm>
                <a:off x="1918" y="3306"/>
                <a:ext cx="83" cy="84"/>
              </a:xfrm>
              <a:prstGeom prst="ellipse">
                <a:avLst/>
              </a:pr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85" name="Oval 900"/>
              <p:cNvSpPr>
                <a:spLocks noChangeArrowheads="1"/>
              </p:cNvSpPr>
              <p:nvPr/>
            </p:nvSpPr>
            <p:spPr bwMode="auto">
              <a:xfrm>
                <a:off x="1918" y="3306"/>
                <a:ext cx="82" cy="82"/>
              </a:xfrm>
              <a:prstGeom prst="ellipse">
                <a:avLst/>
              </a:pr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86" name="Oval 901"/>
              <p:cNvSpPr>
                <a:spLocks noChangeArrowheads="1"/>
              </p:cNvSpPr>
              <p:nvPr/>
            </p:nvSpPr>
            <p:spPr bwMode="auto">
              <a:xfrm>
                <a:off x="1919" y="3307"/>
                <a:ext cx="78" cy="78"/>
              </a:xfrm>
              <a:prstGeom prst="ellipse">
                <a:avLst/>
              </a:pr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87" name="Oval 902"/>
              <p:cNvSpPr>
                <a:spLocks noChangeArrowheads="1"/>
              </p:cNvSpPr>
              <p:nvPr/>
            </p:nvSpPr>
            <p:spPr bwMode="auto">
              <a:xfrm>
                <a:off x="1919" y="3307"/>
                <a:ext cx="76" cy="76"/>
              </a:xfrm>
              <a:prstGeom prst="ellipse">
                <a:avLst/>
              </a:pr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88" name="Oval 903"/>
              <p:cNvSpPr>
                <a:spLocks noChangeArrowheads="1"/>
              </p:cNvSpPr>
              <p:nvPr/>
            </p:nvSpPr>
            <p:spPr bwMode="auto">
              <a:xfrm>
                <a:off x="1920" y="3308"/>
                <a:ext cx="72" cy="72"/>
              </a:xfrm>
              <a:prstGeom prst="ellipse">
                <a:avLst/>
              </a:pr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89" name="Oval 904"/>
              <p:cNvSpPr>
                <a:spLocks noChangeArrowheads="1"/>
              </p:cNvSpPr>
              <p:nvPr/>
            </p:nvSpPr>
            <p:spPr bwMode="auto">
              <a:xfrm>
                <a:off x="1920" y="3308"/>
                <a:ext cx="70" cy="70"/>
              </a:xfrm>
              <a:prstGeom prst="ellipse">
                <a:avLst/>
              </a:pr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90" name="Oval 905"/>
              <p:cNvSpPr>
                <a:spLocks noChangeArrowheads="1"/>
              </p:cNvSpPr>
              <p:nvPr/>
            </p:nvSpPr>
            <p:spPr bwMode="auto">
              <a:xfrm>
                <a:off x="1922" y="3310"/>
                <a:ext cx="66" cy="66"/>
              </a:xfrm>
              <a:prstGeom prst="ellipse">
                <a:avLst/>
              </a:pr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91" name="Oval 906"/>
              <p:cNvSpPr>
                <a:spLocks noChangeArrowheads="1"/>
              </p:cNvSpPr>
              <p:nvPr/>
            </p:nvSpPr>
            <p:spPr bwMode="auto">
              <a:xfrm>
                <a:off x="1922" y="3310"/>
                <a:ext cx="64" cy="65"/>
              </a:xfrm>
              <a:prstGeom prst="ellipse">
                <a:avLst/>
              </a:pr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92" name="Oval 907"/>
              <p:cNvSpPr>
                <a:spLocks noChangeArrowheads="1"/>
              </p:cNvSpPr>
              <p:nvPr/>
            </p:nvSpPr>
            <p:spPr bwMode="auto">
              <a:xfrm>
                <a:off x="1923" y="3311"/>
                <a:ext cx="60" cy="61"/>
              </a:xfrm>
              <a:prstGeom prst="ellipse">
                <a:avLst/>
              </a:pr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93" name="Oval 908"/>
              <p:cNvSpPr>
                <a:spLocks noChangeArrowheads="1"/>
              </p:cNvSpPr>
              <p:nvPr/>
            </p:nvSpPr>
            <p:spPr bwMode="auto">
              <a:xfrm>
                <a:off x="1924" y="3312"/>
                <a:ext cx="56" cy="57"/>
              </a:xfrm>
              <a:prstGeom prst="ellipse">
                <a:avLst/>
              </a:pr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94" name="Oval 909"/>
              <p:cNvSpPr>
                <a:spLocks noChangeArrowheads="1"/>
              </p:cNvSpPr>
              <p:nvPr/>
            </p:nvSpPr>
            <p:spPr bwMode="auto">
              <a:xfrm>
                <a:off x="1924" y="3312"/>
                <a:ext cx="54" cy="55"/>
              </a:xfrm>
              <a:prstGeom prst="ellipse">
                <a:avLst/>
              </a:pr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95" name="Oval 910"/>
              <p:cNvSpPr>
                <a:spLocks noChangeArrowheads="1"/>
              </p:cNvSpPr>
              <p:nvPr/>
            </p:nvSpPr>
            <p:spPr bwMode="auto">
              <a:xfrm>
                <a:off x="1925" y="3313"/>
                <a:ext cx="51" cy="51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96" name="Oval 911"/>
              <p:cNvSpPr>
                <a:spLocks noChangeArrowheads="1"/>
              </p:cNvSpPr>
              <p:nvPr/>
            </p:nvSpPr>
            <p:spPr bwMode="auto">
              <a:xfrm>
                <a:off x="1925" y="3313"/>
                <a:ext cx="49" cy="49"/>
              </a:xfrm>
              <a:prstGeom prst="ellipse">
                <a:avLst/>
              </a:pr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97" name="Oval 912"/>
              <p:cNvSpPr>
                <a:spLocks noChangeArrowheads="1"/>
              </p:cNvSpPr>
              <p:nvPr/>
            </p:nvSpPr>
            <p:spPr bwMode="auto">
              <a:xfrm>
                <a:off x="1926" y="3314"/>
                <a:ext cx="45" cy="45"/>
              </a:xfrm>
              <a:prstGeom prst="ellipse">
                <a:avLst/>
              </a:pr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98" name="Oval 913"/>
              <p:cNvSpPr>
                <a:spLocks noChangeArrowheads="1"/>
              </p:cNvSpPr>
              <p:nvPr/>
            </p:nvSpPr>
            <p:spPr bwMode="auto">
              <a:xfrm>
                <a:off x="1926" y="3314"/>
                <a:ext cx="43" cy="43"/>
              </a:xfrm>
              <a:prstGeom prst="ellipse">
                <a:avLst/>
              </a:pr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399" name="Oval 914"/>
              <p:cNvSpPr>
                <a:spLocks noChangeArrowheads="1"/>
              </p:cNvSpPr>
              <p:nvPr/>
            </p:nvSpPr>
            <p:spPr bwMode="auto">
              <a:xfrm>
                <a:off x="1927" y="3315"/>
                <a:ext cx="39" cy="39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00" name="Oval 915"/>
              <p:cNvSpPr>
                <a:spLocks noChangeArrowheads="1"/>
              </p:cNvSpPr>
              <p:nvPr/>
            </p:nvSpPr>
            <p:spPr bwMode="auto">
              <a:xfrm>
                <a:off x="1928" y="3316"/>
                <a:ext cx="37" cy="37"/>
              </a:xfrm>
              <a:prstGeom prst="ellipse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01" name="Oval 916"/>
              <p:cNvSpPr>
                <a:spLocks noChangeArrowheads="1"/>
              </p:cNvSpPr>
              <p:nvPr/>
            </p:nvSpPr>
            <p:spPr bwMode="auto">
              <a:xfrm>
                <a:off x="1929" y="3317"/>
                <a:ext cx="33" cy="34"/>
              </a:xfrm>
              <a:prstGeom prst="ellipse">
                <a:avLst/>
              </a:pr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02" name="Oval 917"/>
              <p:cNvSpPr>
                <a:spLocks noChangeArrowheads="1"/>
              </p:cNvSpPr>
              <p:nvPr/>
            </p:nvSpPr>
            <p:spPr bwMode="auto">
              <a:xfrm>
                <a:off x="1930" y="3318"/>
                <a:ext cx="29" cy="30"/>
              </a:xfrm>
              <a:prstGeom prst="ellipse">
                <a:avLst/>
              </a:pr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03" name="Oval 918"/>
              <p:cNvSpPr>
                <a:spLocks noChangeArrowheads="1"/>
              </p:cNvSpPr>
              <p:nvPr/>
            </p:nvSpPr>
            <p:spPr bwMode="auto">
              <a:xfrm>
                <a:off x="1930" y="3318"/>
                <a:ext cx="27" cy="28"/>
              </a:xfrm>
              <a:prstGeom prst="ellipse">
                <a:avLst/>
              </a:pr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04" name="Oval 919"/>
              <p:cNvSpPr>
                <a:spLocks noChangeArrowheads="1"/>
              </p:cNvSpPr>
              <p:nvPr/>
            </p:nvSpPr>
            <p:spPr bwMode="auto">
              <a:xfrm>
                <a:off x="1930" y="3319"/>
                <a:ext cx="24" cy="24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05" name="Oval 920"/>
              <p:cNvSpPr>
                <a:spLocks noChangeArrowheads="1"/>
              </p:cNvSpPr>
              <p:nvPr/>
            </p:nvSpPr>
            <p:spPr bwMode="auto">
              <a:xfrm>
                <a:off x="1930" y="3319"/>
                <a:ext cx="23" cy="22"/>
              </a:xfrm>
              <a:prstGeom prst="ellipse">
                <a:avLst/>
              </a:pr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06" name="Oval 921"/>
              <p:cNvSpPr>
                <a:spLocks noChangeArrowheads="1"/>
              </p:cNvSpPr>
              <p:nvPr/>
            </p:nvSpPr>
            <p:spPr bwMode="auto">
              <a:xfrm>
                <a:off x="1931" y="3320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07" name="Oval 922"/>
              <p:cNvSpPr>
                <a:spLocks noChangeArrowheads="1"/>
              </p:cNvSpPr>
              <p:nvPr/>
            </p:nvSpPr>
            <p:spPr bwMode="auto">
              <a:xfrm>
                <a:off x="1911" y="3300"/>
                <a:ext cx="110" cy="10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altLang="nl-NL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</p:grpSp>
        <p:sp>
          <p:nvSpPr>
            <p:cNvPr id="10" name="Oval 924"/>
            <p:cNvSpPr>
              <a:spLocks noChangeArrowheads="1"/>
            </p:cNvSpPr>
            <p:nvPr/>
          </p:nvSpPr>
          <p:spPr bwMode="auto">
            <a:xfrm>
              <a:off x="3189" y="3485"/>
              <a:ext cx="110" cy="11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" name="Oval 925"/>
            <p:cNvSpPr>
              <a:spLocks noChangeArrowheads="1"/>
            </p:cNvSpPr>
            <p:nvPr/>
          </p:nvSpPr>
          <p:spPr bwMode="auto">
            <a:xfrm>
              <a:off x="3190" y="3486"/>
              <a:ext cx="108" cy="109"/>
            </a:xfrm>
            <a:prstGeom prst="ellipse">
              <a:avLst/>
            </a:pr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" name="Oval 926"/>
            <p:cNvSpPr>
              <a:spLocks noChangeArrowheads="1"/>
            </p:cNvSpPr>
            <p:nvPr/>
          </p:nvSpPr>
          <p:spPr bwMode="auto">
            <a:xfrm>
              <a:off x="3191" y="3487"/>
              <a:ext cx="104" cy="105"/>
            </a:xfrm>
            <a:prstGeom prst="ellipse">
              <a:avLst/>
            </a:pr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3" name="Oval 927"/>
            <p:cNvSpPr>
              <a:spLocks noChangeArrowheads="1"/>
            </p:cNvSpPr>
            <p:nvPr/>
          </p:nvSpPr>
          <p:spPr bwMode="auto">
            <a:xfrm>
              <a:off x="3191" y="3487"/>
              <a:ext cx="102" cy="103"/>
            </a:xfrm>
            <a:prstGeom prst="ellipse">
              <a:avLst/>
            </a:prstGeom>
            <a:solidFill>
              <a:srgbClr val="2D2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" name="Oval 928"/>
            <p:cNvSpPr>
              <a:spLocks noChangeArrowheads="1"/>
            </p:cNvSpPr>
            <p:nvPr/>
          </p:nvSpPr>
          <p:spPr bwMode="auto">
            <a:xfrm>
              <a:off x="3192" y="3488"/>
              <a:ext cx="99" cy="100"/>
            </a:xfrm>
            <a:prstGeom prst="ellipse">
              <a:avLst/>
            </a:pr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" name="Oval 929"/>
            <p:cNvSpPr>
              <a:spLocks noChangeArrowheads="1"/>
            </p:cNvSpPr>
            <p:nvPr/>
          </p:nvSpPr>
          <p:spPr bwMode="auto">
            <a:xfrm>
              <a:off x="3193" y="3488"/>
              <a:ext cx="97" cy="98"/>
            </a:xfrm>
            <a:prstGeom prst="ellipse">
              <a:avLst/>
            </a:prstGeom>
            <a:solidFill>
              <a:srgbClr val="4949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" name="Oval 930"/>
            <p:cNvSpPr>
              <a:spLocks noChangeArrowheads="1"/>
            </p:cNvSpPr>
            <p:nvPr/>
          </p:nvSpPr>
          <p:spPr bwMode="auto">
            <a:xfrm>
              <a:off x="3194" y="3489"/>
              <a:ext cx="93" cy="94"/>
            </a:xfrm>
            <a:prstGeom prst="ellipse">
              <a:avLst/>
            </a:pr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" name="Oval 931"/>
            <p:cNvSpPr>
              <a:spLocks noChangeArrowheads="1"/>
            </p:cNvSpPr>
            <p:nvPr/>
          </p:nvSpPr>
          <p:spPr bwMode="auto">
            <a:xfrm>
              <a:off x="3195" y="3490"/>
              <a:ext cx="89" cy="90"/>
            </a:xfrm>
            <a:prstGeom prst="ellipse">
              <a:avLst/>
            </a:pr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" name="Oval 932"/>
            <p:cNvSpPr>
              <a:spLocks noChangeArrowheads="1"/>
            </p:cNvSpPr>
            <p:nvPr/>
          </p:nvSpPr>
          <p:spPr bwMode="auto">
            <a:xfrm>
              <a:off x="3195" y="3490"/>
              <a:ext cx="87" cy="88"/>
            </a:xfrm>
            <a:prstGeom prst="ellipse">
              <a:avLst/>
            </a:prstGeom>
            <a:solidFill>
              <a:srgbClr val="6F6F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9" name="Oval 933"/>
            <p:cNvSpPr>
              <a:spLocks noChangeArrowheads="1"/>
            </p:cNvSpPr>
            <p:nvPr/>
          </p:nvSpPr>
          <p:spPr bwMode="auto">
            <a:xfrm>
              <a:off x="3196" y="3491"/>
              <a:ext cx="83" cy="84"/>
            </a:xfrm>
            <a:prstGeom prst="ellipse">
              <a:avLst/>
            </a:prstGeom>
            <a:solidFill>
              <a:srgbClr val="7B7B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0" name="Oval 934"/>
            <p:cNvSpPr>
              <a:spLocks noChangeArrowheads="1"/>
            </p:cNvSpPr>
            <p:nvPr/>
          </p:nvSpPr>
          <p:spPr bwMode="auto">
            <a:xfrm>
              <a:off x="3196" y="3491"/>
              <a:ext cx="81" cy="82"/>
            </a:xfrm>
            <a:prstGeom prst="ellipse">
              <a:avLst/>
            </a:prstGeom>
            <a:solidFill>
              <a:srgbClr val="86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1" name="Oval 935"/>
            <p:cNvSpPr>
              <a:spLocks noChangeArrowheads="1"/>
            </p:cNvSpPr>
            <p:nvPr/>
          </p:nvSpPr>
          <p:spPr bwMode="auto">
            <a:xfrm>
              <a:off x="3196" y="3493"/>
              <a:ext cx="78" cy="78"/>
            </a:xfrm>
            <a:prstGeom prst="ellipse">
              <a:avLst/>
            </a:pr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2" name="Oval 936"/>
            <p:cNvSpPr>
              <a:spLocks noChangeArrowheads="1"/>
            </p:cNvSpPr>
            <p:nvPr/>
          </p:nvSpPr>
          <p:spPr bwMode="auto">
            <a:xfrm>
              <a:off x="3196" y="3494"/>
              <a:ext cx="76" cy="74"/>
            </a:xfrm>
            <a:prstGeom prst="ellipse">
              <a:avLst/>
            </a:pr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3" name="Oval 937"/>
            <p:cNvSpPr>
              <a:spLocks noChangeArrowheads="1"/>
            </p:cNvSpPr>
            <p:nvPr/>
          </p:nvSpPr>
          <p:spPr bwMode="auto">
            <a:xfrm>
              <a:off x="3197" y="3494"/>
              <a:ext cx="72" cy="72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4" name="Oval 938"/>
            <p:cNvSpPr>
              <a:spLocks noChangeArrowheads="1"/>
            </p:cNvSpPr>
            <p:nvPr/>
          </p:nvSpPr>
          <p:spPr bwMode="auto">
            <a:xfrm>
              <a:off x="3198" y="3495"/>
              <a:ext cx="69" cy="69"/>
            </a:xfrm>
            <a:prstGeom prst="ellipse">
              <a:avLst/>
            </a:pr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5" name="Oval 939"/>
            <p:cNvSpPr>
              <a:spLocks noChangeArrowheads="1"/>
            </p:cNvSpPr>
            <p:nvPr/>
          </p:nvSpPr>
          <p:spPr bwMode="auto">
            <a:xfrm>
              <a:off x="3199" y="3495"/>
              <a:ext cx="67" cy="67"/>
            </a:xfrm>
            <a:prstGeom prst="ellipse">
              <a:avLst/>
            </a:pr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6" name="Oval 940"/>
            <p:cNvSpPr>
              <a:spLocks noChangeArrowheads="1"/>
            </p:cNvSpPr>
            <p:nvPr/>
          </p:nvSpPr>
          <p:spPr bwMode="auto">
            <a:xfrm>
              <a:off x="3200" y="3495"/>
              <a:ext cx="63" cy="64"/>
            </a:xfrm>
            <a:prstGeom prst="ellipse">
              <a:avLst/>
            </a:pr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7" name="Oval 941"/>
            <p:cNvSpPr>
              <a:spLocks noChangeArrowheads="1"/>
            </p:cNvSpPr>
            <p:nvPr/>
          </p:nvSpPr>
          <p:spPr bwMode="auto">
            <a:xfrm>
              <a:off x="3200" y="3495"/>
              <a:ext cx="61" cy="62"/>
            </a:xfrm>
            <a:prstGeom prst="ellipse">
              <a:avLst/>
            </a:pr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8" name="Oval 942"/>
            <p:cNvSpPr>
              <a:spLocks noChangeArrowheads="1"/>
            </p:cNvSpPr>
            <p:nvPr/>
          </p:nvSpPr>
          <p:spPr bwMode="auto">
            <a:xfrm>
              <a:off x="3201" y="3496"/>
              <a:ext cx="57" cy="58"/>
            </a:xfrm>
            <a:prstGeom prst="ellipse">
              <a:avLst/>
            </a:pr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9" name="Oval 943"/>
            <p:cNvSpPr>
              <a:spLocks noChangeArrowheads="1"/>
            </p:cNvSpPr>
            <p:nvPr/>
          </p:nvSpPr>
          <p:spPr bwMode="auto">
            <a:xfrm>
              <a:off x="3201" y="3497"/>
              <a:ext cx="55" cy="54"/>
            </a:xfrm>
            <a:prstGeom prst="ellipse">
              <a:avLst/>
            </a:pr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0" name="Oval 944"/>
            <p:cNvSpPr>
              <a:spLocks noChangeArrowheads="1"/>
            </p:cNvSpPr>
            <p:nvPr/>
          </p:nvSpPr>
          <p:spPr bwMode="auto">
            <a:xfrm>
              <a:off x="3202" y="3497"/>
              <a:ext cx="51" cy="52"/>
            </a:xfrm>
            <a:prstGeom prst="ellipse">
              <a:avLst/>
            </a:pr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1" name="Oval 945"/>
            <p:cNvSpPr>
              <a:spLocks noChangeArrowheads="1"/>
            </p:cNvSpPr>
            <p:nvPr/>
          </p:nvSpPr>
          <p:spPr bwMode="auto">
            <a:xfrm>
              <a:off x="3203" y="3498"/>
              <a:ext cx="47" cy="48"/>
            </a:xfrm>
            <a:prstGeom prst="ellipse">
              <a:avLst/>
            </a:pr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2" name="Oval 946"/>
            <p:cNvSpPr>
              <a:spLocks noChangeArrowheads="1"/>
            </p:cNvSpPr>
            <p:nvPr/>
          </p:nvSpPr>
          <p:spPr bwMode="auto">
            <a:xfrm>
              <a:off x="3203" y="3499"/>
              <a:ext cx="45" cy="46"/>
            </a:xfrm>
            <a:prstGeom prst="ellipse">
              <a:avLst/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3" name="Oval 947"/>
            <p:cNvSpPr>
              <a:spLocks noChangeArrowheads="1"/>
            </p:cNvSpPr>
            <p:nvPr/>
          </p:nvSpPr>
          <p:spPr bwMode="auto">
            <a:xfrm>
              <a:off x="3204" y="3500"/>
              <a:ext cx="41" cy="42"/>
            </a:xfrm>
            <a:prstGeom prst="ellipse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4" name="Oval 948"/>
            <p:cNvSpPr>
              <a:spLocks noChangeArrowheads="1"/>
            </p:cNvSpPr>
            <p:nvPr/>
          </p:nvSpPr>
          <p:spPr bwMode="auto">
            <a:xfrm>
              <a:off x="3204" y="3501"/>
              <a:ext cx="40" cy="39"/>
            </a:xfrm>
            <a:prstGeom prst="ellipse">
              <a:avLst/>
            </a:pr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5" name="Oval 949"/>
            <p:cNvSpPr>
              <a:spLocks noChangeArrowheads="1"/>
            </p:cNvSpPr>
            <p:nvPr/>
          </p:nvSpPr>
          <p:spPr bwMode="auto">
            <a:xfrm>
              <a:off x="3206" y="3501"/>
              <a:ext cx="36" cy="37"/>
            </a:xfrm>
            <a:prstGeom prst="ellipse">
              <a:avLst/>
            </a:pr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6" name="Oval 950"/>
            <p:cNvSpPr>
              <a:spLocks noChangeArrowheads="1"/>
            </p:cNvSpPr>
            <p:nvPr/>
          </p:nvSpPr>
          <p:spPr bwMode="auto">
            <a:xfrm>
              <a:off x="3206" y="3502"/>
              <a:ext cx="34" cy="33"/>
            </a:xfrm>
            <a:prstGeom prst="ellipse">
              <a:avLst/>
            </a:prstGeom>
            <a:solidFill>
              <a:srgbClr val="F6F6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7" name="Oval 951"/>
            <p:cNvSpPr>
              <a:spLocks noChangeArrowheads="1"/>
            </p:cNvSpPr>
            <p:nvPr/>
          </p:nvSpPr>
          <p:spPr bwMode="auto">
            <a:xfrm>
              <a:off x="3207" y="3502"/>
              <a:ext cx="30" cy="31"/>
            </a:xfrm>
            <a:prstGeom prst="ellipse">
              <a:avLst/>
            </a:prstGeom>
            <a:solidFill>
              <a:srgbClr val="F9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8" name="Oval 952"/>
            <p:cNvSpPr>
              <a:spLocks noChangeArrowheads="1"/>
            </p:cNvSpPr>
            <p:nvPr/>
          </p:nvSpPr>
          <p:spPr bwMode="auto">
            <a:xfrm>
              <a:off x="3208" y="3503"/>
              <a:ext cx="26" cy="27"/>
            </a:xfrm>
            <a:prstGeom prst="ellipse">
              <a:avLst/>
            </a:pr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9" name="Oval 953"/>
            <p:cNvSpPr>
              <a:spLocks noChangeArrowheads="1"/>
            </p:cNvSpPr>
            <p:nvPr/>
          </p:nvSpPr>
          <p:spPr bwMode="auto">
            <a:xfrm>
              <a:off x="3208" y="3503"/>
              <a:ext cx="24" cy="25"/>
            </a:xfrm>
            <a:prstGeom prst="ellipse">
              <a:avLst/>
            </a:prstGeom>
            <a:solidFill>
              <a:srgbClr val="FDFD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0" name="Oval 954"/>
            <p:cNvSpPr>
              <a:spLocks noChangeArrowheads="1"/>
            </p:cNvSpPr>
            <p:nvPr/>
          </p:nvSpPr>
          <p:spPr bwMode="auto">
            <a:xfrm>
              <a:off x="3209" y="3504"/>
              <a:ext cx="20" cy="21"/>
            </a:xfrm>
            <a:prstGeom prst="ellipse">
              <a:avLst/>
            </a:pr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1" name="Oval 955"/>
            <p:cNvSpPr>
              <a:spLocks noChangeArrowheads="1"/>
            </p:cNvSpPr>
            <p:nvPr/>
          </p:nvSpPr>
          <p:spPr bwMode="auto">
            <a:xfrm>
              <a:off x="3209" y="3505"/>
              <a:ext cx="18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2" name="Oval 956"/>
            <p:cNvSpPr>
              <a:spLocks noChangeArrowheads="1"/>
            </p:cNvSpPr>
            <p:nvPr/>
          </p:nvSpPr>
          <p:spPr bwMode="auto">
            <a:xfrm>
              <a:off x="3189" y="3485"/>
              <a:ext cx="109" cy="11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3" name="Oval 957"/>
            <p:cNvSpPr>
              <a:spLocks noChangeArrowheads="1"/>
            </p:cNvSpPr>
            <p:nvPr/>
          </p:nvSpPr>
          <p:spPr bwMode="auto">
            <a:xfrm>
              <a:off x="4304" y="3444"/>
              <a:ext cx="111" cy="11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4" name="Oval 958"/>
            <p:cNvSpPr>
              <a:spLocks noChangeArrowheads="1"/>
            </p:cNvSpPr>
            <p:nvPr/>
          </p:nvSpPr>
          <p:spPr bwMode="auto">
            <a:xfrm>
              <a:off x="4305" y="3445"/>
              <a:ext cx="110" cy="108"/>
            </a:xfrm>
            <a:prstGeom prst="ellipse">
              <a:avLst/>
            </a:pr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5" name="Oval 959"/>
            <p:cNvSpPr>
              <a:spLocks noChangeArrowheads="1"/>
            </p:cNvSpPr>
            <p:nvPr/>
          </p:nvSpPr>
          <p:spPr bwMode="auto">
            <a:xfrm>
              <a:off x="4306" y="3446"/>
              <a:ext cx="106" cy="104"/>
            </a:xfrm>
            <a:prstGeom prst="ellipse">
              <a:avLst/>
            </a:pr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6" name="Oval 960"/>
            <p:cNvSpPr>
              <a:spLocks noChangeArrowheads="1"/>
            </p:cNvSpPr>
            <p:nvPr/>
          </p:nvSpPr>
          <p:spPr bwMode="auto">
            <a:xfrm>
              <a:off x="4306" y="3446"/>
              <a:ext cx="104" cy="102"/>
            </a:xfrm>
            <a:prstGeom prst="ellipse">
              <a:avLst/>
            </a:prstGeom>
            <a:solidFill>
              <a:srgbClr val="2D2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7" name="Oval 961"/>
            <p:cNvSpPr>
              <a:spLocks noChangeArrowheads="1"/>
            </p:cNvSpPr>
            <p:nvPr/>
          </p:nvSpPr>
          <p:spPr bwMode="auto">
            <a:xfrm>
              <a:off x="4307" y="3447"/>
              <a:ext cx="100" cy="98"/>
            </a:xfrm>
            <a:prstGeom prst="ellipse">
              <a:avLst/>
            </a:pr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8" name="Oval 962"/>
            <p:cNvSpPr>
              <a:spLocks noChangeArrowheads="1"/>
            </p:cNvSpPr>
            <p:nvPr/>
          </p:nvSpPr>
          <p:spPr bwMode="auto">
            <a:xfrm>
              <a:off x="4307" y="3447"/>
              <a:ext cx="98" cy="97"/>
            </a:xfrm>
            <a:prstGeom prst="ellipse">
              <a:avLst/>
            </a:prstGeom>
            <a:solidFill>
              <a:srgbClr val="4949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9" name="Oval 963"/>
            <p:cNvSpPr>
              <a:spLocks noChangeArrowheads="1"/>
            </p:cNvSpPr>
            <p:nvPr/>
          </p:nvSpPr>
          <p:spPr bwMode="auto">
            <a:xfrm>
              <a:off x="4308" y="3448"/>
              <a:ext cx="94" cy="94"/>
            </a:xfrm>
            <a:prstGeom prst="ellipse">
              <a:avLst/>
            </a:pr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0" name="Oval 964"/>
            <p:cNvSpPr>
              <a:spLocks noChangeArrowheads="1"/>
            </p:cNvSpPr>
            <p:nvPr/>
          </p:nvSpPr>
          <p:spPr bwMode="auto">
            <a:xfrm>
              <a:off x="4309" y="3449"/>
              <a:ext cx="90" cy="90"/>
            </a:xfrm>
            <a:prstGeom prst="ellipse">
              <a:avLst/>
            </a:pr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1" name="Oval 965"/>
            <p:cNvSpPr>
              <a:spLocks noChangeArrowheads="1"/>
            </p:cNvSpPr>
            <p:nvPr/>
          </p:nvSpPr>
          <p:spPr bwMode="auto">
            <a:xfrm>
              <a:off x="4309" y="3449"/>
              <a:ext cx="88" cy="88"/>
            </a:xfrm>
            <a:prstGeom prst="ellipse">
              <a:avLst/>
            </a:prstGeom>
            <a:solidFill>
              <a:srgbClr val="6F6F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2" name="Oval 966"/>
            <p:cNvSpPr>
              <a:spLocks noChangeArrowheads="1"/>
            </p:cNvSpPr>
            <p:nvPr/>
          </p:nvSpPr>
          <p:spPr bwMode="auto">
            <a:xfrm>
              <a:off x="4310" y="3450"/>
              <a:ext cx="84" cy="84"/>
            </a:xfrm>
            <a:prstGeom prst="ellipse">
              <a:avLst/>
            </a:prstGeom>
            <a:solidFill>
              <a:srgbClr val="7B7B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3" name="Oval 967"/>
            <p:cNvSpPr>
              <a:spLocks noChangeArrowheads="1"/>
            </p:cNvSpPr>
            <p:nvPr/>
          </p:nvSpPr>
          <p:spPr bwMode="auto">
            <a:xfrm>
              <a:off x="4310" y="3450"/>
              <a:ext cx="82" cy="82"/>
            </a:xfrm>
            <a:prstGeom prst="ellipse">
              <a:avLst/>
            </a:prstGeom>
            <a:solidFill>
              <a:srgbClr val="86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4" name="Oval 968"/>
            <p:cNvSpPr>
              <a:spLocks noChangeArrowheads="1"/>
            </p:cNvSpPr>
            <p:nvPr/>
          </p:nvSpPr>
          <p:spPr bwMode="auto">
            <a:xfrm>
              <a:off x="4312" y="3451"/>
              <a:ext cx="79" cy="78"/>
            </a:xfrm>
            <a:prstGeom prst="ellipse">
              <a:avLst/>
            </a:pr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5" name="Oval 969"/>
            <p:cNvSpPr>
              <a:spLocks noChangeArrowheads="1"/>
            </p:cNvSpPr>
            <p:nvPr/>
          </p:nvSpPr>
          <p:spPr bwMode="auto">
            <a:xfrm>
              <a:off x="4313" y="3451"/>
              <a:ext cx="75" cy="76"/>
            </a:xfrm>
            <a:prstGeom prst="ellipse">
              <a:avLst/>
            </a:pr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6" name="Oval 970"/>
            <p:cNvSpPr>
              <a:spLocks noChangeArrowheads="1"/>
            </p:cNvSpPr>
            <p:nvPr/>
          </p:nvSpPr>
          <p:spPr bwMode="auto">
            <a:xfrm>
              <a:off x="4313" y="3452"/>
              <a:ext cx="73" cy="72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7" name="Oval 971"/>
            <p:cNvSpPr>
              <a:spLocks noChangeArrowheads="1"/>
            </p:cNvSpPr>
            <p:nvPr/>
          </p:nvSpPr>
          <p:spPr bwMode="auto">
            <a:xfrm>
              <a:off x="4314" y="3453"/>
              <a:ext cx="69" cy="68"/>
            </a:xfrm>
            <a:prstGeom prst="ellipse">
              <a:avLst/>
            </a:pr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8" name="Oval 972"/>
            <p:cNvSpPr>
              <a:spLocks noChangeArrowheads="1"/>
            </p:cNvSpPr>
            <p:nvPr/>
          </p:nvSpPr>
          <p:spPr bwMode="auto">
            <a:xfrm>
              <a:off x="4314" y="3454"/>
              <a:ext cx="67" cy="66"/>
            </a:xfrm>
            <a:prstGeom prst="ellipse">
              <a:avLst/>
            </a:pr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59" name="Oval 973"/>
            <p:cNvSpPr>
              <a:spLocks noChangeArrowheads="1"/>
            </p:cNvSpPr>
            <p:nvPr/>
          </p:nvSpPr>
          <p:spPr bwMode="auto">
            <a:xfrm>
              <a:off x="4315" y="3455"/>
              <a:ext cx="63" cy="63"/>
            </a:xfrm>
            <a:prstGeom prst="ellipse">
              <a:avLst/>
            </a:pr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0" name="Oval 974"/>
            <p:cNvSpPr>
              <a:spLocks noChangeArrowheads="1"/>
            </p:cNvSpPr>
            <p:nvPr/>
          </p:nvSpPr>
          <p:spPr bwMode="auto">
            <a:xfrm>
              <a:off x="4315" y="3455"/>
              <a:ext cx="61" cy="61"/>
            </a:xfrm>
            <a:prstGeom prst="ellipse">
              <a:avLst/>
            </a:pr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1" name="Oval 975"/>
            <p:cNvSpPr>
              <a:spLocks noChangeArrowheads="1"/>
            </p:cNvSpPr>
            <p:nvPr/>
          </p:nvSpPr>
          <p:spPr bwMode="auto">
            <a:xfrm>
              <a:off x="4316" y="3456"/>
              <a:ext cx="57" cy="57"/>
            </a:xfrm>
            <a:prstGeom prst="ellipse">
              <a:avLst/>
            </a:pr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2" name="Oval 976"/>
            <p:cNvSpPr>
              <a:spLocks noChangeArrowheads="1"/>
            </p:cNvSpPr>
            <p:nvPr/>
          </p:nvSpPr>
          <p:spPr bwMode="auto">
            <a:xfrm>
              <a:off x="4317" y="3456"/>
              <a:ext cx="53" cy="55"/>
            </a:xfrm>
            <a:prstGeom prst="ellipse">
              <a:avLst/>
            </a:pr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3" name="Oval 977"/>
            <p:cNvSpPr>
              <a:spLocks noChangeArrowheads="1"/>
            </p:cNvSpPr>
            <p:nvPr/>
          </p:nvSpPr>
          <p:spPr bwMode="auto">
            <a:xfrm>
              <a:off x="4317" y="3457"/>
              <a:ext cx="51" cy="51"/>
            </a:xfrm>
            <a:prstGeom prst="ellipse">
              <a:avLst/>
            </a:pr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4" name="Oval 978"/>
            <p:cNvSpPr>
              <a:spLocks noChangeArrowheads="1"/>
            </p:cNvSpPr>
            <p:nvPr/>
          </p:nvSpPr>
          <p:spPr bwMode="auto">
            <a:xfrm>
              <a:off x="4318" y="3458"/>
              <a:ext cx="48" cy="47"/>
            </a:xfrm>
            <a:prstGeom prst="ellipse">
              <a:avLst/>
            </a:pr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5" name="Oval 979"/>
            <p:cNvSpPr>
              <a:spLocks noChangeArrowheads="1"/>
            </p:cNvSpPr>
            <p:nvPr/>
          </p:nvSpPr>
          <p:spPr bwMode="auto">
            <a:xfrm>
              <a:off x="4319" y="3458"/>
              <a:ext cx="46" cy="45"/>
            </a:xfrm>
            <a:prstGeom prst="ellipse">
              <a:avLst/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6" name="Oval 980"/>
            <p:cNvSpPr>
              <a:spLocks noChangeArrowheads="1"/>
            </p:cNvSpPr>
            <p:nvPr/>
          </p:nvSpPr>
          <p:spPr bwMode="auto">
            <a:xfrm>
              <a:off x="4320" y="3459"/>
              <a:ext cx="42" cy="41"/>
            </a:xfrm>
            <a:prstGeom prst="ellipse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7" name="Oval 981"/>
            <p:cNvSpPr>
              <a:spLocks noChangeArrowheads="1"/>
            </p:cNvSpPr>
            <p:nvPr/>
          </p:nvSpPr>
          <p:spPr bwMode="auto">
            <a:xfrm>
              <a:off x="4320" y="3459"/>
              <a:ext cx="39" cy="39"/>
            </a:xfrm>
            <a:prstGeom prst="ellipse">
              <a:avLst/>
            </a:pr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8" name="Oval 982"/>
            <p:cNvSpPr>
              <a:spLocks noChangeArrowheads="1"/>
            </p:cNvSpPr>
            <p:nvPr/>
          </p:nvSpPr>
          <p:spPr bwMode="auto">
            <a:xfrm>
              <a:off x="4320" y="3461"/>
              <a:ext cx="37" cy="35"/>
            </a:xfrm>
            <a:prstGeom prst="ellipse">
              <a:avLst/>
            </a:pr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9" name="Oval 983"/>
            <p:cNvSpPr>
              <a:spLocks noChangeArrowheads="1"/>
            </p:cNvSpPr>
            <p:nvPr/>
          </p:nvSpPr>
          <p:spPr bwMode="auto">
            <a:xfrm>
              <a:off x="4321" y="3461"/>
              <a:ext cx="33" cy="34"/>
            </a:xfrm>
            <a:prstGeom prst="ellipse">
              <a:avLst/>
            </a:prstGeom>
            <a:solidFill>
              <a:srgbClr val="F6F6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0" name="Oval 984"/>
            <p:cNvSpPr>
              <a:spLocks noChangeArrowheads="1"/>
            </p:cNvSpPr>
            <p:nvPr/>
          </p:nvSpPr>
          <p:spPr bwMode="auto">
            <a:xfrm>
              <a:off x="4321" y="3462"/>
              <a:ext cx="31" cy="30"/>
            </a:xfrm>
            <a:prstGeom prst="ellipse">
              <a:avLst/>
            </a:prstGeom>
            <a:solidFill>
              <a:srgbClr val="F9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1" name="Oval 985"/>
            <p:cNvSpPr>
              <a:spLocks noChangeArrowheads="1"/>
            </p:cNvSpPr>
            <p:nvPr/>
          </p:nvSpPr>
          <p:spPr bwMode="auto">
            <a:xfrm>
              <a:off x="4322" y="3463"/>
              <a:ext cx="27" cy="26"/>
            </a:xfrm>
            <a:prstGeom prst="ellipse">
              <a:avLst/>
            </a:pr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2" name="Oval 986"/>
            <p:cNvSpPr>
              <a:spLocks noChangeArrowheads="1"/>
            </p:cNvSpPr>
            <p:nvPr/>
          </p:nvSpPr>
          <p:spPr bwMode="auto">
            <a:xfrm>
              <a:off x="4322" y="3463"/>
              <a:ext cx="25" cy="24"/>
            </a:xfrm>
            <a:prstGeom prst="ellipse">
              <a:avLst/>
            </a:prstGeom>
            <a:solidFill>
              <a:srgbClr val="FDFD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3" name="Oval 987"/>
            <p:cNvSpPr>
              <a:spLocks noChangeArrowheads="1"/>
            </p:cNvSpPr>
            <p:nvPr/>
          </p:nvSpPr>
          <p:spPr bwMode="auto">
            <a:xfrm>
              <a:off x="4323" y="3464"/>
              <a:ext cx="21" cy="20"/>
            </a:xfrm>
            <a:prstGeom prst="ellipse">
              <a:avLst/>
            </a:pr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4" name="Oval 988"/>
            <p:cNvSpPr>
              <a:spLocks noChangeArrowheads="1"/>
            </p:cNvSpPr>
            <p:nvPr/>
          </p:nvSpPr>
          <p:spPr bwMode="auto">
            <a:xfrm>
              <a:off x="4324" y="3464"/>
              <a:ext cx="18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5" name="Oval 989"/>
            <p:cNvSpPr>
              <a:spLocks noChangeArrowheads="1"/>
            </p:cNvSpPr>
            <p:nvPr/>
          </p:nvSpPr>
          <p:spPr bwMode="auto">
            <a:xfrm>
              <a:off x="4304" y="3444"/>
              <a:ext cx="111" cy="10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6" name="Oval 990"/>
            <p:cNvSpPr>
              <a:spLocks noChangeArrowheads="1"/>
            </p:cNvSpPr>
            <p:nvPr/>
          </p:nvSpPr>
          <p:spPr bwMode="auto">
            <a:xfrm>
              <a:off x="3621" y="3143"/>
              <a:ext cx="110" cy="11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7" name="Oval 991"/>
            <p:cNvSpPr>
              <a:spLocks noChangeArrowheads="1"/>
            </p:cNvSpPr>
            <p:nvPr/>
          </p:nvSpPr>
          <p:spPr bwMode="auto">
            <a:xfrm>
              <a:off x="3622" y="3144"/>
              <a:ext cx="108" cy="109"/>
            </a:xfrm>
            <a:prstGeom prst="ellipse">
              <a:avLst/>
            </a:pr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8" name="Oval 992"/>
            <p:cNvSpPr>
              <a:spLocks noChangeArrowheads="1"/>
            </p:cNvSpPr>
            <p:nvPr/>
          </p:nvSpPr>
          <p:spPr bwMode="auto">
            <a:xfrm>
              <a:off x="3623" y="3145"/>
              <a:ext cx="104" cy="105"/>
            </a:xfrm>
            <a:prstGeom prst="ellipse">
              <a:avLst/>
            </a:pr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9" name="Oval 993"/>
            <p:cNvSpPr>
              <a:spLocks noChangeArrowheads="1"/>
            </p:cNvSpPr>
            <p:nvPr/>
          </p:nvSpPr>
          <p:spPr bwMode="auto">
            <a:xfrm>
              <a:off x="3623" y="3145"/>
              <a:ext cx="102" cy="103"/>
            </a:xfrm>
            <a:prstGeom prst="ellipse">
              <a:avLst/>
            </a:prstGeom>
            <a:solidFill>
              <a:srgbClr val="2D2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0" name="Oval 994"/>
            <p:cNvSpPr>
              <a:spLocks noChangeArrowheads="1"/>
            </p:cNvSpPr>
            <p:nvPr/>
          </p:nvSpPr>
          <p:spPr bwMode="auto">
            <a:xfrm>
              <a:off x="3624" y="3146"/>
              <a:ext cx="98" cy="99"/>
            </a:xfrm>
            <a:prstGeom prst="ellipse">
              <a:avLst/>
            </a:pr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1" name="Oval 995"/>
            <p:cNvSpPr>
              <a:spLocks noChangeArrowheads="1"/>
            </p:cNvSpPr>
            <p:nvPr/>
          </p:nvSpPr>
          <p:spPr bwMode="auto">
            <a:xfrm>
              <a:off x="3625" y="3147"/>
              <a:ext cx="97" cy="97"/>
            </a:xfrm>
            <a:prstGeom prst="ellipse">
              <a:avLst/>
            </a:prstGeom>
            <a:solidFill>
              <a:srgbClr val="4949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2" name="Oval 996"/>
            <p:cNvSpPr>
              <a:spLocks noChangeArrowheads="1"/>
            </p:cNvSpPr>
            <p:nvPr/>
          </p:nvSpPr>
          <p:spPr bwMode="auto">
            <a:xfrm>
              <a:off x="3626" y="3148"/>
              <a:ext cx="93" cy="93"/>
            </a:xfrm>
            <a:prstGeom prst="ellipse">
              <a:avLst/>
            </a:pr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3" name="Oval 997"/>
            <p:cNvSpPr>
              <a:spLocks noChangeArrowheads="1"/>
            </p:cNvSpPr>
            <p:nvPr/>
          </p:nvSpPr>
          <p:spPr bwMode="auto">
            <a:xfrm>
              <a:off x="3626" y="3148"/>
              <a:ext cx="91" cy="91"/>
            </a:xfrm>
            <a:prstGeom prst="ellipse">
              <a:avLst/>
            </a:pr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4" name="Oval 998"/>
            <p:cNvSpPr>
              <a:spLocks noChangeArrowheads="1"/>
            </p:cNvSpPr>
            <p:nvPr/>
          </p:nvSpPr>
          <p:spPr bwMode="auto">
            <a:xfrm>
              <a:off x="3626" y="3149"/>
              <a:ext cx="88" cy="87"/>
            </a:xfrm>
            <a:prstGeom prst="ellipse">
              <a:avLst/>
            </a:prstGeom>
            <a:solidFill>
              <a:srgbClr val="6F6F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5" name="Oval 999"/>
            <p:cNvSpPr>
              <a:spLocks noChangeArrowheads="1"/>
            </p:cNvSpPr>
            <p:nvPr/>
          </p:nvSpPr>
          <p:spPr bwMode="auto">
            <a:xfrm>
              <a:off x="3627" y="3150"/>
              <a:ext cx="84" cy="84"/>
            </a:xfrm>
            <a:prstGeom prst="ellipse">
              <a:avLst/>
            </a:prstGeom>
            <a:solidFill>
              <a:srgbClr val="7B7B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6" name="Oval 1000"/>
            <p:cNvSpPr>
              <a:spLocks noChangeArrowheads="1"/>
            </p:cNvSpPr>
            <p:nvPr/>
          </p:nvSpPr>
          <p:spPr bwMode="auto">
            <a:xfrm>
              <a:off x="3627" y="3150"/>
              <a:ext cx="82" cy="82"/>
            </a:xfrm>
            <a:prstGeom prst="ellipse">
              <a:avLst/>
            </a:prstGeom>
            <a:solidFill>
              <a:srgbClr val="86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7" name="Oval 1001"/>
            <p:cNvSpPr>
              <a:spLocks noChangeArrowheads="1"/>
            </p:cNvSpPr>
            <p:nvPr/>
          </p:nvSpPr>
          <p:spPr bwMode="auto">
            <a:xfrm>
              <a:off x="3628" y="3151"/>
              <a:ext cx="78" cy="78"/>
            </a:xfrm>
            <a:prstGeom prst="ellipse">
              <a:avLst/>
            </a:pr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8" name="Oval 1002"/>
            <p:cNvSpPr>
              <a:spLocks noChangeArrowheads="1"/>
            </p:cNvSpPr>
            <p:nvPr/>
          </p:nvSpPr>
          <p:spPr bwMode="auto">
            <a:xfrm>
              <a:off x="3628" y="3151"/>
              <a:ext cx="76" cy="76"/>
            </a:xfrm>
            <a:prstGeom prst="ellipse">
              <a:avLst/>
            </a:pr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9" name="Oval 1003"/>
            <p:cNvSpPr>
              <a:spLocks noChangeArrowheads="1"/>
            </p:cNvSpPr>
            <p:nvPr/>
          </p:nvSpPr>
          <p:spPr bwMode="auto">
            <a:xfrm>
              <a:off x="3629" y="3152"/>
              <a:ext cx="72" cy="72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90" name="Oval 1004"/>
            <p:cNvSpPr>
              <a:spLocks noChangeArrowheads="1"/>
            </p:cNvSpPr>
            <p:nvPr/>
          </p:nvSpPr>
          <p:spPr bwMode="auto">
            <a:xfrm>
              <a:off x="3629" y="3152"/>
              <a:ext cx="70" cy="70"/>
            </a:xfrm>
            <a:prstGeom prst="ellipse">
              <a:avLst/>
            </a:pr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91" name="Oval 1005"/>
            <p:cNvSpPr>
              <a:spLocks noChangeArrowheads="1"/>
            </p:cNvSpPr>
            <p:nvPr/>
          </p:nvSpPr>
          <p:spPr bwMode="auto">
            <a:xfrm>
              <a:off x="3631" y="3154"/>
              <a:ext cx="67" cy="66"/>
            </a:xfrm>
            <a:prstGeom prst="ellipse">
              <a:avLst/>
            </a:pr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92" name="Oval 1006"/>
            <p:cNvSpPr>
              <a:spLocks noChangeArrowheads="1"/>
            </p:cNvSpPr>
            <p:nvPr/>
          </p:nvSpPr>
          <p:spPr bwMode="auto">
            <a:xfrm>
              <a:off x="3631" y="3154"/>
              <a:ext cx="65" cy="64"/>
            </a:xfrm>
            <a:prstGeom prst="ellipse">
              <a:avLst/>
            </a:pr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93" name="Oval 1007"/>
            <p:cNvSpPr>
              <a:spLocks noChangeArrowheads="1"/>
            </p:cNvSpPr>
            <p:nvPr/>
          </p:nvSpPr>
          <p:spPr bwMode="auto">
            <a:xfrm>
              <a:off x="3632" y="3155"/>
              <a:ext cx="61" cy="60"/>
            </a:xfrm>
            <a:prstGeom prst="ellipse">
              <a:avLst/>
            </a:pr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94" name="Oval 1008"/>
            <p:cNvSpPr>
              <a:spLocks noChangeArrowheads="1"/>
            </p:cNvSpPr>
            <p:nvPr/>
          </p:nvSpPr>
          <p:spPr bwMode="auto">
            <a:xfrm>
              <a:off x="3633" y="3156"/>
              <a:ext cx="57" cy="56"/>
            </a:xfrm>
            <a:prstGeom prst="ellipse">
              <a:avLst/>
            </a:pr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95" name="Oval 1009"/>
            <p:cNvSpPr>
              <a:spLocks noChangeArrowheads="1"/>
            </p:cNvSpPr>
            <p:nvPr/>
          </p:nvSpPr>
          <p:spPr bwMode="auto">
            <a:xfrm>
              <a:off x="3633" y="3156"/>
              <a:ext cx="55" cy="55"/>
            </a:xfrm>
            <a:prstGeom prst="ellipse">
              <a:avLst/>
            </a:pr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96" name="Oval 1010"/>
            <p:cNvSpPr>
              <a:spLocks noChangeArrowheads="1"/>
            </p:cNvSpPr>
            <p:nvPr/>
          </p:nvSpPr>
          <p:spPr bwMode="auto">
            <a:xfrm>
              <a:off x="3634" y="3157"/>
              <a:ext cx="51" cy="51"/>
            </a:xfrm>
            <a:prstGeom prst="ellipse">
              <a:avLst/>
            </a:pr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97" name="Oval 1011"/>
            <p:cNvSpPr>
              <a:spLocks noChangeArrowheads="1"/>
            </p:cNvSpPr>
            <p:nvPr/>
          </p:nvSpPr>
          <p:spPr bwMode="auto">
            <a:xfrm>
              <a:off x="3634" y="3157"/>
              <a:ext cx="49" cy="49"/>
            </a:xfrm>
            <a:prstGeom prst="ellipse">
              <a:avLst/>
            </a:pr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98" name="Oval 1012"/>
            <p:cNvSpPr>
              <a:spLocks noChangeArrowheads="1"/>
            </p:cNvSpPr>
            <p:nvPr/>
          </p:nvSpPr>
          <p:spPr bwMode="auto">
            <a:xfrm>
              <a:off x="3635" y="3158"/>
              <a:ext cx="45" cy="45"/>
            </a:xfrm>
            <a:prstGeom prst="ellipse">
              <a:avLst/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99" name="Oval 1013"/>
            <p:cNvSpPr>
              <a:spLocks noChangeArrowheads="1"/>
            </p:cNvSpPr>
            <p:nvPr/>
          </p:nvSpPr>
          <p:spPr bwMode="auto">
            <a:xfrm>
              <a:off x="3635" y="3158"/>
              <a:ext cx="43" cy="43"/>
            </a:xfrm>
            <a:prstGeom prst="ellipse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00" name="Oval 1014"/>
            <p:cNvSpPr>
              <a:spLocks noChangeArrowheads="1"/>
            </p:cNvSpPr>
            <p:nvPr/>
          </p:nvSpPr>
          <p:spPr bwMode="auto">
            <a:xfrm>
              <a:off x="3636" y="3159"/>
              <a:ext cx="39" cy="39"/>
            </a:xfrm>
            <a:prstGeom prst="ellipse">
              <a:avLst/>
            </a:pr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01" name="Oval 1015"/>
            <p:cNvSpPr>
              <a:spLocks noChangeArrowheads="1"/>
            </p:cNvSpPr>
            <p:nvPr/>
          </p:nvSpPr>
          <p:spPr bwMode="auto">
            <a:xfrm>
              <a:off x="3637" y="3160"/>
              <a:ext cx="37" cy="37"/>
            </a:xfrm>
            <a:prstGeom prst="ellipse">
              <a:avLst/>
            </a:pr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02" name="Oval 1016"/>
            <p:cNvSpPr>
              <a:spLocks noChangeArrowheads="1"/>
            </p:cNvSpPr>
            <p:nvPr/>
          </p:nvSpPr>
          <p:spPr bwMode="auto">
            <a:xfrm>
              <a:off x="3638" y="3161"/>
              <a:ext cx="34" cy="33"/>
            </a:xfrm>
            <a:prstGeom prst="ellipse">
              <a:avLst/>
            </a:prstGeom>
            <a:solidFill>
              <a:srgbClr val="F6F6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03" name="Oval 1017"/>
            <p:cNvSpPr>
              <a:spLocks noChangeArrowheads="1"/>
            </p:cNvSpPr>
            <p:nvPr/>
          </p:nvSpPr>
          <p:spPr bwMode="auto">
            <a:xfrm>
              <a:off x="3639" y="3162"/>
              <a:ext cx="30" cy="29"/>
            </a:xfrm>
            <a:prstGeom prst="ellipse">
              <a:avLst/>
            </a:prstGeom>
            <a:solidFill>
              <a:srgbClr val="F9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04" name="Oval 1018"/>
            <p:cNvSpPr>
              <a:spLocks noChangeArrowheads="1"/>
            </p:cNvSpPr>
            <p:nvPr/>
          </p:nvSpPr>
          <p:spPr bwMode="auto">
            <a:xfrm>
              <a:off x="3639" y="3162"/>
              <a:ext cx="28" cy="27"/>
            </a:xfrm>
            <a:prstGeom prst="ellipse">
              <a:avLst/>
            </a:pr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05" name="Oval 1019"/>
            <p:cNvSpPr>
              <a:spLocks noChangeArrowheads="1"/>
            </p:cNvSpPr>
            <p:nvPr/>
          </p:nvSpPr>
          <p:spPr bwMode="auto">
            <a:xfrm>
              <a:off x="3640" y="3163"/>
              <a:ext cx="24" cy="24"/>
            </a:xfrm>
            <a:prstGeom prst="ellipse">
              <a:avLst/>
            </a:prstGeom>
            <a:solidFill>
              <a:srgbClr val="FDFD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06" name="Oval 1020"/>
            <p:cNvSpPr>
              <a:spLocks noChangeArrowheads="1"/>
            </p:cNvSpPr>
            <p:nvPr/>
          </p:nvSpPr>
          <p:spPr bwMode="auto">
            <a:xfrm>
              <a:off x="3640" y="3163"/>
              <a:ext cx="22" cy="22"/>
            </a:xfrm>
            <a:prstGeom prst="ellipse">
              <a:avLst/>
            </a:pr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07" name="Oval 1021"/>
            <p:cNvSpPr>
              <a:spLocks noChangeArrowheads="1"/>
            </p:cNvSpPr>
            <p:nvPr/>
          </p:nvSpPr>
          <p:spPr bwMode="auto">
            <a:xfrm>
              <a:off x="3641" y="3163"/>
              <a:ext cx="18" cy="1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08" name="Oval 1022"/>
            <p:cNvSpPr>
              <a:spLocks noChangeArrowheads="1"/>
            </p:cNvSpPr>
            <p:nvPr/>
          </p:nvSpPr>
          <p:spPr bwMode="auto">
            <a:xfrm>
              <a:off x="3621" y="3143"/>
              <a:ext cx="109" cy="11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09" name="Oval 1023"/>
            <p:cNvSpPr>
              <a:spLocks noChangeArrowheads="1"/>
            </p:cNvSpPr>
            <p:nvPr/>
          </p:nvSpPr>
          <p:spPr bwMode="auto">
            <a:xfrm>
              <a:off x="1821" y="3132"/>
              <a:ext cx="110" cy="11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0" name="Oval 1024"/>
            <p:cNvSpPr>
              <a:spLocks noChangeArrowheads="1"/>
            </p:cNvSpPr>
            <p:nvPr/>
          </p:nvSpPr>
          <p:spPr bwMode="auto">
            <a:xfrm>
              <a:off x="1822" y="3133"/>
              <a:ext cx="108" cy="108"/>
            </a:xfrm>
            <a:prstGeom prst="ellipse">
              <a:avLst/>
            </a:pr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1" name="Oval 1025"/>
            <p:cNvSpPr>
              <a:spLocks noChangeArrowheads="1"/>
            </p:cNvSpPr>
            <p:nvPr/>
          </p:nvSpPr>
          <p:spPr bwMode="auto">
            <a:xfrm>
              <a:off x="1823" y="3134"/>
              <a:ext cx="105" cy="104"/>
            </a:xfrm>
            <a:prstGeom prst="ellipse">
              <a:avLst/>
            </a:pr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2" name="Oval 1026"/>
            <p:cNvSpPr>
              <a:spLocks noChangeArrowheads="1"/>
            </p:cNvSpPr>
            <p:nvPr/>
          </p:nvSpPr>
          <p:spPr bwMode="auto">
            <a:xfrm>
              <a:off x="1823" y="3134"/>
              <a:ext cx="103" cy="102"/>
            </a:xfrm>
            <a:prstGeom prst="ellipse">
              <a:avLst/>
            </a:prstGeom>
            <a:solidFill>
              <a:srgbClr val="2D2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3" name="Oval 1027"/>
            <p:cNvSpPr>
              <a:spLocks noChangeArrowheads="1"/>
            </p:cNvSpPr>
            <p:nvPr/>
          </p:nvSpPr>
          <p:spPr bwMode="auto">
            <a:xfrm>
              <a:off x="1824" y="3135"/>
              <a:ext cx="99" cy="99"/>
            </a:xfrm>
            <a:prstGeom prst="ellipse">
              <a:avLst/>
            </a:pr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4" name="Oval 1028"/>
            <p:cNvSpPr>
              <a:spLocks noChangeArrowheads="1"/>
            </p:cNvSpPr>
            <p:nvPr/>
          </p:nvSpPr>
          <p:spPr bwMode="auto">
            <a:xfrm>
              <a:off x="1825" y="3136"/>
              <a:ext cx="97" cy="97"/>
            </a:xfrm>
            <a:prstGeom prst="ellipse">
              <a:avLst/>
            </a:prstGeom>
            <a:solidFill>
              <a:srgbClr val="4949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5" name="Oval 1029"/>
            <p:cNvSpPr>
              <a:spLocks noChangeArrowheads="1"/>
            </p:cNvSpPr>
            <p:nvPr/>
          </p:nvSpPr>
          <p:spPr bwMode="auto">
            <a:xfrm>
              <a:off x="1826" y="3137"/>
              <a:ext cx="93" cy="93"/>
            </a:xfrm>
            <a:prstGeom prst="ellipse">
              <a:avLst/>
            </a:pr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6" name="Oval 1030"/>
            <p:cNvSpPr>
              <a:spLocks noChangeArrowheads="1"/>
            </p:cNvSpPr>
            <p:nvPr/>
          </p:nvSpPr>
          <p:spPr bwMode="auto">
            <a:xfrm>
              <a:off x="1826" y="3137"/>
              <a:ext cx="91" cy="91"/>
            </a:xfrm>
            <a:prstGeom prst="ellipse">
              <a:avLst/>
            </a:pr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7" name="Oval 1031"/>
            <p:cNvSpPr>
              <a:spLocks noChangeArrowheads="1"/>
            </p:cNvSpPr>
            <p:nvPr/>
          </p:nvSpPr>
          <p:spPr bwMode="auto">
            <a:xfrm>
              <a:off x="1827" y="3138"/>
              <a:ext cx="87" cy="87"/>
            </a:xfrm>
            <a:prstGeom prst="ellipse">
              <a:avLst/>
            </a:prstGeom>
            <a:solidFill>
              <a:srgbClr val="6F6F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8" name="Oval 1032"/>
            <p:cNvSpPr>
              <a:spLocks noChangeArrowheads="1"/>
            </p:cNvSpPr>
            <p:nvPr/>
          </p:nvSpPr>
          <p:spPr bwMode="auto">
            <a:xfrm>
              <a:off x="1828" y="3139"/>
              <a:ext cx="83" cy="83"/>
            </a:xfrm>
            <a:prstGeom prst="ellipse">
              <a:avLst/>
            </a:prstGeom>
            <a:solidFill>
              <a:srgbClr val="7B7B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9" name="Oval 1033"/>
            <p:cNvSpPr>
              <a:spLocks noChangeArrowheads="1"/>
            </p:cNvSpPr>
            <p:nvPr/>
          </p:nvSpPr>
          <p:spPr bwMode="auto">
            <a:xfrm>
              <a:off x="1828" y="3139"/>
              <a:ext cx="81" cy="81"/>
            </a:xfrm>
            <a:prstGeom prst="ellipse">
              <a:avLst/>
            </a:prstGeom>
            <a:solidFill>
              <a:srgbClr val="86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0" name="Oval 1034"/>
            <p:cNvSpPr>
              <a:spLocks noChangeArrowheads="1"/>
            </p:cNvSpPr>
            <p:nvPr/>
          </p:nvSpPr>
          <p:spPr bwMode="auto">
            <a:xfrm>
              <a:off x="1829" y="3140"/>
              <a:ext cx="77" cy="77"/>
            </a:xfrm>
            <a:prstGeom prst="ellipse">
              <a:avLst/>
            </a:pr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1" name="Oval 1035"/>
            <p:cNvSpPr>
              <a:spLocks noChangeArrowheads="1"/>
            </p:cNvSpPr>
            <p:nvPr/>
          </p:nvSpPr>
          <p:spPr bwMode="auto">
            <a:xfrm>
              <a:off x="1829" y="3140"/>
              <a:ext cx="76" cy="75"/>
            </a:xfrm>
            <a:prstGeom prst="ellipse">
              <a:avLst/>
            </a:pr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2" name="Oval 1036"/>
            <p:cNvSpPr>
              <a:spLocks noChangeArrowheads="1"/>
            </p:cNvSpPr>
            <p:nvPr/>
          </p:nvSpPr>
          <p:spPr bwMode="auto">
            <a:xfrm>
              <a:off x="1830" y="3140"/>
              <a:ext cx="72" cy="72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3" name="Oval 1037"/>
            <p:cNvSpPr>
              <a:spLocks noChangeArrowheads="1"/>
            </p:cNvSpPr>
            <p:nvPr/>
          </p:nvSpPr>
          <p:spPr bwMode="auto">
            <a:xfrm>
              <a:off x="1830" y="3140"/>
              <a:ext cx="70" cy="71"/>
            </a:xfrm>
            <a:prstGeom prst="ellipse">
              <a:avLst/>
            </a:pr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" name="Oval 1038"/>
            <p:cNvSpPr>
              <a:spLocks noChangeArrowheads="1"/>
            </p:cNvSpPr>
            <p:nvPr/>
          </p:nvSpPr>
          <p:spPr bwMode="auto">
            <a:xfrm>
              <a:off x="1832" y="3142"/>
              <a:ext cx="66" cy="67"/>
            </a:xfrm>
            <a:prstGeom prst="ellipse">
              <a:avLst/>
            </a:pr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5" name="Oval 1039"/>
            <p:cNvSpPr>
              <a:spLocks noChangeArrowheads="1"/>
            </p:cNvSpPr>
            <p:nvPr/>
          </p:nvSpPr>
          <p:spPr bwMode="auto">
            <a:xfrm>
              <a:off x="1832" y="3142"/>
              <a:ext cx="64" cy="65"/>
            </a:xfrm>
            <a:prstGeom prst="ellipse">
              <a:avLst/>
            </a:pr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6" name="Oval 1040"/>
            <p:cNvSpPr>
              <a:spLocks noChangeArrowheads="1"/>
            </p:cNvSpPr>
            <p:nvPr/>
          </p:nvSpPr>
          <p:spPr bwMode="auto">
            <a:xfrm>
              <a:off x="1833" y="3143"/>
              <a:ext cx="60" cy="61"/>
            </a:xfrm>
            <a:prstGeom prst="ellipse">
              <a:avLst/>
            </a:pr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7" name="Oval 1041"/>
            <p:cNvSpPr>
              <a:spLocks noChangeArrowheads="1"/>
            </p:cNvSpPr>
            <p:nvPr/>
          </p:nvSpPr>
          <p:spPr bwMode="auto">
            <a:xfrm>
              <a:off x="1834" y="3144"/>
              <a:ext cx="56" cy="57"/>
            </a:xfrm>
            <a:prstGeom prst="ellipse">
              <a:avLst/>
            </a:pr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8" name="Oval 1042"/>
            <p:cNvSpPr>
              <a:spLocks noChangeArrowheads="1"/>
            </p:cNvSpPr>
            <p:nvPr/>
          </p:nvSpPr>
          <p:spPr bwMode="auto">
            <a:xfrm>
              <a:off x="1834" y="3144"/>
              <a:ext cx="54" cy="55"/>
            </a:xfrm>
            <a:prstGeom prst="ellipse">
              <a:avLst/>
            </a:pr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9" name="Oval 1043"/>
            <p:cNvSpPr>
              <a:spLocks noChangeArrowheads="1"/>
            </p:cNvSpPr>
            <p:nvPr/>
          </p:nvSpPr>
          <p:spPr bwMode="auto">
            <a:xfrm>
              <a:off x="1834" y="3145"/>
              <a:ext cx="51" cy="51"/>
            </a:xfrm>
            <a:prstGeom prst="ellipse">
              <a:avLst/>
            </a:pr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30" name="Oval 1044"/>
            <p:cNvSpPr>
              <a:spLocks noChangeArrowheads="1"/>
            </p:cNvSpPr>
            <p:nvPr/>
          </p:nvSpPr>
          <p:spPr bwMode="auto">
            <a:xfrm>
              <a:off x="1834" y="3145"/>
              <a:ext cx="49" cy="49"/>
            </a:xfrm>
            <a:prstGeom prst="ellipse">
              <a:avLst/>
            </a:pr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31" name="Oval 1045"/>
            <p:cNvSpPr>
              <a:spLocks noChangeArrowheads="1"/>
            </p:cNvSpPr>
            <p:nvPr/>
          </p:nvSpPr>
          <p:spPr bwMode="auto">
            <a:xfrm>
              <a:off x="1835" y="3146"/>
              <a:ext cx="46" cy="45"/>
            </a:xfrm>
            <a:prstGeom prst="ellipse">
              <a:avLst/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32" name="Oval 1046"/>
            <p:cNvSpPr>
              <a:spLocks noChangeArrowheads="1"/>
            </p:cNvSpPr>
            <p:nvPr/>
          </p:nvSpPr>
          <p:spPr bwMode="auto">
            <a:xfrm>
              <a:off x="1835" y="3146"/>
              <a:ext cx="44" cy="43"/>
            </a:xfrm>
            <a:prstGeom prst="ellipse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33" name="Oval 1047"/>
            <p:cNvSpPr>
              <a:spLocks noChangeArrowheads="1"/>
            </p:cNvSpPr>
            <p:nvPr/>
          </p:nvSpPr>
          <p:spPr bwMode="auto">
            <a:xfrm>
              <a:off x="1836" y="3147"/>
              <a:ext cx="40" cy="40"/>
            </a:xfrm>
            <a:prstGeom prst="ellipse">
              <a:avLst/>
            </a:pr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34" name="Oval 1048"/>
            <p:cNvSpPr>
              <a:spLocks noChangeArrowheads="1"/>
            </p:cNvSpPr>
            <p:nvPr/>
          </p:nvSpPr>
          <p:spPr bwMode="auto">
            <a:xfrm>
              <a:off x="1837" y="3148"/>
              <a:ext cx="38" cy="38"/>
            </a:xfrm>
            <a:prstGeom prst="ellipse">
              <a:avLst/>
            </a:pr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35" name="Oval 1049"/>
            <p:cNvSpPr>
              <a:spLocks noChangeArrowheads="1"/>
            </p:cNvSpPr>
            <p:nvPr/>
          </p:nvSpPr>
          <p:spPr bwMode="auto">
            <a:xfrm>
              <a:off x="1838" y="3149"/>
              <a:ext cx="34" cy="34"/>
            </a:xfrm>
            <a:prstGeom prst="ellipse">
              <a:avLst/>
            </a:prstGeom>
            <a:solidFill>
              <a:srgbClr val="F6F6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36" name="Oval 1050"/>
            <p:cNvSpPr>
              <a:spLocks noChangeArrowheads="1"/>
            </p:cNvSpPr>
            <p:nvPr/>
          </p:nvSpPr>
          <p:spPr bwMode="auto">
            <a:xfrm>
              <a:off x="1839" y="3150"/>
              <a:ext cx="30" cy="30"/>
            </a:xfrm>
            <a:prstGeom prst="ellipse">
              <a:avLst/>
            </a:prstGeom>
            <a:solidFill>
              <a:srgbClr val="F9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37" name="Oval 1051"/>
            <p:cNvSpPr>
              <a:spLocks noChangeArrowheads="1"/>
            </p:cNvSpPr>
            <p:nvPr/>
          </p:nvSpPr>
          <p:spPr bwMode="auto">
            <a:xfrm>
              <a:off x="1839" y="3150"/>
              <a:ext cx="28" cy="28"/>
            </a:xfrm>
            <a:prstGeom prst="ellipse">
              <a:avLst/>
            </a:pr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38" name="Oval 1052"/>
            <p:cNvSpPr>
              <a:spLocks noChangeArrowheads="1"/>
            </p:cNvSpPr>
            <p:nvPr/>
          </p:nvSpPr>
          <p:spPr bwMode="auto">
            <a:xfrm>
              <a:off x="1840" y="3151"/>
              <a:ext cx="24" cy="24"/>
            </a:xfrm>
            <a:prstGeom prst="ellipse">
              <a:avLst/>
            </a:prstGeom>
            <a:solidFill>
              <a:srgbClr val="FDFD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39" name="Oval 1053"/>
            <p:cNvSpPr>
              <a:spLocks noChangeArrowheads="1"/>
            </p:cNvSpPr>
            <p:nvPr/>
          </p:nvSpPr>
          <p:spPr bwMode="auto">
            <a:xfrm>
              <a:off x="1840" y="3151"/>
              <a:ext cx="22" cy="22"/>
            </a:xfrm>
            <a:prstGeom prst="ellipse">
              <a:avLst/>
            </a:pr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0" name="Oval 1054"/>
            <p:cNvSpPr>
              <a:spLocks noChangeArrowheads="1"/>
            </p:cNvSpPr>
            <p:nvPr/>
          </p:nvSpPr>
          <p:spPr bwMode="auto">
            <a:xfrm>
              <a:off x="1841" y="3152"/>
              <a:ext cx="18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1" name="Oval 1055"/>
            <p:cNvSpPr>
              <a:spLocks noChangeArrowheads="1"/>
            </p:cNvSpPr>
            <p:nvPr/>
          </p:nvSpPr>
          <p:spPr bwMode="auto">
            <a:xfrm>
              <a:off x="1821" y="3132"/>
              <a:ext cx="109" cy="10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2" name="Oval 1056"/>
            <p:cNvSpPr>
              <a:spLocks noChangeArrowheads="1"/>
            </p:cNvSpPr>
            <p:nvPr/>
          </p:nvSpPr>
          <p:spPr bwMode="auto">
            <a:xfrm>
              <a:off x="2955" y="2214"/>
              <a:ext cx="110" cy="11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3" name="Oval 1057"/>
            <p:cNvSpPr>
              <a:spLocks noChangeArrowheads="1"/>
            </p:cNvSpPr>
            <p:nvPr/>
          </p:nvSpPr>
          <p:spPr bwMode="auto">
            <a:xfrm>
              <a:off x="2956" y="2215"/>
              <a:ext cx="108" cy="109"/>
            </a:xfrm>
            <a:prstGeom prst="ellipse">
              <a:avLst/>
            </a:pr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4" name="Oval 1058"/>
            <p:cNvSpPr>
              <a:spLocks noChangeArrowheads="1"/>
            </p:cNvSpPr>
            <p:nvPr/>
          </p:nvSpPr>
          <p:spPr bwMode="auto">
            <a:xfrm>
              <a:off x="2957" y="2216"/>
              <a:ext cx="104" cy="105"/>
            </a:xfrm>
            <a:prstGeom prst="ellipse">
              <a:avLst/>
            </a:pr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5" name="Oval 1059"/>
            <p:cNvSpPr>
              <a:spLocks noChangeArrowheads="1"/>
            </p:cNvSpPr>
            <p:nvPr/>
          </p:nvSpPr>
          <p:spPr bwMode="auto">
            <a:xfrm>
              <a:off x="2957" y="2216"/>
              <a:ext cx="102" cy="103"/>
            </a:xfrm>
            <a:prstGeom prst="ellipse">
              <a:avLst/>
            </a:prstGeom>
            <a:solidFill>
              <a:srgbClr val="2D2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6" name="Oval 1060"/>
            <p:cNvSpPr>
              <a:spLocks noChangeArrowheads="1"/>
            </p:cNvSpPr>
            <p:nvPr/>
          </p:nvSpPr>
          <p:spPr bwMode="auto">
            <a:xfrm>
              <a:off x="2957" y="2216"/>
              <a:ext cx="99" cy="100"/>
            </a:xfrm>
            <a:prstGeom prst="ellipse">
              <a:avLst/>
            </a:pr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7" name="Oval 1061"/>
            <p:cNvSpPr>
              <a:spLocks noChangeArrowheads="1"/>
            </p:cNvSpPr>
            <p:nvPr/>
          </p:nvSpPr>
          <p:spPr bwMode="auto">
            <a:xfrm>
              <a:off x="2958" y="2216"/>
              <a:ext cx="97" cy="98"/>
            </a:xfrm>
            <a:prstGeom prst="ellipse">
              <a:avLst/>
            </a:prstGeom>
            <a:solidFill>
              <a:srgbClr val="4949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8" name="Oval 1062"/>
            <p:cNvSpPr>
              <a:spLocks noChangeArrowheads="1"/>
            </p:cNvSpPr>
            <p:nvPr/>
          </p:nvSpPr>
          <p:spPr bwMode="auto">
            <a:xfrm>
              <a:off x="2959" y="2217"/>
              <a:ext cx="94" cy="94"/>
            </a:xfrm>
            <a:prstGeom prst="ellipse">
              <a:avLst/>
            </a:pr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9" name="Oval 1063"/>
            <p:cNvSpPr>
              <a:spLocks noChangeArrowheads="1"/>
            </p:cNvSpPr>
            <p:nvPr/>
          </p:nvSpPr>
          <p:spPr bwMode="auto">
            <a:xfrm>
              <a:off x="2960" y="2218"/>
              <a:ext cx="90" cy="91"/>
            </a:xfrm>
            <a:prstGeom prst="ellipse">
              <a:avLst/>
            </a:pr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0" name="Oval 1064"/>
            <p:cNvSpPr>
              <a:spLocks noChangeArrowheads="1"/>
            </p:cNvSpPr>
            <p:nvPr/>
          </p:nvSpPr>
          <p:spPr bwMode="auto">
            <a:xfrm>
              <a:off x="2960" y="2218"/>
              <a:ext cx="88" cy="89"/>
            </a:xfrm>
            <a:prstGeom prst="ellipse">
              <a:avLst/>
            </a:prstGeom>
            <a:solidFill>
              <a:srgbClr val="6F6F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1" name="Oval 1065"/>
            <p:cNvSpPr>
              <a:spLocks noChangeArrowheads="1"/>
            </p:cNvSpPr>
            <p:nvPr/>
          </p:nvSpPr>
          <p:spPr bwMode="auto">
            <a:xfrm>
              <a:off x="2961" y="2219"/>
              <a:ext cx="84" cy="85"/>
            </a:xfrm>
            <a:prstGeom prst="ellipse">
              <a:avLst/>
            </a:prstGeom>
            <a:solidFill>
              <a:srgbClr val="7B7B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2" name="Oval 1066"/>
            <p:cNvSpPr>
              <a:spLocks noChangeArrowheads="1"/>
            </p:cNvSpPr>
            <p:nvPr/>
          </p:nvSpPr>
          <p:spPr bwMode="auto">
            <a:xfrm>
              <a:off x="2961" y="2219"/>
              <a:ext cx="82" cy="83"/>
            </a:xfrm>
            <a:prstGeom prst="ellipse">
              <a:avLst/>
            </a:prstGeom>
            <a:solidFill>
              <a:srgbClr val="86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3" name="Oval 1067"/>
            <p:cNvSpPr>
              <a:spLocks noChangeArrowheads="1"/>
            </p:cNvSpPr>
            <p:nvPr/>
          </p:nvSpPr>
          <p:spPr bwMode="auto">
            <a:xfrm>
              <a:off x="2962" y="2221"/>
              <a:ext cx="78" cy="79"/>
            </a:xfrm>
            <a:prstGeom prst="ellipse">
              <a:avLst/>
            </a:pr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4" name="Oval 1068"/>
            <p:cNvSpPr>
              <a:spLocks noChangeArrowheads="1"/>
            </p:cNvSpPr>
            <p:nvPr/>
          </p:nvSpPr>
          <p:spPr bwMode="auto">
            <a:xfrm>
              <a:off x="2962" y="2222"/>
              <a:ext cx="76" cy="75"/>
            </a:xfrm>
            <a:prstGeom prst="ellipse">
              <a:avLst/>
            </a:pr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5" name="Oval 1069"/>
            <p:cNvSpPr>
              <a:spLocks noChangeArrowheads="1"/>
            </p:cNvSpPr>
            <p:nvPr/>
          </p:nvSpPr>
          <p:spPr bwMode="auto">
            <a:xfrm>
              <a:off x="2963" y="2222"/>
              <a:ext cx="72" cy="73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6" name="Oval 1070"/>
            <p:cNvSpPr>
              <a:spLocks noChangeArrowheads="1"/>
            </p:cNvSpPr>
            <p:nvPr/>
          </p:nvSpPr>
          <p:spPr bwMode="auto">
            <a:xfrm>
              <a:off x="2964" y="2223"/>
              <a:ext cx="68" cy="69"/>
            </a:xfrm>
            <a:prstGeom prst="ellipse">
              <a:avLst/>
            </a:pr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7" name="Oval 1071"/>
            <p:cNvSpPr>
              <a:spLocks noChangeArrowheads="1"/>
            </p:cNvSpPr>
            <p:nvPr/>
          </p:nvSpPr>
          <p:spPr bwMode="auto">
            <a:xfrm>
              <a:off x="2965" y="2223"/>
              <a:ext cx="66" cy="67"/>
            </a:xfrm>
            <a:prstGeom prst="ellipse">
              <a:avLst/>
            </a:pr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8" name="Oval 1072"/>
            <p:cNvSpPr>
              <a:spLocks noChangeArrowheads="1"/>
            </p:cNvSpPr>
            <p:nvPr/>
          </p:nvSpPr>
          <p:spPr bwMode="auto">
            <a:xfrm>
              <a:off x="2966" y="2224"/>
              <a:ext cx="63" cy="63"/>
            </a:xfrm>
            <a:prstGeom prst="ellipse">
              <a:avLst/>
            </a:pr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9" name="Oval 1073"/>
            <p:cNvSpPr>
              <a:spLocks noChangeArrowheads="1"/>
            </p:cNvSpPr>
            <p:nvPr/>
          </p:nvSpPr>
          <p:spPr bwMode="auto">
            <a:xfrm>
              <a:off x="2966" y="2224"/>
              <a:ext cx="61" cy="62"/>
            </a:xfrm>
            <a:prstGeom prst="ellipse">
              <a:avLst/>
            </a:pr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0" name="Oval 1074"/>
            <p:cNvSpPr>
              <a:spLocks noChangeArrowheads="1"/>
            </p:cNvSpPr>
            <p:nvPr/>
          </p:nvSpPr>
          <p:spPr bwMode="auto">
            <a:xfrm>
              <a:off x="2967" y="2225"/>
              <a:ext cx="57" cy="58"/>
            </a:xfrm>
            <a:prstGeom prst="ellipse">
              <a:avLst/>
            </a:pr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1" name="Oval 1075"/>
            <p:cNvSpPr>
              <a:spLocks noChangeArrowheads="1"/>
            </p:cNvSpPr>
            <p:nvPr/>
          </p:nvSpPr>
          <p:spPr bwMode="auto">
            <a:xfrm>
              <a:off x="2967" y="2226"/>
              <a:ext cx="55" cy="54"/>
            </a:xfrm>
            <a:prstGeom prst="ellipse">
              <a:avLst/>
            </a:pr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2" name="Oval 1076"/>
            <p:cNvSpPr>
              <a:spLocks noChangeArrowheads="1"/>
            </p:cNvSpPr>
            <p:nvPr/>
          </p:nvSpPr>
          <p:spPr bwMode="auto">
            <a:xfrm>
              <a:off x="2968" y="2226"/>
              <a:ext cx="51" cy="52"/>
            </a:xfrm>
            <a:prstGeom prst="ellipse">
              <a:avLst/>
            </a:pr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3" name="Oval 1077"/>
            <p:cNvSpPr>
              <a:spLocks noChangeArrowheads="1"/>
            </p:cNvSpPr>
            <p:nvPr/>
          </p:nvSpPr>
          <p:spPr bwMode="auto">
            <a:xfrm>
              <a:off x="2969" y="2227"/>
              <a:ext cx="47" cy="48"/>
            </a:xfrm>
            <a:prstGeom prst="ellipse">
              <a:avLst/>
            </a:pr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4" name="Oval 1078"/>
            <p:cNvSpPr>
              <a:spLocks noChangeArrowheads="1"/>
            </p:cNvSpPr>
            <p:nvPr/>
          </p:nvSpPr>
          <p:spPr bwMode="auto">
            <a:xfrm>
              <a:off x="2969" y="2228"/>
              <a:ext cx="45" cy="46"/>
            </a:xfrm>
            <a:prstGeom prst="ellipse">
              <a:avLst/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5" name="Oval 1079"/>
            <p:cNvSpPr>
              <a:spLocks noChangeArrowheads="1"/>
            </p:cNvSpPr>
            <p:nvPr/>
          </p:nvSpPr>
          <p:spPr bwMode="auto">
            <a:xfrm>
              <a:off x="2970" y="2229"/>
              <a:ext cx="41" cy="42"/>
            </a:xfrm>
            <a:prstGeom prst="ellipse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6" name="Oval 1080"/>
            <p:cNvSpPr>
              <a:spLocks noChangeArrowheads="1"/>
            </p:cNvSpPr>
            <p:nvPr/>
          </p:nvSpPr>
          <p:spPr bwMode="auto">
            <a:xfrm>
              <a:off x="2970" y="2230"/>
              <a:ext cx="39" cy="38"/>
            </a:xfrm>
            <a:prstGeom prst="ellipse">
              <a:avLst/>
            </a:pr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7" name="Oval 1081"/>
            <p:cNvSpPr>
              <a:spLocks noChangeArrowheads="1"/>
            </p:cNvSpPr>
            <p:nvPr/>
          </p:nvSpPr>
          <p:spPr bwMode="auto">
            <a:xfrm>
              <a:off x="2972" y="2230"/>
              <a:ext cx="35" cy="36"/>
            </a:xfrm>
            <a:prstGeom prst="ellipse">
              <a:avLst/>
            </a:pr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8" name="Oval 1082"/>
            <p:cNvSpPr>
              <a:spLocks noChangeArrowheads="1"/>
            </p:cNvSpPr>
            <p:nvPr/>
          </p:nvSpPr>
          <p:spPr bwMode="auto">
            <a:xfrm>
              <a:off x="2972" y="2231"/>
              <a:ext cx="33" cy="32"/>
            </a:xfrm>
            <a:prstGeom prst="ellipse">
              <a:avLst/>
            </a:prstGeom>
            <a:solidFill>
              <a:srgbClr val="F6F6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9" name="Oval 1083"/>
            <p:cNvSpPr>
              <a:spLocks noChangeArrowheads="1"/>
            </p:cNvSpPr>
            <p:nvPr/>
          </p:nvSpPr>
          <p:spPr bwMode="auto">
            <a:xfrm>
              <a:off x="2973" y="2231"/>
              <a:ext cx="30" cy="31"/>
            </a:xfrm>
            <a:prstGeom prst="ellipse">
              <a:avLst/>
            </a:prstGeom>
            <a:solidFill>
              <a:srgbClr val="F9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0" name="Oval 1084"/>
            <p:cNvSpPr>
              <a:spLocks noChangeArrowheads="1"/>
            </p:cNvSpPr>
            <p:nvPr/>
          </p:nvSpPr>
          <p:spPr bwMode="auto">
            <a:xfrm>
              <a:off x="2974" y="2232"/>
              <a:ext cx="26" cy="27"/>
            </a:xfrm>
            <a:prstGeom prst="ellipse">
              <a:avLst/>
            </a:pr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1" name="Oval 1085"/>
            <p:cNvSpPr>
              <a:spLocks noChangeArrowheads="1"/>
            </p:cNvSpPr>
            <p:nvPr/>
          </p:nvSpPr>
          <p:spPr bwMode="auto">
            <a:xfrm>
              <a:off x="2974" y="2232"/>
              <a:ext cx="24" cy="25"/>
            </a:xfrm>
            <a:prstGeom prst="ellipse">
              <a:avLst/>
            </a:prstGeom>
            <a:solidFill>
              <a:srgbClr val="FDFD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2" name="Oval 1086"/>
            <p:cNvSpPr>
              <a:spLocks noChangeArrowheads="1"/>
            </p:cNvSpPr>
            <p:nvPr/>
          </p:nvSpPr>
          <p:spPr bwMode="auto">
            <a:xfrm>
              <a:off x="2975" y="2233"/>
              <a:ext cx="20" cy="21"/>
            </a:xfrm>
            <a:prstGeom prst="ellipse">
              <a:avLst/>
            </a:pr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3" name="Oval 1087"/>
            <p:cNvSpPr>
              <a:spLocks noChangeArrowheads="1"/>
            </p:cNvSpPr>
            <p:nvPr/>
          </p:nvSpPr>
          <p:spPr bwMode="auto">
            <a:xfrm>
              <a:off x="2975" y="2234"/>
              <a:ext cx="18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" name="Oval 1088"/>
            <p:cNvSpPr>
              <a:spLocks noChangeArrowheads="1"/>
            </p:cNvSpPr>
            <p:nvPr/>
          </p:nvSpPr>
          <p:spPr bwMode="auto">
            <a:xfrm>
              <a:off x="2955" y="2214"/>
              <a:ext cx="109" cy="11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5" name="Oval 1089"/>
            <p:cNvSpPr>
              <a:spLocks noChangeArrowheads="1"/>
            </p:cNvSpPr>
            <p:nvPr/>
          </p:nvSpPr>
          <p:spPr bwMode="auto">
            <a:xfrm>
              <a:off x="3200" y="2334"/>
              <a:ext cx="112" cy="11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6" name="Oval 1090"/>
            <p:cNvSpPr>
              <a:spLocks noChangeArrowheads="1"/>
            </p:cNvSpPr>
            <p:nvPr/>
          </p:nvSpPr>
          <p:spPr bwMode="auto">
            <a:xfrm>
              <a:off x="3201" y="2334"/>
              <a:ext cx="110" cy="110"/>
            </a:xfrm>
            <a:prstGeom prst="ellipse">
              <a:avLst/>
            </a:pr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7" name="Oval 1091"/>
            <p:cNvSpPr>
              <a:spLocks noChangeArrowheads="1"/>
            </p:cNvSpPr>
            <p:nvPr/>
          </p:nvSpPr>
          <p:spPr bwMode="auto">
            <a:xfrm>
              <a:off x="3202" y="2335"/>
              <a:ext cx="106" cy="106"/>
            </a:xfrm>
            <a:prstGeom prst="ellipse">
              <a:avLst/>
            </a:prstGeom>
            <a:solidFill>
              <a:srgbClr val="1E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8" name="Oval 1092"/>
            <p:cNvSpPr>
              <a:spLocks noChangeArrowheads="1"/>
            </p:cNvSpPr>
            <p:nvPr/>
          </p:nvSpPr>
          <p:spPr bwMode="auto">
            <a:xfrm>
              <a:off x="3202" y="2335"/>
              <a:ext cx="104" cy="104"/>
            </a:xfrm>
            <a:prstGeom prst="ellipse">
              <a:avLst/>
            </a:prstGeom>
            <a:solidFill>
              <a:srgbClr val="2D2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9" name="Oval 1093"/>
            <p:cNvSpPr>
              <a:spLocks noChangeArrowheads="1"/>
            </p:cNvSpPr>
            <p:nvPr/>
          </p:nvSpPr>
          <p:spPr bwMode="auto">
            <a:xfrm>
              <a:off x="3203" y="2336"/>
              <a:ext cx="100" cy="100"/>
            </a:xfrm>
            <a:prstGeom prst="ellipse">
              <a:avLst/>
            </a:pr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0" name="Oval 1094"/>
            <p:cNvSpPr>
              <a:spLocks noChangeArrowheads="1"/>
            </p:cNvSpPr>
            <p:nvPr/>
          </p:nvSpPr>
          <p:spPr bwMode="auto">
            <a:xfrm>
              <a:off x="3203" y="2336"/>
              <a:ext cx="98" cy="98"/>
            </a:xfrm>
            <a:prstGeom prst="ellipse">
              <a:avLst/>
            </a:prstGeom>
            <a:solidFill>
              <a:srgbClr val="4949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1" name="Oval 1095"/>
            <p:cNvSpPr>
              <a:spLocks noChangeArrowheads="1"/>
            </p:cNvSpPr>
            <p:nvPr/>
          </p:nvSpPr>
          <p:spPr bwMode="auto">
            <a:xfrm>
              <a:off x="3204" y="2337"/>
              <a:ext cx="94" cy="94"/>
            </a:xfrm>
            <a:prstGeom prst="ellipse">
              <a:avLst/>
            </a:pr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2" name="Oval 1096"/>
            <p:cNvSpPr>
              <a:spLocks noChangeArrowheads="1"/>
            </p:cNvSpPr>
            <p:nvPr/>
          </p:nvSpPr>
          <p:spPr bwMode="auto">
            <a:xfrm>
              <a:off x="3205" y="2338"/>
              <a:ext cx="90" cy="91"/>
            </a:xfrm>
            <a:prstGeom prst="ellipse">
              <a:avLst/>
            </a:pr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3" name="Oval 1097"/>
            <p:cNvSpPr>
              <a:spLocks noChangeArrowheads="1"/>
            </p:cNvSpPr>
            <p:nvPr/>
          </p:nvSpPr>
          <p:spPr bwMode="auto">
            <a:xfrm>
              <a:off x="3205" y="2338"/>
              <a:ext cx="88" cy="89"/>
            </a:xfrm>
            <a:prstGeom prst="ellipse">
              <a:avLst/>
            </a:prstGeom>
            <a:solidFill>
              <a:srgbClr val="6F6F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4" name="Oval 1098"/>
            <p:cNvSpPr>
              <a:spLocks noChangeArrowheads="1"/>
            </p:cNvSpPr>
            <p:nvPr/>
          </p:nvSpPr>
          <p:spPr bwMode="auto">
            <a:xfrm>
              <a:off x="3206" y="2339"/>
              <a:ext cx="85" cy="85"/>
            </a:xfrm>
            <a:prstGeom prst="ellipse">
              <a:avLst/>
            </a:prstGeom>
            <a:solidFill>
              <a:srgbClr val="7B7B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5" name="Oval 1099"/>
            <p:cNvSpPr>
              <a:spLocks noChangeArrowheads="1"/>
            </p:cNvSpPr>
            <p:nvPr/>
          </p:nvSpPr>
          <p:spPr bwMode="auto">
            <a:xfrm>
              <a:off x="3206" y="2339"/>
              <a:ext cx="83" cy="83"/>
            </a:xfrm>
            <a:prstGeom prst="ellipse">
              <a:avLst/>
            </a:prstGeom>
            <a:solidFill>
              <a:srgbClr val="86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6" name="Oval 1100"/>
            <p:cNvSpPr>
              <a:spLocks noChangeArrowheads="1"/>
            </p:cNvSpPr>
            <p:nvPr/>
          </p:nvSpPr>
          <p:spPr bwMode="auto">
            <a:xfrm>
              <a:off x="3208" y="2341"/>
              <a:ext cx="79" cy="79"/>
            </a:xfrm>
            <a:prstGeom prst="ellipse">
              <a:avLst/>
            </a:pr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7" name="Oval 1101"/>
            <p:cNvSpPr>
              <a:spLocks noChangeArrowheads="1"/>
            </p:cNvSpPr>
            <p:nvPr/>
          </p:nvSpPr>
          <p:spPr bwMode="auto">
            <a:xfrm>
              <a:off x="3209" y="2342"/>
              <a:ext cx="75" cy="75"/>
            </a:xfrm>
            <a:prstGeom prst="ellipse">
              <a:avLst/>
            </a:pr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8" name="Oval 1102"/>
            <p:cNvSpPr>
              <a:spLocks noChangeArrowheads="1"/>
            </p:cNvSpPr>
            <p:nvPr/>
          </p:nvSpPr>
          <p:spPr bwMode="auto">
            <a:xfrm>
              <a:off x="3209" y="2342"/>
              <a:ext cx="73" cy="73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9" name="Oval 1103"/>
            <p:cNvSpPr>
              <a:spLocks noChangeArrowheads="1"/>
            </p:cNvSpPr>
            <p:nvPr/>
          </p:nvSpPr>
          <p:spPr bwMode="auto">
            <a:xfrm>
              <a:off x="3210" y="2343"/>
              <a:ext cx="69" cy="69"/>
            </a:xfrm>
            <a:prstGeom prst="ellipse">
              <a:avLst/>
            </a:pr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90" name="Oval 1104"/>
            <p:cNvSpPr>
              <a:spLocks noChangeArrowheads="1"/>
            </p:cNvSpPr>
            <p:nvPr/>
          </p:nvSpPr>
          <p:spPr bwMode="auto">
            <a:xfrm>
              <a:off x="3210" y="2343"/>
              <a:ext cx="67" cy="67"/>
            </a:xfrm>
            <a:prstGeom prst="ellipse">
              <a:avLst/>
            </a:pr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91" name="Oval 1105"/>
            <p:cNvSpPr>
              <a:spLocks noChangeArrowheads="1"/>
            </p:cNvSpPr>
            <p:nvPr/>
          </p:nvSpPr>
          <p:spPr bwMode="auto">
            <a:xfrm>
              <a:off x="3211" y="2344"/>
              <a:ext cx="63" cy="63"/>
            </a:xfrm>
            <a:prstGeom prst="ellipse">
              <a:avLst/>
            </a:pr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92" name="Oval 1106"/>
            <p:cNvSpPr>
              <a:spLocks noChangeArrowheads="1"/>
            </p:cNvSpPr>
            <p:nvPr/>
          </p:nvSpPr>
          <p:spPr bwMode="auto">
            <a:xfrm>
              <a:off x="3211" y="2344"/>
              <a:ext cx="61" cy="61"/>
            </a:xfrm>
            <a:prstGeom prst="ellipse">
              <a:avLst/>
            </a:pr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93" name="Oval 1107"/>
            <p:cNvSpPr>
              <a:spLocks noChangeArrowheads="1"/>
            </p:cNvSpPr>
            <p:nvPr/>
          </p:nvSpPr>
          <p:spPr bwMode="auto">
            <a:xfrm>
              <a:off x="3212" y="2345"/>
              <a:ext cx="57" cy="58"/>
            </a:xfrm>
            <a:prstGeom prst="ellipse">
              <a:avLst/>
            </a:pr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94" name="Oval 1108"/>
            <p:cNvSpPr>
              <a:spLocks noChangeArrowheads="1"/>
            </p:cNvSpPr>
            <p:nvPr/>
          </p:nvSpPr>
          <p:spPr bwMode="auto">
            <a:xfrm>
              <a:off x="3213" y="2346"/>
              <a:ext cx="54" cy="54"/>
            </a:xfrm>
            <a:prstGeom prst="ellipse">
              <a:avLst/>
            </a:pr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95" name="Oval 1109"/>
            <p:cNvSpPr>
              <a:spLocks noChangeArrowheads="1"/>
            </p:cNvSpPr>
            <p:nvPr/>
          </p:nvSpPr>
          <p:spPr bwMode="auto">
            <a:xfrm>
              <a:off x="3213" y="2346"/>
              <a:ext cx="52" cy="52"/>
            </a:xfrm>
            <a:prstGeom prst="ellipse">
              <a:avLst/>
            </a:pr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96" name="Oval 1110"/>
            <p:cNvSpPr>
              <a:spLocks noChangeArrowheads="1"/>
            </p:cNvSpPr>
            <p:nvPr/>
          </p:nvSpPr>
          <p:spPr bwMode="auto">
            <a:xfrm>
              <a:off x="3214" y="2347"/>
              <a:ext cx="48" cy="48"/>
            </a:xfrm>
            <a:prstGeom prst="ellipse">
              <a:avLst/>
            </a:pr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97" name="Oval 1111"/>
            <p:cNvSpPr>
              <a:spLocks noChangeArrowheads="1"/>
            </p:cNvSpPr>
            <p:nvPr/>
          </p:nvSpPr>
          <p:spPr bwMode="auto">
            <a:xfrm>
              <a:off x="3215" y="2348"/>
              <a:ext cx="46" cy="46"/>
            </a:xfrm>
            <a:prstGeom prst="ellipse">
              <a:avLst/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98" name="Oval 1112"/>
            <p:cNvSpPr>
              <a:spLocks noChangeArrowheads="1"/>
            </p:cNvSpPr>
            <p:nvPr/>
          </p:nvSpPr>
          <p:spPr bwMode="auto">
            <a:xfrm>
              <a:off x="3216" y="2349"/>
              <a:ext cx="42" cy="42"/>
            </a:xfrm>
            <a:prstGeom prst="ellipse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99" name="Oval 1113"/>
            <p:cNvSpPr>
              <a:spLocks noChangeArrowheads="1"/>
            </p:cNvSpPr>
            <p:nvPr/>
          </p:nvSpPr>
          <p:spPr bwMode="auto">
            <a:xfrm>
              <a:off x="3217" y="2350"/>
              <a:ext cx="38" cy="38"/>
            </a:xfrm>
            <a:prstGeom prst="ellipse">
              <a:avLst/>
            </a:pr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00" name="Oval 1114"/>
            <p:cNvSpPr>
              <a:spLocks noChangeArrowheads="1"/>
            </p:cNvSpPr>
            <p:nvPr/>
          </p:nvSpPr>
          <p:spPr bwMode="auto">
            <a:xfrm>
              <a:off x="3217" y="2350"/>
              <a:ext cx="36" cy="36"/>
            </a:xfrm>
            <a:prstGeom prst="ellipse">
              <a:avLst/>
            </a:pr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01" name="Oval 1115"/>
            <p:cNvSpPr>
              <a:spLocks noChangeArrowheads="1"/>
            </p:cNvSpPr>
            <p:nvPr/>
          </p:nvSpPr>
          <p:spPr bwMode="auto">
            <a:xfrm>
              <a:off x="3218" y="2351"/>
              <a:ext cx="32" cy="32"/>
            </a:xfrm>
            <a:prstGeom prst="ellipse">
              <a:avLst/>
            </a:prstGeom>
            <a:solidFill>
              <a:srgbClr val="F6F6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02" name="Oval 1116"/>
            <p:cNvSpPr>
              <a:spLocks noChangeArrowheads="1"/>
            </p:cNvSpPr>
            <p:nvPr/>
          </p:nvSpPr>
          <p:spPr bwMode="auto">
            <a:xfrm>
              <a:off x="3218" y="2351"/>
              <a:ext cx="30" cy="31"/>
            </a:xfrm>
            <a:prstGeom prst="ellipse">
              <a:avLst/>
            </a:prstGeom>
            <a:solidFill>
              <a:srgbClr val="F9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03" name="Oval 1117"/>
            <p:cNvSpPr>
              <a:spLocks noChangeArrowheads="1"/>
            </p:cNvSpPr>
            <p:nvPr/>
          </p:nvSpPr>
          <p:spPr bwMode="auto">
            <a:xfrm>
              <a:off x="3219" y="2352"/>
              <a:ext cx="26" cy="27"/>
            </a:xfrm>
            <a:prstGeom prst="ellipse">
              <a:avLst/>
            </a:pr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04" name="Oval 1118"/>
            <p:cNvSpPr>
              <a:spLocks noChangeArrowheads="1"/>
            </p:cNvSpPr>
            <p:nvPr/>
          </p:nvSpPr>
          <p:spPr bwMode="auto">
            <a:xfrm>
              <a:off x="3219" y="2352"/>
              <a:ext cx="25" cy="25"/>
            </a:xfrm>
            <a:prstGeom prst="ellipse">
              <a:avLst/>
            </a:prstGeom>
            <a:solidFill>
              <a:srgbClr val="FDFD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05" name="Oval 1119"/>
            <p:cNvSpPr>
              <a:spLocks noChangeArrowheads="1"/>
            </p:cNvSpPr>
            <p:nvPr/>
          </p:nvSpPr>
          <p:spPr bwMode="auto">
            <a:xfrm>
              <a:off x="3220" y="2353"/>
              <a:ext cx="21" cy="21"/>
            </a:xfrm>
            <a:prstGeom prst="ellipse">
              <a:avLst/>
            </a:pr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06" name="Oval 1120"/>
            <p:cNvSpPr>
              <a:spLocks noChangeArrowheads="1"/>
            </p:cNvSpPr>
            <p:nvPr/>
          </p:nvSpPr>
          <p:spPr bwMode="auto">
            <a:xfrm>
              <a:off x="3220" y="2354"/>
              <a:ext cx="18" cy="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07" name="Oval 1121"/>
            <p:cNvSpPr>
              <a:spLocks noChangeArrowheads="1"/>
            </p:cNvSpPr>
            <p:nvPr/>
          </p:nvSpPr>
          <p:spPr bwMode="auto">
            <a:xfrm>
              <a:off x="3200" y="2334"/>
              <a:ext cx="111" cy="11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altLang="nl-N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08" name="Group 1126"/>
          <p:cNvGrpSpPr>
            <a:grpSpLocks/>
          </p:cNvGrpSpPr>
          <p:nvPr/>
        </p:nvGrpSpPr>
        <p:grpSpPr bwMode="auto">
          <a:xfrm>
            <a:off x="1514699" y="4524252"/>
            <a:ext cx="2452687" cy="1039812"/>
            <a:chOff x="1200" y="3600"/>
            <a:chExt cx="1545" cy="655"/>
          </a:xfrm>
        </p:grpSpPr>
        <p:sp>
          <p:nvSpPr>
            <p:cNvPr id="1009" name="Text Box 115"/>
            <p:cNvSpPr txBox="1">
              <a:spLocks noChangeArrowheads="1"/>
            </p:cNvSpPr>
            <p:nvPr/>
          </p:nvSpPr>
          <p:spPr bwMode="auto">
            <a:xfrm>
              <a:off x="1200" y="4022"/>
              <a:ext cx="15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nl-NL" b="1" dirty="0">
                  <a:latin typeface="Trebuchet MS" panose="020B0603020202020204" pitchFamily="34" charset="0"/>
                  <a:ea typeface="Batang" pitchFamily="18" charset="-127"/>
                  <a:cs typeface="Arial Unicode MS" panose="020B0604020202020204" pitchFamily="34" charset="-128"/>
                </a:rPr>
                <a:t>Silicone Fluid</a:t>
              </a:r>
            </a:p>
          </p:txBody>
        </p:sp>
        <p:sp>
          <p:nvSpPr>
            <p:cNvPr id="1010" name="Line 113"/>
            <p:cNvSpPr>
              <a:spLocks noChangeShapeType="1"/>
            </p:cNvSpPr>
            <p:nvPr/>
          </p:nvSpPr>
          <p:spPr bwMode="auto">
            <a:xfrm flipV="1">
              <a:off x="1776" y="3600"/>
              <a:ext cx="453" cy="4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nl-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11" name="Group 1126"/>
          <p:cNvGrpSpPr>
            <a:grpSpLocks/>
          </p:cNvGrpSpPr>
          <p:nvPr/>
        </p:nvGrpSpPr>
        <p:grpSpPr bwMode="auto">
          <a:xfrm>
            <a:off x="4611911" y="4668714"/>
            <a:ext cx="2714625" cy="1039813"/>
            <a:chOff x="1200" y="3600"/>
            <a:chExt cx="1710" cy="655"/>
          </a:xfrm>
        </p:grpSpPr>
        <p:sp>
          <p:nvSpPr>
            <p:cNvPr id="1012" name="Text Box 115"/>
            <p:cNvSpPr txBox="1">
              <a:spLocks noChangeArrowheads="1"/>
            </p:cNvSpPr>
            <p:nvPr/>
          </p:nvSpPr>
          <p:spPr bwMode="auto">
            <a:xfrm>
              <a:off x="1200" y="4022"/>
              <a:ext cx="17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nl-NL" b="1" dirty="0">
                  <a:latin typeface="Trebuchet MS" panose="020B0603020202020204" pitchFamily="34" charset="0"/>
                  <a:ea typeface="Batang" pitchFamily="18" charset="-127"/>
                  <a:cs typeface="Arial Unicode MS" panose="020B0604020202020204" pitchFamily="34" charset="-128"/>
                </a:rPr>
                <a:t>Silicone </a:t>
              </a:r>
              <a:r>
                <a:rPr lang="en-US" altLang="nl-NL" b="1" dirty="0" err="1">
                  <a:latin typeface="Trebuchet MS" panose="020B0603020202020204" pitchFamily="34" charset="0"/>
                  <a:ea typeface="Batang" pitchFamily="18" charset="-127"/>
                  <a:cs typeface="Arial Unicode MS" panose="020B0604020202020204" pitchFamily="34" charset="-128"/>
                </a:rPr>
                <a:t>Crosspolymer</a:t>
              </a:r>
              <a:endParaRPr lang="en-US" altLang="nl-NL" b="1" dirty="0">
                <a:latin typeface="Trebuchet MS" panose="020B0603020202020204" pitchFamily="34" charset="0"/>
                <a:ea typeface="Batang" pitchFamily="18" charset="-127"/>
                <a:cs typeface="Arial Unicode MS" panose="020B0604020202020204" pitchFamily="34" charset="-128"/>
              </a:endParaRPr>
            </a:p>
          </p:txBody>
        </p:sp>
        <p:sp>
          <p:nvSpPr>
            <p:cNvPr id="1013" name="Line 113"/>
            <p:cNvSpPr>
              <a:spLocks noChangeShapeType="1"/>
            </p:cNvSpPr>
            <p:nvPr/>
          </p:nvSpPr>
          <p:spPr bwMode="auto">
            <a:xfrm flipV="1">
              <a:off x="1776" y="3600"/>
              <a:ext cx="453" cy="4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nl-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1014" name="Rectangle 1013"/>
          <p:cNvSpPr/>
          <p:nvPr/>
        </p:nvSpPr>
        <p:spPr>
          <a:xfrm>
            <a:off x="2360653" y="1179170"/>
            <a:ext cx="5042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nl-NL" sz="3600" b="1" dirty="0">
                <a:latin typeface="Trebuchet MS" panose="020B0603020202020204" pitchFamily="34" charset="0"/>
              </a:rPr>
              <a:t>Silicone </a:t>
            </a:r>
            <a:r>
              <a:rPr lang="en-GB" altLang="nl-NL" sz="3600" b="1" dirty="0" err="1" smtClean="0">
                <a:latin typeface="Trebuchet MS" panose="020B0603020202020204" pitchFamily="34" charset="0"/>
              </a:rPr>
              <a:t>Crosspolymer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8553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83237"/>
              </p:ext>
            </p:extLst>
          </p:nvPr>
        </p:nvGraphicFramePr>
        <p:xfrm>
          <a:off x="231347" y="2498271"/>
          <a:ext cx="8181132" cy="392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 Diagonal Corner Rectangle 7"/>
          <p:cNvSpPr/>
          <p:nvPr/>
        </p:nvSpPr>
        <p:spPr>
          <a:xfrm flipV="1">
            <a:off x="2214459" y="4371312"/>
            <a:ext cx="5717038" cy="1689854"/>
          </a:xfrm>
          <a:prstGeom prst="round2DiagRect">
            <a:avLst/>
          </a:prstGeom>
          <a:noFill/>
          <a:ln w="19050">
            <a:solidFill>
              <a:srgbClr val="4BAC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>
              <a:latin typeface="Trebuchet MS" panose="020B0603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22307" y="2102679"/>
            <a:ext cx="2567631" cy="7837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baseline="-25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Cyclopentasiloxane</a:t>
            </a:r>
            <a:r>
              <a:rPr lang="pl-PL" b="1" baseline="-25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pl-PL" baseline="-25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(and) </a:t>
            </a:r>
            <a:r>
              <a:rPr lang="pl-PL" baseline="-25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Dimiethicone</a:t>
            </a:r>
            <a:r>
              <a:rPr lang="pl-PL" baseline="-25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/</a:t>
            </a:r>
            <a:r>
              <a:rPr lang="pl-PL" baseline="-25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Vinyl</a:t>
            </a:r>
            <a:r>
              <a:rPr lang="pl-PL" baseline="-25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pl-PL" baseline="-25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Dimethicone</a:t>
            </a:r>
            <a:r>
              <a:rPr lang="pl-PL" baseline="-25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pl-PL" baseline="-25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Crosspolymer</a:t>
            </a:r>
            <a:endParaRPr lang="nl-NL" baseline="-250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nl-NL" baseline="-25000" dirty="0">
              <a:latin typeface="Trebuchet MS" panose="020B0603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56738" y="2106359"/>
            <a:ext cx="2515514" cy="7837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baseline="-25000" dirty="0" err="1" smtClean="0">
                <a:latin typeface="Trebuchet MS" panose="020B0603020202020204" pitchFamily="34" charset="0"/>
              </a:rPr>
              <a:t>Dimethicone</a:t>
            </a:r>
            <a:r>
              <a:rPr lang="pl-PL" baseline="-25000" dirty="0" smtClean="0">
                <a:latin typeface="Trebuchet MS" panose="020B0603020202020204" pitchFamily="34" charset="0"/>
              </a:rPr>
              <a:t> </a:t>
            </a:r>
            <a:r>
              <a:rPr lang="pl-PL" baseline="-25000" dirty="0">
                <a:latin typeface="Trebuchet MS" panose="020B0603020202020204" pitchFamily="34" charset="0"/>
              </a:rPr>
              <a:t>(and) </a:t>
            </a:r>
            <a:r>
              <a:rPr lang="pl-PL" baseline="-25000" dirty="0" err="1">
                <a:latin typeface="Trebuchet MS" panose="020B0603020202020204" pitchFamily="34" charset="0"/>
              </a:rPr>
              <a:t>Dimiethicone</a:t>
            </a:r>
            <a:r>
              <a:rPr lang="pl-PL" baseline="-25000" dirty="0">
                <a:latin typeface="Trebuchet MS" panose="020B0603020202020204" pitchFamily="34" charset="0"/>
              </a:rPr>
              <a:t>/</a:t>
            </a:r>
            <a:r>
              <a:rPr lang="pl-PL" baseline="-25000" dirty="0" err="1">
                <a:latin typeface="Trebuchet MS" panose="020B0603020202020204" pitchFamily="34" charset="0"/>
              </a:rPr>
              <a:t>Vinyl</a:t>
            </a:r>
            <a:r>
              <a:rPr lang="pl-PL" baseline="-25000" dirty="0">
                <a:latin typeface="Trebuchet MS" panose="020B0603020202020204" pitchFamily="34" charset="0"/>
              </a:rPr>
              <a:t> </a:t>
            </a:r>
            <a:r>
              <a:rPr lang="pl-PL" baseline="-25000" dirty="0" err="1" smtClean="0">
                <a:latin typeface="Trebuchet MS" panose="020B0603020202020204" pitchFamily="34" charset="0"/>
              </a:rPr>
              <a:t>Dimethicone</a:t>
            </a:r>
            <a:r>
              <a:rPr lang="pl-PL" baseline="-25000" dirty="0" smtClean="0">
                <a:latin typeface="Trebuchet MS" panose="020B0603020202020204" pitchFamily="34" charset="0"/>
              </a:rPr>
              <a:t> </a:t>
            </a:r>
            <a:r>
              <a:rPr lang="pl-PL" baseline="-25000" dirty="0" err="1">
                <a:latin typeface="Trebuchet MS" panose="020B0603020202020204" pitchFamily="34" charset="0"/>
              </a:rPr>
              <a:t>Crosspolymer</a:t>
            </a:r>
            <a:endParaRPr lang="nl-NL" baseline="-25000" dirty="0">
              <a:latin typeface="Trebuchet MS" panose="020B0603020202020204" pitchFamily="34" charset="0"/>
            </a:endParaRPr>
          </a:p>
          <a:p>
            <a:pPr algn="ctr"/>
            <a:endParaRPr lang="nl-NL" baseline="-25000" dirty="0">
              <a:latin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5654" y="1084780"/>
            <a:ext cx="5042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nl-NL" sz="3600" b="1" dirty="0">
                <a:latin typeface="Trebuchet MS" panose="020B0603020202020204" pitchFamily="34" charset="0"/>
              </a:rPr>
              <a:t>Silicone </a:t>
            </a:r>
            <a:r>
              <a:rPr lang="en-GB" altLang="nl-NL" sz="3600" b="1" dirty="0" err="1" smtClean="0">
                <a:latin typeface="Trebuchet MS" panose="020B0603020202020204" pitchFamily="34" charset="0"/>
              </a:rPr>
              <a:t>Crosspolymer</a:t>
            </a:r>
            <a:endParaRPr lang="nl-NL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164508" y="3037033"/>
            <a:ext cx="1860950" cy="482658"/>
            <a:chOff x="3725136" y="2235523"/>
            <a:chExt cx="1828395" cy="482658"/>
          </a:xfrm>
        </p:grpSpPr>
        <p:sp>
          <p:nvSpPr>
            <p:cNvPr id="15" name="Rounded Rectangle 14"/>
            <p:cNvSpPr/>
            <p:nvPr/>
          </p:nvSpPr>
          <p:spPr>
            <a:xfrm>
              <a:off x="3725136" y="2235523"/>
              <a:ext cx="1828395" cy="48265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739273" y="2249660"/>
              <a:ext cx="1800121" cy="454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err="1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After-feel</a:t>
              </a:r>
              <a:r>
                <a:rPr lang="pl-PL" sz="1400" b="1" kern="12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 </a:t>
              </a:r>
              <a:r>
                <a:rPr lang="pl-PL" sz="1400" b="1" kern="1200" dirty="0" err="1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intensity</a:t>
              </a:r>
              <a:endParaRPr lang="nl-NL" sz="1400" b="1" kern="12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50371" y="4429594"/>
            <a:ext cx="1860950" cy="482658"/>
            <a:chOff x="3725136" y="2235523"/>
            <a:chExt cx="1828395" cy="482658"/>
          </a:xfrm>
        </p:grpSpPr>
        <p:sp>
          <p:nvSpPr>
            <p:cNvPr id="18" name="Rounded Rectangle 17"/>
            <p:cNvSpPr/>
            <p:nvPr/>
          </p:nvSpPr>
          <p:spPr>
            <a:xfrm>
              <a:off x="3725136" y="2235523"/>
              <a:ext cx="1828395" cy="48265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739273" y="2249660"/>
              <a:ext cx="1800121" cy="454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err="1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Wetness</a:t>
              </a:r>
              <a:endParaRPr lang="nl-NL" sz="1400" b="1" kern="12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47957" y="4967109"/>
            <a:ext cx="1860950" cy="482658"/>
            <a:chOff x="3725136" y="2235523"/>
            <a:chExt cx="1828395" cy="482658"/>
          </a:xfrm>
        </p:grpSpPr>
        <p:sp>
          <p:nvSpPr>
            <p:cNvPr id="22" name="Rounded Rectangle 21"/>
            <p:cNvSpPr/>
            <p:nvPr/>
          </p:nvSpPr>
          <p:spPr>
            <a:xfrm>
              <a:off x="3725136" y="2235523"/>
              <a:ext cx="1828395" cy="48265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3739273" y="2249660"/>
              <a:ext cx="1800121" cy="454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dirty="0" err="1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Smoothness</a:t>
              </a:r>
              <a:endParaRPr lang="nl-NL" sz="1400" b="1" kern="12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33820" y="5493664"/>
            <a:ext cx="1860950" cy="482658"/>
            <a:chOff x="3725136" y="2235523"/>
            <a:chExt cx="1828395" cy="482658"/>
          </a:xfrm>
        </p:grpSpPr>
        <p:sp>
          <p:nvSpPr>
            <p:cNvPr id="25" name="Rounded Rectangle 24"/>
            <p:cNvSpPr/>
            <p:nvPr/>
          </p:nvSpPr>
          <p:spPr>
            <a:xfrm>
              <a:off x="3725136" y="2235523"/>
              <a:ext cx="1828395" cy="48265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3739273" y="2249660"/>
              <a:ext cx="1800121" cy="454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err="1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Spreadability</a:t>
              </a:r>
              <a:endParaRPr lang="nl-NL" sz="1400" b="1" kern="12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50371" y="3668062"/>
            <a:ext cx="1860950" cy="482658"/>
            <a:chOff x="3725136" y="2235523"/>
            <a:chExt cx="1828395" cy="482658"/>
          </a:xfrm>
        </p:grpSpPr>
        <p:sp>
          <p:nvSpPr>
            <p:cNvPr id="28" name="Rounded Rectangle 27"/>
            <p:cNvSpPr/>
            <p:nvPr/>
          </p:nvSpPr>
          <p:spPr>
            <a:xfrm>
              <a:off x="3725136" y="2235523"/>
              <a:ext cx="1828395" cy="48265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3739273" y="2249660"/>
              <a:ext cx="1800121" cy="454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dirty="0" err="1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Firmness</a:t>
              </a:r>
              <a:endParaRPr lang="nl-NL" sz="1400" b="1" kern="12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9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924228"/>
            <a:ext cx="7711879" cy="719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nl-NL" sz="3200" b="1" dirty="0" smtClean="0">
                <a:latin typeface="Trebuchet MS" panose="020B0603020202020204" pitchFamily="34" charset="0"/>
              </a:rPr>
              <a:t>Silicone </a:t>
            </a:r>
            <a:r>
              <a:rPr lang="en-GB" altLang="nl-NL" sz="3200" b="1" dirty="0" err="1" smtClean="0">
                <a:latin typeface="Trebuchet MS" panose="020B0603020202020204" pitchFamily="34" charset="0"/>
              </a:rPr>
              <a:t>Crosspolymer</a:t>
            </a:r>
            <a:r>
              <a:rPr lang="en-GB" altLang="nl-NL" sz="3200" b="1" dirty="0" smtClean="0">
                <a:latin typeface="Trebuchet MS" panose="020B0603020202020204" pitchFamily="34" charset="0"/>
              </a:rPr>
              <a:t/>
            </a:r>
            <a:br>
              <a:rPr lang="en-GB" altLang="nl-NL" sz="3200" b="1" dirty="0" smtClean="0">
                <a:latin typeface="Trebuchet MS" panose="020B0603020202020204" pitchFamily="34" charset="0"/>
              </a:rPr>
            </a:br>
            <a:endParaRPr lang="en-GB" altLang="nl-NL" sz="2400" b="1" i="1" dirty="0" smtClean="0">
              <a:latin typeface="Trebuchet MS" panose="020B060302020202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34526" y="1356508"/>
            <a:ext cx="73548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 </a:t>
            </a:r>
            <a:r>
              <a:rPr lang="en-US" altLang="nl-NL" sz="1600" dirty="0">
                <a:latin typeface="Trebuchet MS" panose="020B0603020202020204" pitchFamily="34" charset="0"/>
              </a:rPr>
              <a:t>Impart superior sensory feel : smoothness, light, silky, non-greasy and</a:t>
            </a:r>
            <a:br>
              <a:rPr lang="en-US" altLang="nl-NL" sz="1600" dirty="0">
                <a:latin typeface="Trebuchet MS" panose="020B0603020202020204" pitchFamily="34" charset="0"/>
              </a:rPr>
            </a:br>
            <a:r>
              <a:rPr lang="en-US" altLang="nl-NL" sz="1600" dirty="0">
                <a:latin typeface="Trebuchet MS" panose="020B0603020202020204" pitchFamily="34" charset="0"/>
              </a:rPr>
              <a:t>  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powdery </a:t>
            </a:r>
            <a:r>
              <a:rPr lang="en-US" altLang="nl-NL" sz="1600" dirty="0">
                <a:latin typeface="Trebuchet MS" panose="020B0603020202020204" pitchFamily="34" charset="0"/>
              </a:rPr>
              <a:t>touch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 Cold </a:t>
            </a:r>
            <a:r>
              <a:rPr lang="en-US" altLang="ja-JP" sz="1600" dirty="0" err="1">
                <a:latin typeface="Trebuchet MS" panose="020B0603020202020204" pitchFamily="34" charset="0"/>
                <a:ea typeface="MS PGothic" panose="020B0600070205080204" pitchFamily="34" charset="-128"/>
              </a:rPr>
              <a:t>Processable</a:t>
            </a:r>
            <a:r>
              <a:rPr lang="en-US" altLang="ja-JP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and Easy to formulate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 Reduce tackiness of formulation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 Acts as thickening agent, improving formula stability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 Provide long-lasting effect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nl-NL" sz="16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 Applications :	Skin Care, Hair Care, Antiperspirant &amp; Deodorants, Color 		</a:t>
            </a:r>
            <a:r>
              <a:rPr lang="en-US" altLang="nl-NL" sz="16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              Cosmetics</a:t>
            </a:r>
            <a:r>
              <a:rPr lang="en-US" altLang="nl-NL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, Sunscreens and styling products</a:t>
            </a:r>
            <a:endParaRPr lang="en-US" altLang="nl-NL" sz="1600" dirty="0">
              <a:latin typeface="Trebuchet MS" panose="020B0603020202020204" pitchFamily="34" charset="0"/>
            </a:endParaRPr>
          </a:p>
        </p:txBody>
      </p:sp>
      <p:pic>
        <p:nvPicPr>
          <p:cNvPr id="4" name="Picture 7" descr="P:\BRB International\Marketing\Corporate Identity\Brochures and Pictures\Personal Care Brochure\BRB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9648" y="4677905"/>
            <a:ext cx="2123728" cy="212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434015">
            <a:off x="6513363" y="2151729"/>
            <a:ext cx="231852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b="1" cap="none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Boosters</a:t>
            </a:r>
            <a:endParaRPr lang="pl-PL" sz="4500" b="1" cap="none" spc="50" dirty="0" smtClean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4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305" y="1828799"/>
            <a:ext cx="6982794" cy="21204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Boost </a:t>
            </a:r>
            <a:r>
              <a:rPr lang="en-US" dirty="0"/>
              <a:t>your formula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with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cost-effective </a:t>
            </a:r>
            <a:r>
              <a:rPr lang="en-US" dirty="0"/>
              <a:t>ingredients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61" y="4547213"/>
            <a:ext cx="3023523" cy="15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35" b="2534"/>
          <a:stretch/>
        </p:blipFill>
        <p:spPr>
          <a:xfrm>
            <a:off x="2028" y="-11723"/>
            <a:ext cx="9139943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99" y="1189667"/>
            <a:ext cx="6935204" cy="813535"/>
          </a:xfrm>
        </p:spPr>
        <p:txBody>
          <a:bodyPr>
            <a:noAutofit/>
          </a:bodyPr>
          <a:lstStyle/>
          <a:p>
            <a:r>
              <a:rPr lang="pl-PL" sz="5000" dirty="0">
                <a:solidFill>
                  <a:schemeClr val="bg1"/>
                </a:solidFill>
              </a:rPr>
              <a:t>CC </a:t>
            </a:r>
            <a:r>
              <a:rPr lang="pl-PL" sz="5000" dirty="0" err="1">
                <a:solidFill>
                  <a:schemeClr val="bg1"/>
                </a:solidFill>
              </a:rPr>
              <a:t>Leave</a:t>
            </a:r>
            <a:r>
              <a:rPr lang="pl-PL" sz="5000" dirty="0">
                <a:solidFill>
                  <a:schemeClr val="bg1"/>
                </a:solidFill>
              </a:rPr>
              <a:t> In </a:t>
            </a:r>
            <a:r>
              <a:rPr lang="pl-PL" sz="5000" dirty="0" err="1">
                <a:solidFill>
                  <a:schemeClr val="bg1"/>
                </a:solidFill>
              </a:rPr>
              <a:t>Hair</a:t>
            </a:r>
            <a:r>
              <a:rPr lang="pl-PL" sz="5000" dirty="0">
                <a:solidFill>
                  <a:schemeClr val="bg1"/>
                </a:solidFill>
              </a:rPr>
              <a:t> </a:t>
            </a:r>
            <a:r>
              <a:rPr lang="pl-PL" sz="5000" dirty="0" err="1" smtClean="0">
                <a:solidFill>
                  <a:schemeClr val="bg1"/>
                </a:solidFill>
              </a:rPr>
              <a:t>Conditioner</a:t>
            </a:r>
            <a:endParaRPr lang="nl-NL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003511"/>
              </p:ext>
            </p:extLst>
          </p:nvPr>
        </p:nvGraphicFramePr>
        <p:xfrm>
          <a:off x="870870" y="1254477"/>
          <a:ext cx="7966173" cy="53705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63337"/>
                <a:gridCol w="2154662"/>
                <a:gridCol w="4336467"/>
                <a:gridCol w="1011707"/>
              </a:tblGrid>
              <a:tr h="539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200" b="1" dirty="0" smtClean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</a:rPr>
                        <a:t>Ingredients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</a:rPr>
                        <a:t>INCI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</a:rPr>
                        <a:t>Dosage (%)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A1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DI Water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Aqua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64.40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9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A2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EDTA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Tetrasodium</a:t>
                      </a:r>
                      <a:r>
                        <a:rPr lang="nl-NL" sz="1200" dirty="0">
                          <a:effectLst/>
                        </a:rPr>
                        <a:t> EDTA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0.10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261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A3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Glycerin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Glycerin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A4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Genamin</a:t>
                      </a:r>
                      <a:r>
                        <a:rPr lang="nl-NL" sz="1200" dirty="0">
                          <a:effectLst/>
                        </a:rPr>
                        <a:t> KDMP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Behentrimonium</a:t>
                      </a:r>
                      <a:r>
                        <a:rPr lang="nl-NL" sz="1200" dirty="0">
                          <a:effectLst/>
                        </a:rPr>
                        <a:t> Chloride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Cosmowax</a:t>
                      </a:r>
                      <a:r>
                        <a:rPr lang="nl-NL" sz="1200" dirty="0">
                          <a:effectLst/>
                        </a:rPr>
                        <a:t> D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Cetearyl</a:t>
                      </a:r>
                      <a:r>
                        <a:rPr lang="nl-NL" sz="1200" dirty="0">
                          <a:effectLst/>
                        </a:rPr>
                        <a:t> Alcohol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Ceteareth-20 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B2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DM 100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Dimethicone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B3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PTM 20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Phenyl </a:t>
                      </a:r>
                      <a:r>
                        <a:rPr lang="nl-NL" sz="1200" b="1" dirty="0" err="1">
                          <a:effectLst/>
                        </a:rPr>
                        <a:t>Trimethicone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2.00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B4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Evoil</a:t>
                      </a:r>
                      <a:r>
                        <a:rPr lang="nl-NL" sz="1200" dirty="0">
                          <a:effectLst/>
                        </a:rPr>
                        <a:t> Hair PT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Glycine Soja Oil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Helianthus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annuus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Seed</a:t>
                      </a:r>
                      <a:r>
                        <a:rPr lang="nl-NL" sz="1200" dirty="0">
                          <a:effectLst/>
                        </a:rPr>
                        <a:t> Oil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Olea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Europaea</a:t>
                      </a:r>
                      <a:r>
                        <a:rPr lang="nl-NL" sz="1200" dirty="0">
                          <a:effectLst/>
                        </a:rPr>
                        <a:t> Fruit Oil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Triticum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Vulgare</a:t>
                      </a:r>
                      <a:r>
                        <a:rPr lang="nl-NL" sz="1200" dirty="0">
                          <a:effectLst/>
                        </a:rPr>
                        <a:t> Germ Oil 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Panthenyl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Triacetate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Tocopherol</a:t>
                      </a:r>
                      <a:r>
                        <a:rPr lang="nl-NL" sz="1200" dirty="0">
                          <a:effectLst/>
                        </a:rPr>
                        <a:t>.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4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B5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1855/ </a:t>
                      </a:r>
                      <a:r>
                        <a:rPr lang="pl-PL" sz="1200" b="1" baseline="0" dirty="0" smtClean="0">
                          <a:effectLst/>
                        </a:rPr>
                        <a:t> </a:t>
                      </a:r>
                      <a:r>
                        <a:rPr lang="nl-NL" sz="1200" b="1" dirty="0" smtClean="0">
                          <a:effectLst/>
                        </a:rPr>
                        <a:t>BRB </a:t>
                      </a:r>
                      <a:r>
                        <a:rPr lang="nl-NL" sz="1200" b="1" dirty="0">
                          <a:effectLst/>
                        </a:rPr>
                        <a:t>1834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Cyclopentasiloxane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Dimethiconol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1.50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300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C1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</a:rPr>
                        <a:t>BRB CM 56-S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Cyclopentasiloxane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Cyclohexasiloxane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C2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D-</a:t>
                      </a:r>
                      <a:r>
                        <a:rPr lang="nl-NL" sz="1200" dirty="0" err="1">
                          <a:effectLst/>
                        </a:rPr>
                        <a:t>Panthenol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Panthenol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0.50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300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C3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5446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Silicone Quaternium-17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Trideceth-7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Trideceth-5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300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C4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TMS-50C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Cyclopentasiloxane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Trimethylsiloxysilicate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D1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DI Water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Aqua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10.00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247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D2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PVP VA 64 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VP/VA </a:t>
                      </a:r>
                      <a:r>
                        <a:rPr lang="nl-NL" sz="1200" dirty="0" err="1">
                          <a:effectLst/>
                        </a:rPr>
                        <a:t>Copolymer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383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E1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Viscaress HPD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Polyquaternium-37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Hydrogenated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Polydecene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 Trideceth-6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Water (aqua)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0.50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E2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Euxyl PE 9010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Phenoxyethanol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Ethylhexylglycerin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E3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Perfume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Parfume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q.s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8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E4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Citric</a:t>
                      </a:r>
                      <a:r>
                        <a:rPr lang="nl-NL" sz="1200" dirty="0">
                          <a:effectLst/>
                        </a:rPr>
                        <a:t> Acid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Citric</a:t>
                      </a:r>
                      <a:r>
                        <a:rPr lang="nl-NL" sz="1200" dirty="0">
                          <a:effectLst/>
                        </a:rPr>
                        <a:t> Acid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q.s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16208" y="792812"/>
            <a:ext cx="388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CC </a:t>
            </a:r>
            <a:r>
              <a:rPr lang="pl-PL" sz="2400" b="1" dirty="0" err="1" smtClean="0"/>
              <a:t>Leave</a:t>
            </a:r>
            <a:r>
              <a:rPr lang="pl-PL" sz="2400" b="1" dirty="0" smtClean="0"/>
              <a:t> In </a:t>
            </a:r>
            <a:r>
              <a:rPr lang="pl-PL" sz="2400" b="1" dirty="0" err="1" smtClean="0"/>
              <a:t>Hair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Conditioner</a:t>
            </a:r>
            <a:r>
              <a:rPr lang="pl-PL" sz="2400" b="1" dirty="0" smtClean="0"/>
              <a:t>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4999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949280"/>
            <a:ext cx="7664767" cy="719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nl-NL" sz="3200" b="1" dirty="0" smtClean="0">
                <a:latin typeface="Trebuchet MS" panose="020B0603020202020204" pitchFamily="34" charset="0"/>
              </a:rPr>
              <a:t>Phenyl Modified Fluid</a:t>
            </a:r>
            <a:br>
              <a:rPr lang="en-GB" altLang="nl-NL" sz="3200" b="1" dirty="0" smtClean="0">
                <a:latin typeface="Trebuchet MS" panose="020B0603020202020204" pitchFamily="34" charset="0"/>
              </a:rPr>
            </a:br>
            <a:endParaRPr lang="en-GB" altLang="nl-NL" sz="2400" b="1" i="1" dirty="0" smtClean="0">
              <a:latin typeface="Trebuchet MS" panose="020B060302020202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95025" y="1681880"/>
            <a:ext cx="73548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BRB PTM 20 	-	</a:t>
            </a:r>
            <a:r>
              <a:rPr lang="en-US" altLang="nl-NL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Phenyl </a:t>
            </a:r>
            <a:r>
              <a:rPr lang="en-US" altLang="nl-NL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Trimethicone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nl-NL" sz="1600" dirty="0">
                <a:latin typeface="Trebuchet MS" panose="020B0603020202020204" pitchFamily="34" charset="0"/>
              </a:rPr>
              <a:t> </a:t>
            </a:r>
            <a:endParaRPr lang="en-US" altLang="nl-NL" sz="1600" b="1" dirty="0">
              <a:latin typeface="Trebuchet MS" panose="020B0603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nl-NL" sz="1600" b="1" dirty="0">
              <a:latin typeface="Trebuchet MS" panose="020B0603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nl-NL" sz="1600" b="1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High refractive Index which imparts gloss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Good solubility or compatibility with many organic ingredients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Excellent </a:t>
            </a:r>
            <a:r>
              <a:rPr lang="en-US" altLang="nl-NL" sz="1600" dirty="0" err="1">
                <a:latin typeface="Trebuchet MS" panose="020B0603020202020204" pitchFamily="34" charset="0"/>
              </a:rPr>
              <a:t>emolliency</a:t>
            </a:r>
            <a:r>
              <a:rPr lang="en-US" altLang="nl-NL" sz="1600" dirty="0">
                <a:latin typeface="Trebuchet MS" panose="020B0603020202020204" pitchFamily="34" charset="0"/>
              </a:rPr>
              <a:t> and reduced tackiness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Widely used in Color Cosmetics, Hair Care, Skin Care and Sunscreens</a:t>
            </a:r>
          </a:p>
        </p:txBody>
      </p:sp>
      <p:pic>
        <p:nvPicPr>
          <p:cNvPr id="4" name="Picture 7" descr="P:\BRB International\Marketing\Corporate Identity\Brochures and Pictures\Personal Care Brochure\BRB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922" y="4997502"/>
            <a:ext cx="377660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434015">
            <a:off x="5610924" y="1760923"/>
            <a:ext cx="354558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b="1" cap="none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Cost</a:t>
            </a:r>
            <a:r>
              <a:rPr lang="pl-PL" sz="4500" b="1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-Effective</a:t>
            </a:r>
            <a:endParaRPr lang="pl-PL" sz="4500" b="1" cap="none" spc="50" dirty="0" smtClean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pl-PL" sz="4500" b="1" cap="none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Booster</a:t>
            </a:r>
          </a:p>
        </p:txBody>
      </p:sp>
    </p:spTree>
    <p:extLst>
      <p:ext uri="{BB962C8B-B14F-4D97-AF65-F5344CB8AC3E}">
        <p14:creationId xmlns:p14="http://schemas.microsoft.com/office/powerpoint/2010/main" val="30436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379257"/>
              </p:ext>
            </p:extLst>
          </p:nvPr>
        </p:nvGraphicFramePr>
        <p:xfrm>
          <a:off x="1530030" y="1254477"/>
          <a:ext cx="7054451" cy="53705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0308"/>
                <a:gridCol w="1908062"/>
                <a:gridCol w="3840163"/>
                <a:gridCol w="89591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200" b="1" dirty="0" smtClean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</a:rPr>
                        <a:t>Ingredients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</a:rPr>
                        <a:t>INCI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</a:rPr>
                        <a:t>Dosage (%)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A1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DI Water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Aqua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64.40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9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A2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EDTA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Tetrasodium</a:t>
                      </a:r>
                      <a:r>
                        <a:rPr lang="nl-NL" sz="1200" dirty="0">
                          <a:effectLst/>
                        </a:rPr>
                        <a:t> EDTA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0.10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261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A3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Glycerin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Glycerin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A4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Genamin KDMP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Behentrimonium Chloride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Cosmowax D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Cetearyl Alcohol (and) Ceteareth-20 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B2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DM 100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Dimethicone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B3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PTM 20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Phenyl </a:t>
                      </a:r>
                      <a:r>
                        <a:rPr lang="nl-NL" sz="1200" b="0" dirty="0" err="1">
                          <a:effectLst/>
                        </a:rPr>
                        <a:t>Trimethicone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2.00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0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B4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Evoil</a:t>
                      </a:r>
                      <a:r>
                        <a:rPr lang="nl-NL" sz="1200" dirty="0">
                          <a:effectLst/>
                        </a:rPr>
                        <a:t> Hair PT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Glycine Soja Oil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Helianthus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annuus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Seed</a:t>
                      </a:r>
                      <a:r>
                        <a:rPr lang="nl-NL" sz="1200" dirty="0">
                          <a:effectLst/>
                        </a:rPr>
                        <a:t> Oil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Olea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Europaea</a:t>
                      </a:r>
                      <a:r>
                        <a:rPr lang="nl-NL" sz="1200" dirty="0">
                          <a:effectLst/>
                        </a:rPr>
                        <a:t> Fruit Oil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Triticum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Vulgare</a:t>
                      </a:r>
                      <a:r>
                        <a:rPr lang="nl-NL" sz="1200" dirty="0">
                          <a:effectLst/>
                        </a:rPr>
                        <a:t> Germ Oil 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Panthenyl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Triacetate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Tocopherol</a:t>
                      </a:r>
                      <a:r>
                        <a:rPr lang="nl-NL" sz="1200" dirty="0">
                          <a:effectLst/>
                        </a:rPr>
                        <a:t>.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B5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1855/ </a:t>
                      </a:r>
                      <a:r>
                        <a:rPr lang="pl-PL" sz="1200" b="1" baseline="0" dirty="0" smtClean="0">
                          <a:effectLst/>
                        </a:rPr>
                        <a:t> </a:t>
                      </a:r>
                      <a:r>
                        <a:rPr lang="nl-NL" sz="1200" b="1" dirty="0" smtClean="0">
                          <a:effectLst/>
                        </a:rPr>
                        <a:t>BRB </a:t>
                      </a:r>
                      <a:r>
                        <a:rPr lang="nl-NL" sz="1200" b="1" dirty="0">
                          <a:effectLst/>
                        </a:rPr>
                        <a:t>1834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 err="1">
                          <a:effectLst/>
                        </a:rPr>
                        <a:t>Cyclopentasiloxane</a:t>
                      </a:r>
                      <a:r>
                        <a:rPr lang="nl-NL" sz="1200" b="1" dirty="0">
                          <a:effectLst/>
                        </a:rPr>
                        <a:t> (</a:t>
                      </a:r>
                      <a:r>
                        <a:rPr lang="nl-NL" sz="1200" b="1" dirty="0" err="1">
                          <a:effectLst/>
                        </a:rPr>
                        <a:t>and</a:t>
                      </a:r>
                      <a:r>
                        <a:rPr lang="nl-NL" sz="1200" b="1" dirty="0">
                          <a:effectLst/>
                        </a:rPr>
                        <a:t>) </a:t>
                      </a:r>
                      <a:r>
                        <a:rPr lang="nl-NL" sz="1200" b="1" dirty="0" err="1">
                          <a:effectLst/>
                        </a:rPr>
                        <a:t>Dimethiconol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1.50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C1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CM 56-S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Cyclopentasiloxane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Cyclohexasiloxane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C2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D-</a:t>
                      </a:r>
                      <a:r>
                        <a:rPr lang="nl-NL" sz="1200" dirty="0" err="1">
                          <a:effectLst/>
                        </a:rPr>
                        <a:t>Panthenol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Panthenol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0.50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300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C3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5446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Silicone Quaternium-17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Trideceth-7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Trideceth-5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300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C4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TMS-50C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Cyclopentasiloxane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Trimethylsiloxysilicate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D1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DI Water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Aqua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10.00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247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D2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PVP VA 64 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VP/VA Copolymer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383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E1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Viscaress</a:t>
                      </a:r>
                      <a:r>
                        <a:rPr lang="nl-NL" sz="1200" dirty="0">
                          <a:effectLst/>
                        </a:rPr>
                        <a:t> HPD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Polyquaternium-37 (and) Hydrogenated Polydecene (and) and Trideceth-6 (and) Water (aqua)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0.50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E2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Euxyl PE 9010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Phenoxyethanol (and) Ethylhexylglycerin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E3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Perfume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Parfume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q.s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8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E4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Citric</a:t>
                      </a:r>
                      <a:r>
                        <a:rPr lang="nl-NL" sz="1200" dirty="0">
                          <a:effectLst/>
                        </a:rPr>
                        <a:t> Acid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Citric</a:t>
                      </a:r>
                      <a:r>
                        <a:rPr lang="nl-NL" sz="1200" dirty="0">
                          <a:effectLst/>
                        </a:rPr>
                        <a:t> Acid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q.s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16208" y="792812"/>
            <a:ext cx="388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CC </a:t>
            </a:r>
            <a:r>
              <a:rPr lang="pl-PL" sz="2400" b="1" dirty="0" err="1" smtClean="0"/>
              <a:t>Leave</a:t>
            </a:r>
            <a:r>
              <a:rPr lang="pl-PL" sz="2400" b="1" dirty="0" smtClean="0"/>
              <a:t> In </a:t>
            </a:r>
            <a:r>
              <a:rPr lang="pl-PL" sz="2400" b="1" dirty="0" err="1" smtClean="0"/>
              <a:t>Hair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Conditioner</a:t>
            </a:r>
            <a:r>
              <a:rPr lang="pl-PL" sz="2400" b="1" dirty="0" smtClean="0"/>
              <a:t>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1223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299" y="1201391"/>
            <a:ext cx="6935204" cy="813535"/>
          </a:xfrm>
        </p:spPr>
        <p:txBody>
          <a:bodyPr/>
          <a:lstStyle/>
          <a:p>
            <a:pPr algn="ctr"/>
            <a:r>
              <a:rPr lang="en-US" dirty="0" smtClean="0">
                <a:latin typeface="Trebuchet MS" panose="020B0603020202020204" pitchFamily="34" charset="0"/>
              </a:rPr>
              <a:t>Gum blends</a:t>
            </a:r>
            <a:endParaRPr lang="nl-NL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300" y="2202496"/>
            <a:ext cx="7275443" cy="392366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BRB 1735</a:t>
            </a:r>
            <a:r>
              <a:rPr lang="en-US" sz="1600" b="1" dirty="0" smtClean="0"/>
              <a:t>	</a:t>
            </a:r>
            <a:r>
              <a:rPr lang="en-US" sz="1600" dirty="0" smtClean="0"/>
              <a:t>	 	</a:t>
            </a:r>
            <a:r>
              <a:rPr lang="en-US" sz="1600" dirty="0" err="1" smtClean="0"/>
              <a:t>Cyclopentasiloxane</a:t>
            </a:r>
            <a:r>
              <a:rPr lang="en-US" sz="1600" dirty="0" smtClean="0"/>
              <a:t> (and) </a:t>
            </a:r>
            <a:r>
              <a:rPr lang="en-US" sz="1600" dirty="0" err="1" smtClean="0"/>
              <a:t>Cyclotetrasiloxane</a:t>
            </a:r>
            <a:r>
              <a:rPr lang="en-US" sz="1600" dirty="0" smtClean="0"/>
              <a:t> (and)					</a:t>
            </a:r>
            <a:r>
              <a:rPr lang="en-US" sz="1600" dirty="0" err="1" smtClean="0"/>
              <a:t>Dimethiconol</a:t>
            </a:r>
            <a:r>
              <a:rPr lang="en-US" sz="1600" dirty="0" smtClean="0"/>
              <a:t> 				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BRB 1744, 1755 		</a:t>
            </a:r>
            <a:r>
              <a:rPr lang="en-US" sz="1600" dirty="0" err="1" smtClean="0"/>
              <a:t>Cyclotetrasiloxane</a:t>
            </a:r>
            <a:r>
              <a:rPr lang="en-US" sz="1600" dirty="0" smtClean="0"/>
              <a:t> (and) </a:t>
            </a:r>
            <a:r>
              <a:rPr lang="en-US" sz="1600" dirty="0" err="1"/>
              <a:t>Cyclopentasiloxane</a:t>
            </a:r>
            <a:r>
              <a:rPr lang="en-US" sz="1600" dirty="0"/>
              <a:t> </a:t>
            </a:r>
            <a:r>
              <a:rPr lang="en-US" sz="1600" dirty="0" smtClean="0"/>
              <a:t>(and)					</a:t>
            </a:r>
            <a:r>
              <a:rPr lang="en-US" sz="1600" dirty="0" err="1" smtClean="0"/>
              <a:t>Dimethiconol</a:t>
            </a:r>
            <a:r>
              <a:rPr lang="en-US" sz="1600" dirty="0" smtClean="0"/>
              <a:t>				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BRB 1834, 1934		</a:t>
            </a:r>
            <a:r>
              <a:rPr lang="en-US" sz="1600" dirty="0" err="1" smtClean="0"/>
              <a:t>Cyclopentasiloxane</a:t>
            </a:r>
            <a:r>
              <a:rPr lang="en-US" sz="1600" dirty="0" smtClean="0"/>
              <a:t> </a:t>
            </a:r>
            <a:r>
              <a:rPr lang="en-US" sz="1600" dirty="0"/>
              <a:t>(and) </a:t>
            </a:r>
            <a:r>
              <a:rPr lang="en-US" sz="1600" dirty="0" err="1"/>
              <a:t>Dimethiconol</a:t>
            </a:r>
            <a:r>
              <a:rPr lang="en-US" sz="1600" dirty="0"/>
              <a:t> </a:t>
            </a: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BRB 1844			</a:t>
            </a:r>
            <a:r>
              <a:rPr lang="en-US" sz="1600" dirty="0" err="1" smtClean="0"/>
              <a:t>Cyclopentasiloxane</a:t>
            </a:r>
            <a:r>
              <a:rPr lang="en-US" sz="1600" dirty="0" smtClean="0"/>
              <a:t> </a:t>
            </a:r>
            <a:r>
              <a:rPr lang="en-US" sz="1600" dirty="0"/>
              <a:t>(and) </a:t>
            </a:r>
            <a:r>
              <a:rPr lang="en-US" sz="1600" dirty="0" err="1"/>
              <a:t>Dimethicone</a:t>
            </a:r>
            <a:r>
              <a:rPr lang="en-US" sz="1600" dirty="0"/>
              <a:t> </a:t>
            </a: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BRB 1736</a:t>
            </a:r>
            <a:r>
              <a:rPr lang="en-US" sz="1600" dirty="0" smtClean="0"/>
              <a:t>, 1740, 	</a:t>
            </a:r>
            <a:r>
              <a:rPr lang="en-US" sz="1600" dirty="0" err="1" smtClean="0"/>
              <a:t>Dimethicone</a:t>
            </a:r>
            <a:r>
              <a:rPr lang="en-US" sz="1600" dirty="0" smtClean="0"/>
              <a:t> </a:t>
            </a:r>
            <a:r>
              <a:rPr lang="en-US" sz="1600" dirty="0"/>
              <a:t>(and) </a:t>
            </a:r>
            <a:r>
              <a:rPr lang="en-US" sz="1600" dirty="0" err="1"/>
              <a:t>Dimethiconol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BRB 1860</a:t>
            </a:r>
            <a:r>
              <a:rPr lang="en-US" sz="1600" dirty="0"/>
              <a:t>	</a:t>
            </a:r>
            <a:endParaRPr lang="de-DE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Custom made on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Applications		Body &amp; Skin Care, Antiperspirant &amp; Deodorants, 						Sunscreen Products, Color Cosmetics and Hair Care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2831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:\BRB International\Marketing\Corporate Identity\Brochures and Pictures\Personal Care Brochure\BRB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7154" y="4663297"/>
            <a:ext cx="2612381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vak 14"/>
          <p:cNvSpPr txBox="1">
            <a:spLocks noChangeArrowheads="1"/>
          </p:cNvSpPr>
          <p:nvPr/>
        </p:nvSpPr>
        <p:spPr bwMode="auto">
          <a:xfrm>
            <a:off x="1563710" y="1882296"/>
            <a:ext cx="7056438" cy="26781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Impart </a:t>
            </a:r>
            <a:r>
              <a:rPr lang="en-US" altLang="nl-NL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emollience</a:t>
            </a:r>
            <a:r>
              <a:rPr lang="en-US" altLang="nl-NL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to skin, providing lubricious and silky feel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Give </a:t>
            </a:r>
            <a:r>
              <a:rPr lang="en-US" altLang="nl-NL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spreadability</a:t>
            </a:r>
            <a:r>
              <a:rPr lang="en-US" altLang="nl-NL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to any kind of formula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Provide a breathable non-</a:t>
            </a:r>
            <a:r>
              <a:rPr lang="en-US" altLang="nl-NL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comedogenic</a:t>
            </a:r>
            <a:r>
              <a:rPr lang="en-US" altLang="nl-NL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protection barrier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Improve </a:t>
            </a:r>
            <a:r>
              <a:rPr lang="en-US" altLang="nl-NL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substantivity</a:t>
            </a:r>
            <a:r>
              <a:rPr lang="en-US" altLang="nl-NL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on surface, helping to fix other actives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Long lasting effect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Water resistance supply on skin and hair, with non-occlusive film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Yield shine and high conditioning effect on hair</a:t>
            </a:r>
            <a:endParaRPr lang="en-US" altLang="nl-NL" dirty="0">
              <a:latin typeface="Trebuchet MS" panose="020B0603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4327" y="1144736"/>
            <a:ext cx="6935204" cy="813535"/>
          </a:xfrm>
        </p:spPr>
        <p:txBody>
          <a:bodyPr/>
          <a:lstStyle/>
          <a:p>
            <a:pPr algn="ctr"/>
            <a:r>
              <a:rPr lang="en-US" dirty="0" smtClean="0">
                <a:latin typeface="Trebuchet MS" panose="020B0603020202020204" pitchFamily="34" charset="0"/>
              </a:rPr>
              <a:t>Gum blends</a:t>
            </a:r>
            <a:endParaRPr lang="nl-NL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913332"/>
              </p:ext>
            </p:extLst>
          </p:nvPr>
        </p:nvGraphicFramePr>
        <p:xfrm>
          <a:off x="1530030" y="1254477"/>
          <a:ext cx="7054451" cy="53705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0308"/>
                <a:gridCol w="1908062"/>
                <a:gridCol w="3840163"/>
                <a:gridCol w="89591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200" b="0" dirty="0" smtClean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</a:rPr>
                        <a:t>Ingredients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</a:rPr>
                        <a:t>INCI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</a:rPr>
                        <a:t>Dosage (%)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A1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DI Water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Aqua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64.40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9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>
                          <a:effectLst/>
                        </a:rPr>
                        <a:t>A2</a:t>
                      </a:r>
                      <a:endParaRPr lang="nl-NL" sz="1200" b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EDTA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Tetrasodium</a:t>
                      </a:r>
                      <a:r>
                        <a:rPr lang="nl-NL" sz="1200" dirty="0">
                          <a:effectLst/>
                        </a:rPr>
                        <a:t> EDTA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0.10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261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>
                          <a:effectLst/>
                        </a:rPr>
                        <a:t>A3</a:t>
                      </a:r>
                      <a:endParaRPr lang="nl-NL" sz="1200" b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Glycerin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Glycerin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>
                          <a:effectLst/>
                        </a:rPr>
                        <a:t>A4</a:t>
                      </a:r>
                      <a:endParaRPr lang="nl-NL" sz="1200" b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Genamin KDMP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Behentrimonium Chloride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B1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Cosmowax D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Cetearyl Alcohol (and) Ceteareth-20 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>
                          <a:effectLst/>
                        </a:rPr>
                        <a:t>B2</a:t>
                      </a:r>
                      <a:endParaRPr lang="nl-NL" sz="1200" b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DM 100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Dimethicone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>
                          <a:effectLst/>
                        </a:rPr>
                        <a:t>B3</a:t>
                      </a:r>
                      <a:endParaRPr lang="nl-NL" sz="1200" b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PTM 20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Phenyl </a:t>
                      </a:r>
                      <a:r>
                        <a:rPr lang="nl-NL" sz="1200" b="0" dirty="0" err="1">
                          <a:effectLst/>
                        </a:rPr>
                        <a:t>Trimethicone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2.00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0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>
                          <a:effectLst/>
                        </a:rPr>
                        <a:t>B4</a:t>
                      </a:r>
                      <a:endParaRPr lang="nl-NL" sz="1200" b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Evoil</a:t>
                      </a:r>
                      <a:r>
                        <a:rPr lang="nl-NL" sz="1200" dirty="0">
                          <a:effectLst/>
                        </a:rPr>
                        <a:t> Hair PT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Glycine Soja Oil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Helianthus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annuus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Seed</a:t>
                      </a:r>
                      <a:r>
                        <a:rPr lang="nl-NL" sz="1200" dirty="0">
                          <a:effectLst/>
                        </a:rPr>
                        <a:t> Oil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Olea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Europaea</a:t>
                      </a:r>
                      <a:r>
                        <a:rPr lang="nl-NL" sz="1200" dirty="0">
                          <a:effectLst/>
                        </a:rPr>
                        <a:t> Fruit Oil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Triticum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Vulgare</a:t>
                      </a:r>
                      <a:r>
                        <a:rPr lang="nl-NL" sz="1200" dirty="0">
                          <a:effectLst/>
                        </a:rPr>
                        <a:t> Germ Oil 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Panthenyl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Triacetate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Tocopherol</a:t>
                      </a:r>
                      <a:r>
                        <a:rPr lang="nl-NL" sz="1200" dirty="0">
                          <a:effectLst/>
                        </a:rPr>
                        <a:t>.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4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B5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1855/ </a:t>
                      </a:r>
                      <a:r>
                        <a:rPr lang="pl-PL" sz="1200" b="1" baseline="0" dirty="0" smtClean="0">
                          <a:effectLst/>
                        </a:rPr>
                        <a:t> </a:t>
                      </a:r>
                      <a:r>
                        <a:rPr lang="nl-NL" sz="1200" b="1" dirty="0" smtClean="0">
                          <a:effectLst/>
                        </a:rPr>
                        <a:t>BRB </a:t>
                      </a:r>
                      <a:r>
                        <a:rPr lang="nl-NL" sz="1200" b="1" dirty="0">
                          <a:effectLst/>
                        </a:rPr>
                        <a:t>1834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Cyclopentasiloxane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Dimethiconol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1.50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300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C1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CM 56-S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Cyclopentasiloxane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Cyclohexasiloxane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>
                          <a:effectLst/>
                        </a:rPr>
                        <a:t>C2</a:t>
                      </a:r>
                      <a:endParaRPr lang="nl-NL" sz="1200" b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D-</a:t>
                      </a:r>
                      <a:r>
                        <a:rPr lang="nl-NL" sz="1200" dirty="0" err="1">
                          <a:effectLst/>
                        </a:rPr>
                        <a:t>Panthenol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Panthenol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0.50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C3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5446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Silicone Quaternium-17 (</a:t>
                      </a:r>
                      <a:r>
                        <a:rPr lang="nl-NL" sz="1200" b="1" dirty="0" err="1">
                          <a:effectLst/>
                        </a:rPr>
                        <a:t>and</a:t>
                      </a:r>
                      <a:r>
                        <a:rPr lang="nl-NL" sz="1200" b="1" dirty="0">
                          <a:effectLst/>
                        </a:rPr>
                        <a:t>) Trideceth-7 (</a:t>
                      </a:r>
                      <a:r>
                        <a:rPr lang="nl-NL" sz="1200" b="1" dirty="0" err="1">
                          <a:effectLst/>
                        </a:rPr>
                        <a:t>and</a:t>
                      </a:r>
                      <a:r>
                        <a:rPr lang="nl-NL" sz="1200" b="1" dirty="0">
                          <a:effectLst/>
                        </a:rPr>
                        <a:t>) Trideceth-5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2.00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>
                          <a:effectLst/>
                        </a:rPr>
                        <a:t>C4</a:t>
                      </a:r>
                      <a:endParaRPr lang="nl-NL" sz="1200" b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TMS-50C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Cyclopentasiloxane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Trimethylsiloxysilicate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D1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DI Water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Aqua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10.00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247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>
                          <a:effectLst/>
                        </a:rPr>
                        <a:t>D2</a:t>
                      </a:r>
                      <a:endParaRPr lang="nl-NL" sz="1200" b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PVP VA 64 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VP/VA Copolymer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383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E1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Viscaress HPD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Polyquaternium-37 (and) Hydrogenated Polydecene (and) and Trideceth-6 (and) Water (aqua)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0.50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>
                          <a:effectLst/>
                        </a:rPr>
                        <a:t>E2</a:t>
                      </a:r>
                      <a:endParaRPr lang="nl-NL" sz="1200" b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Euxyl PE 9010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Phenoxyethanol (and) Ethylhexylglycerin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>
                          <a:effectLst/>
                        </a:rPr>
                        <a:t>E3</a:t>
                      </a:r>
                      <a:endParaRPr lang="nl-NL" sz="1200" b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Perfume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Parfume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q.s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8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E4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Citric</a:t>
                      </a:r>
                      <a:r>
                        <a:rPr lang="nl-NL" sz="1200" dirty="0">
                          <a:effectLst/>
                        </a:rPr>
                        <a:t> Acid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Citric</a:t>
                      </a:r>
                      <a:r>
                        <a:rPr lang="nl-NL" sz="1200" dirty="0">
                          <a:effectLst/>
                        </a:rPr>
                        <a:t> Acid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q.s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16208" y="792812"/>
            <a:ext cx="388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CC </a:t>
            </a:r>
            <a:r>
              <a:rPr lang="pl-PL" sz="2400" b="1" dirty="0" err="1" smtClean="0"/>
              <a:t>Leave</a:t>
            </a:r>
            <a:r>
              <a:rPr lang="pl-PL" sz="2400" b="1" dirty="0" smtClean="0"/>
              <a:t> In </a:t>
            </a:r>
            <a:r>
              <a:rPr lang="pl-PL" sz="2400" b="1" dirty="0" err="1" smtClean="0"/>
              <a:t>Hair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Conditioner</a:t>
            </a:r>
            <a:r>
              <a:rPr lang="pl-PL" sz="2400" b="1" dirty="0" smtClean="0"/>
              <a:t>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132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943017"/>
            <a:ext cx="7711879" cy="4786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nl-NL" sz="3200" b="1" dirty="0" smtClean="0">
                <a:latin typeface="Trebuchet MS" panose="020B0603020202020204" pitchFamily="34" charset="0"/>
              </a:rPr>
              <a:t>BRB Personal Care Emulsions</a:t>
            </a:r>
            <a:br>
              <a:rPr lang="en-GB" altLang="nl-NL" sz="3200" b="1" dirty="0" smtClean="0">
                <a:latin typeface="Trebuchet MS" panose="020B0603020202020204" pitchFamily="34" charset="0"/>
              </a:rPr>
            </a:br>
            <a:endParaRPr lang="en-GB" altLang="nl-NL" sz="2400" b="1" i="1" dirty="0" smtClean="0">
              <a:latin typeface="Trebuchet MS" panose="020B060302020202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44921" y="1475201"/>
            <a:ext cx="73548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pl-PL" altLang="ja-JP" sz="1600" dirty="0" smtClean="0">
              <a:latin typeface="Trebuchet MS" panose="020B0603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150000"/>
              </a:lnSpc>
            </a:pPr>
            <a:endParaRPr lang="pl-PL" altLang="ja-JP" sz="1600" dirty="0" smtClean="0">
              <a:latin typeface="Trebuchet MS" panose="020B0603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150000"/>
              </a:lnSpc>
            </a:pPr>
            <a:endParaRPr lang="pl-PL" altLang="ja-JP" sz="1600" dirty="0" smtClean="0">
              <a:latin typeface="Trebuchet MS" panose="020B0603020202020204" pitchFamily="34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Hair </a:t>
            </a:r>
            <a:r>
              <a:rPr lang="en-US" altLang="ja-JP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Care and Skin Care </a:t>
            </a:r>
            <a:r>
              <a:rPr lang="en-US" altLang="ja-JP" sz="16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applications</a:t>
            </a:r>
            <a:endParaRPr lang="en-US" altLang="ja-JP" sz="12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Emulsions of silicone for easy formulation into hair treatment products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Concentration easily adjusted by dilution with water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Protective coating upon drying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Imparts soft and silky feel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Improves wet and dry combing</a:t>
            </a:r>
          </a:p>
        </p:txBody>
      </p:sp>
      <p:pic>
        <p:nvPicPr>
          <p:cNvPr id="4" name="Picture 7" descr="P:\BRB International\Marketing\Corporate Identity\Brochures and Pictures\iStock_000005099504X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074" y="4786978"/>
            <a:ext cx="1753729" cy="1988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434015">
            <a:off x="6883270" y="1292485"/>
            <a:ext cx="229530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b="1" cap="none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Cost</a:t>
            </a:r>
            <a:r>
              <a:rPr lang="pl-PL" sz="45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</a:t>
            </a:r>
          </a:p>
          <a:p>
            <a:pPr algn="ctr"/>
            <a:r>
              <a:rPr lang="pl-PL" sz="4500" b="1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Effective</a:t>
            </a:r>
            <a:endParaRPr lang="pl-PL" sz="4500" b="1" cap="none" spc="50" dirty="0" smtClean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3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" y="297243"/>
            <a:ext cx="8956221" cy="5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3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384714"/>
              </p:ext>
            </p:extLst>
          </p:nvPr>
        </p:nvGraphicFramePr>
        <p:xfrm>
          <a:off x="1530030" y="1254477"/>
          <a:ext cx="7054451" cy="53705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0308"/>
                <a:gridCol w="1908062"/>
                <a:gridCol w="3840163"/>
                <a:gridCol w="89591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200" b="1" dirty="0" smtClean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</a:rPr>
                        <a:t>Ingredients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</a:rPr>
                        <a:t>INCI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</a:rPr>
                        <a:t>Dosage (%)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A1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DI Water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Aqua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64.40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9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A2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EDTA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Tetrasodium</a:t>
                      </a:r>
                      <a:r>
                        <a:rPr lang="nl-NL" sz="1200" dirty="0">
                          <a:effectLst/>
                        </a:rPr>
                        <a:t> EDTA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0.10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261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A3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Glycerin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Glycerin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A4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Genamin KDMP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Behentrimonium Chloride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Cosmowax D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Cetearyl Alcohol (and) Ceteareth-20 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B2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DM 100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Dimethicone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B3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PTM 20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Phenyl </a:t>
                      </a:r>
                      <a:r>
                        <a:rPr lang="nl-NL" sz="1200" b="0" dirty="0" err="1">
                          <a:effectLst/>
                        </a:rPr>
                        <a:t>Trimethicone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2.00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0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B4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Evoil</a:t>
                      </a:r>
                      <a:r>
                        <a:rPr lang="nl-NL" sz="1200" dirty="0">
                          <a:effectLst/>
                        </a:rPr>
                        <a:t> Hair PT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Glycine Soja Oil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Helianthus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annuus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Seed</a:t>
                      </a:r>
                      <a:r>
                        <a:rPr lang="nl-NL" sz="1200" dirty="0">
                          <a:effectLst/>
                        </a:rPr>
                        <a:t> Oil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Olea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Europaea</a:t>
                      </a:r>
                      <a:r>
                        <a:rPr lang="nl-NL" sz="1200" dirty="0">
                          <a:effectLst/>
                        </a:rPr>
                        <a:t> Fruit Oil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Triticum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Vulgare</a:t>
                      </a:r>
                      <a:r>
                        <a:rPr lang="nl-NL" sz="1200" dirty="0">
                          <a:effectLst/>
                        </a:rPr>
                        <a:t> Germ Oil 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Panthenyl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Triacetate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Tocopherol</a:t>
                      </a:r>
                      <a:r>
                        <a:rPr lang="nl-NL" sz="1200" dirty="0">
                          <a:effectLst/>
                        </a:rPr>
                        <a:t>.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4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B5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1855/ </a:t>
                      </a:r>
                      <a:r>
                        <a:rPr lang="pl-PL" sz="1200" b="1" baseline="0" dirty="0" smtClean="0">
                          <a:effectLst/>
                        </a:rPr>
                        <a:t> </a:t>
                      </a:r>
                      <a:r>
                        <a:rPr lang="nl-NL" sz="1200" b="1" dirty="0" smtClean="0">
                          <a:effectLst/>
                        </a:rPr>
                        <a:t>BRB </a:t>
                      </a:r>
                      <a:r>
                        <a:rPr lang="nl-NL" sz="1200" b="1" dirty="0">
                          <a:effectLst/>
                        </a:rPr>
                        <a:t>1834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Cyclopentasiloxane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Dimethiconol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1.50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300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C1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CM 56-S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Cyclopentasiloxane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and</a:t>
                      </a:r>
                      <a:r>
                        <a:rPr lang="nl-NL" sz="1200" dirty="0">
                          <a:effectLst/>
                        </a:rPr>
                        <a:t>) </a:t>
                      </a:r>
                      <a:r>
                        <a:rPr lang="nl-NL" sz="1200" dirty="0" err="1">
                          <a:effectLst/>
                        </a:rPr>
                        <a:t>Cyclohexasiloxane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C2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D-</a:t>
                      </a:r>
                      <a:r>
                        <a:rPr lang="nl-NL" sz="1200" dirty="0" err="1">
                          <a:effectLst/>
                        </a:rPr>
                        <a:t>Panthenol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Panthenol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0.50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C3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5446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Silicone Quaternium-17 (</a:t>
                      </a:r>
                      <a:r>
                        <a:rPr lang="nl-NL" sz="1200" b="0" dirty="0" err="1">
                          <a:effectLst/>
                        </a:rPr>
                        <a:t>and</a:t>
                      </a:r>
                      <a:r>
                        <a:rPr lang="nl-NL" sz="1200" b="0" dirty="0">
                          <a:effectLst/>
                        </a:rPr>
                        <a:t>) Trideceth-7 (</a:t>
                      </a:r>
                      <a:r>
                        <a:rPr lang="nl-NL" sz="1200" b="0" dirty="0" err="1">
                          <a:effectLst/>
                        </a:rPr>
                        <a:t>and</a:t>
                      </a:r>
                      <a:r>
                        <a:rPr lang="nl-NL" sz="1200" b="0" dirty="0">
                          <a:effectLst/>
                        </a:rPr>
                        <a:t>) Trideceth-5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2.00</a:t>
                      </a:r>
                      <a:endParaRPr lang="nl-NL" sz="1200" b="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C4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BRB TMS-50C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 err="1">
                          <a:effectLst/>
                        </a:rPr>
                        <a:t>Cyclopentasiloxane</a:t>
                      </a:r>
                      <a:r>
                        <a:rPr lang="nl-NL" sz="1200" b="1" dirty="0">
                          <a:effectLst/>
                        </a:rPr>
                        <a:t> (</a:t>
                      </a:r>
                      <a:r>
                        <a:rPr lang="nl-NL" sz="1200" b="1" dirty="0" err="1">
                          <a:effectLst/>
                        </a:rPr>
                        <a:t>and</a:t>
                      </a:r>
                      <a:r>
                        <a:rPr lang="nl-NL" sz="1200" b="1" dirty="0">
                          <a:effectLst/>
                        </a:rPr>
                        <a:t>) </a:t>
                      </a:r>
                      <a:r>
                        <a:rPr lang="nl-NL" sz="1200" b="1" dirty="0" err="1">
                          <a:effectLst/>
                        </a:rPr>
                        <a:t>Trimethylsiloxysilicate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1.00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D1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DI Water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Aqua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10.00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7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D2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PVP VA 64 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VP/VA Copolymer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383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E1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Viscaress</a:t>
                      </a:r>
                      <a:r>
                        <a:rPr lang="nl-NL" sz="1200" dirty="0">
                          <a:effectLst/>
                        </a:rPr>
                        <a:t> HPD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Polyquaternium-37 (and) Hydrogenated Polydecene (and) and Trideceth-6 (and) Water (aqua)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0.50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E2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Euxyl PE 9010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Phenoxyethanol (and) Ethylhexylglycerin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1.00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7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</a:rPr>
                        <a:t>E3</a:t>
                      </a:r>
                      <a:endParaRPr lang="nl-NL" sz="1200" b="1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Perfume</a:t>
                      </a:r>
                      <a:endParaRPr lang="nl-NL" sz="120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Parfume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q.s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  <a:tr h="188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E4</a:t>
                      </a:r>
                      <a:endParaRPr lang="nl-NL" sz="1200" b="1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Citric</a:t>
                      </a:r>
                      <a:r>
                        <a:rPr lang="nl-NL" sz="1200" dirty="0">
                          <a:effectLst/>
                        </a:rPr>
                        <a:t> Acid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Citric</a:t>
                      </a:r>
                      <a:r>
                        <a:rPr lang="nl-NL" sz="1200" dirty="0">
                          <a:effectLst/>
                        </a:rPr>
                        <a:t> Acid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q.s</a:t>
                      </a:r>
                      <a:endParaRPr lang="nl-NL" sz="1200" dirty="0">
                        <a:solidFill>
                          <a:srgbClr val="000080"/>
                        </a:solidFill>
                        <a:effectLst/>
                        <a:latin typeface="Univer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16208" y="792812"/>
            <a:ext cx="388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CC </a:t>
            </a:r>
            <a:r>
              <a:rPr lang="pl-PL" sz="2400" b="1" dirty="0" err="1" smtClean="0"/>
              <a:t>Leave</a:t>
            </a:r>
            <a:r>
              <a:rPr lang="pl-PL" sz="2400" b="1" dirty="0" smtClean="0"/>
              <a:t> In </a:t>
            </a:r>
            <a:r>
              <a:rPr lang="pl-PL" sz="2400" b="1" dirty="0" err="1" smtClean="0"/>
              <a:t>Hair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Conditioner</a:t>
            </a:r>
            <a:r>
              <a:rPr lang="pl-PL" sz="2400" b="1" dirty="0" smtClean="0"/>
              <a:t>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3081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:\BRB International\Marketing\Corporate Identity\Brochures and Pictures\Personal Care Brochure\BRB_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2958">
            <a:off x="5499044" y="5312333"/>
            <a:ext cx="377660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137" y="1223497"/>
            <a:ext cx="6935204" cy="813535"/>
          </a:xfrm>
        </p:spPr>
        <p:txBody>
          <a:bodyPr/>
          <a:lstStyle/>
          <a:p>
            <a:pPr algn="ctr"/>
            <a:r>
              <a:rPr lang="pl-PL" dirty="0" err="1" smtClean="0"/>
              <a:t>Aqua</a:t>
            </a:r>
            <a:r>
              <a:rPr lang="pl-PL" dirty="0" smtClean="0"/>
              <a:t> </a:t>
            </a:r>
            <a:r>
              <a:rPr lang="pl-PL" dirty="0" err="1" smtClean="0"/>
              <a:t>Boost</a:t>
            </a:r>
            <a:r>
              <a:rPr lang="pl-PL" dirty="0" smtClean="0"/>
              <a:t> </a:t>
            </a:r>
            <a:r>
              <a:rPr lang="pl-PL" dirty="0" err="1" smtClean="0"/>
              <a:t>Cream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716746"/>
              </p:ext>
            </p:extLst>
          </p:nvPr>
        </p:nvGraphicFramePr>
        <p:xfrm>
          <a:off x="1165409" y="1887417"/>
          <a:ext cx="6221939" cy="39826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2103"/>
                <a:gridCol w="1399558"/>
                <a:gridCol w="3500090"/>
                <a:gridCol w="790188"/>
              </a:tblGrid>
              <a:tr h="326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400" b="1" dirty="0" smtClean="0">
                          <a:effectLst/>
                          <a:latin typeface="Trebuchet MS" panose="020B0603020202020204" pitchFamily="34" charset="0"/>
                        </a:rPr>
                        <a:t>Ingredients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Trebuchet MS" panose="020B0603020202020204" pitchFamily="34" charset="0"/>
                        </a:rPr>
                        <a:t>INCI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Trebuchet MS" panose="020B0603020202020204" pitchFamily="34" charset="0"/>
                        </a:rPr>
                        <a:t>Dosage </a:t>
                      </a:r>
                      <a:r>
                        <a:rPr lang="en-MY" sz="1400" b="1" dirty="0" smtClean="0">
                          <a:effectLst/>
                          <a:latin typeface="Trebuchet MS" panose="020B0603020202020204" pitchFamily="34" charset="0"/>
                        </a:rPr>
                        <a:t>(%)</a:t>
                      </a:r>
                      <a:endParaRPr lang="pl-PL" sz="1400" b="1" dirty="0" smtClean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423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 err="1">
                          <a:effectLst/>
                          <a:latin typeface="Trebuchet MS" panose="020B0603020202020204" pitchFamily="34" charset="0"/>
                        </a:rPr>
                        <a:t>Cetyl</a:t>
                      </a:r>
                      <a:r>
                        <a:rPr lang="nl-NL" sz="1400" b="0" dirty="0">
                          <a:effectLst/>
                          <a:latin typeface="Trebuchet MS" panose="020B0603020202020204" pitchFamily="34" charset="0"/>
                        </a:rPr>
                        <a:t> PEG/PPG-10/1 </a:t>
                      </a:r>
                      <a:r>
                        <a:rPr lang="nl-NL" sz="1400" b="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endParaRPr lang="nl-NL" sz="1400" b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  <a:latin typeface="Trebuchet MS" panose="020B0603020202020204" pitchFamily="34" charset="0"/>
                        </a:rPr>
                        <a:t>1.50</a:t>
                      </a:r>
                      <a:endParaRPr lang="nl-NL" sz="1400" b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A2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2835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Cetyl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Methicone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1.00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A3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DM 10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3.00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5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A4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CM 50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Cyclopentasiloxane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5.50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7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A5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SG 106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Cyclopentasiloxane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(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and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)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/ Vinyl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Crosspolymer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2.00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DI Water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Aqua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84.00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B2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Salt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Sodium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Chloride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1.00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B3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Propylene Glycol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Propylene Glycol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2.00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8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Preservative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q.s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9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39192" y="1015303"/>
            <a:ext cx="2841501" cy="4974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nl-NL" sz="3200" b="1" dirty="0" smtClean="0">
                <a:latin typeface="Trebuchet MS" panose="020B0603020202020204" pitchFamily="34" charset="0"/>
              </a:rPr>
              <a:t>Silicone resins</a:t>
            </a:r>
            <a:r>
              <a:rPr lang="en-GB" altLang="nl-NL" sz="3200" b="1" dirty="0" smtClean="0">
                <a:latin typeface="Trebuchet MS" panose="020B0603020202020204" pitchFamily="34" charset="0"/>
              </a:rPr>
              <a:t/>
            </a:r>
            <a:br>
              <a:rPr lang="en-GB" altLang="nl-NL" sz="3200" b="1" dirty="0" smtClean="0">
                <a:latin typeface="Trebuchet MS" panose="020B0603020202020204" pitchFamily="34" charset="0"/>
              </a:rPr>
            </a:br>
            <a:endParaRPr lang="en-GB" altLang="nl-NL" sz="2400" b="1" i="1" dirty="0" smtClean="0">
              <a:latin typeface="Trebuchet MS" panose="020B0603020202020204" pitchFamily="34" charset="0"/>
            </a:endParaRPr>
          </a:p>
        </p:txBody>
      </p:sp>
      <p:pic>
        <p:nvPicPr>
          <p:cNvPr id="3" name="Picture 2" descr="personal-care-and-hygiene-2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8044" y="4762689"/>
            <a:ext cx="2520280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82499" y="1512779"/>
            <a:ext cx="735488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BRB TMS	 </a:t>
            </a:r>
            <a:r>
              <a:rPr lang="en-US" altLang="nl-NL" sz="1600" b="1" dirty="0" smtClean="0">
                <a:latin typeface="Trebuchet MS" panose="020B0603020202020204" pitchFamily="34" charset="0"/>
              </a:rPr>
              <a:t>       </a:t>
            </a:r>
            <a:r>
              <a:rPr lang="en-US" altLang="nl-NL" sz="1400" dirty="0" err="1" smtClean="0">
                <a:latin typeface="Trebuchet MS" panose="020B0603020202020204" pitchFamily="34" charset="0"/>
              </a:rPr>
              <a:t>Trimethylsiloxysilicate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BRB TMS-50C	</a:t>
            </a:r>
            <a:r>
              <a:rPr lang="en-US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400" dirty="0" err="1">
                <a:latin typeface="Trebuchet MS" panose="020B0603020202020204" pitchFamily="34" charset="0"/>
              </a:rPr>
              <a:t>Cyclopentasiloxane</a:t>
            </a:r>
            <a:r>
              <a:rPr lang="en-US" altLang="nl-NL" sz="1400" dirty="0">
                <a:latin typeface="Trebuchet MS" panose="020B0603020202020204" pitchFamily="34" charset="0"/>
              </a:rPr>
              <a:t> (and) </a:t>
            </a:r>
            <a:r>
              <a:rPr lang="en-US" altLang="nl-NL" sz="1400" dirty="0" err="1">
                <a:latin typeface="Trebuchet MS" panose="020B0603020202020204" pitchFamily="34" charset="0"/>
              </a:rPr>
              <a:t>Trimethylsiloxysilicate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BRB TMS-30D	 </a:t>
            </a:r>
            <a:r>
              <a:rPr lang="en-US" altLang="nl-NL" sz="1400" dirty="0" err="1">
                <a:latin typeface="Trebuchet MS" panose="020B0603020202020204" pitchFamily="34" charset="0"/>
              </a:rPr>
              <a:t>Dimethicone</a:t>
            </a:r>
            <a:r>
              <a:rPr lang="en-US" altLang="nl-NL" sz="1400" dirty="0">
                <a:latin typeface="Trebuchet MS" panose="020B0603020202020204" pitchFamily="34" charset="0"/>
              </a:rPr>
              <a:t> (and) </a:t>
            </a:r>
            <a:r>
              <a:rPr lang="en-US" altLang="nl-NL" sz="1400" dirty="0" err="1">
                <a:latin typeface="Trebuchet MS" panose="020B0603020202020204" pitchFamily="34" charset="0"/>
              </a:rPr>
              <a:t>Trimethylsiloxysilicate</a:t>
            </a:r>
            <a:r>
              <a:rPr lang="en-US" altLang="nl-NL" sz="1600" b="1" dirty="0">
                <a:latin typeface="Trebuchet MS" panose="020B0603020202020204" pitchFamily="34" charset="0"/>
              </a:rPr>
              <a:t>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BRB TMS-50I	 </a:t>
            </a:r>
            <a:r>
              <a:rPr lang="en-US" altLang="nl-NL" sz="1400" dirty="0" err="1" smtClean="0">
                <a:latin typeface="Trebuchet MS" panose="020B0603020202020204" pitchFamily="34" charset="0"/>
              </a:rPr>
              <a:t>Isododecane</a:t>
            </a:r>
            <a:r>
              <a:rPr lang="en-US" altLang="nl-NL" sz="1400" dirty="0" smtClean="0">
                <a:latin typeface="Trebuchet MS" panose="020B0603020202020204" pitchFamily="34" charset="0"/>
              </a:rPr>
              <a:t> </a:t>
            </a:r>
            <a:r>
              <a:rPr lang="en-US" altLang="nl-NL" sz="1400" dirty="0">
                <a:latin typeface="Trebuchet MS" panose="020B0603020202020204" pitchFamily="34" charset="0"/>
              </a:rPr>
              <a:t>(and) </a:t>
            </a:r>
            <a:r>
              <a:rPr lang="en-US" altLang="nl-NL" sz="1400" dirty="0" err="1" smtClean="0">
                <a:latin typeface="Trebuchet MS" panose="020B0603020202020204" pitchFamily="34" charset="0"/>
              </a:rPr>
              <a:t>Trimethylsiloxysilicate</a:t>
            </a:r>
            <a:endParaRPr lang="en-US" altLang="nl-NL" sz="1400" dirty="0" smtClean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BRB </a:t>
            </a:r>
            <a:r>
              <a:rPr lang="en-US" altLang="nl-NL" sz="1600" b="1" dirty="0" smtClean="0">
                <a:latin typeface="Trebuchet MS" panose="020B0603020202020204" pitchFamily="34" charset="0"/>
              </a:rPr>
              <a:t>Color Lock</a:t>
            </a:r>
            <a:r>
              <a:rPr lang="en-US" altLang="nl-NL" sz="1600" b="1" dirty="0">
                <a:latin typeface="Trebuchet MS" panose="020B0603020202020204" pitchFamily="34" charset="0"/>
              </a:rPr>
              <a:t>	 </a:t>
            </a:r>
            <a:r>
              <a:rPr lang="en-US" altLang="nl-NL" sz="1400" dirty="0" err="1">
                <a:latin typeface="Trebuchet MS" panose="020B0603020202020204" pitchFamily="34" charset="0"/>
              </a:rPr>
              <a:t>Isododecane</a:t>
            </a:r>
            <a:r>
              <a:rPr lang="en-US" altLang="nl-NL" sz="1400" dirty="0">
                <a:latin typeface="Trebuchet MS" panose="020B0603020202020204" pitchFamily="34" charset="0"/>
              </a:rPr>
              <a:t> (and) </a:t>
            </a:r>
            <a:r>
              <a:rPr lang="en-US" altLang="nl-NL" sz="1400" dirty="0" err="1" smtClean="0">
                <a:latin typeface="Trebuchet MS" panose="020B0603020202020204" pitchFamily="34" charset="0"/>
              </a:rPr>
              <a:t>Trimethylsiloxysilicate</a:t>
            </a:r>
            <a:r>
              <a:rPr lang="en-US" altLang="nl-NL" sz="1400" dirty="0" smtClean="0">
                <a:latin typeface="Trebuchet MS" panose="020B0603020202020204" pitchFamily="34" charset="0"/>
              </a:rPr>
              <a:t> </a:t>
            </a:r>
            <a:r>
              <a:rPr lang="en-US" altLang="nl-NL" sz="1400" dirty="0">
                <a:latin typeface="Trebuchet MS" panose="020B0603020202020204" pitchFamily="34" charset="0"/>
              </a:rPr>
              <a:t>(and</a:t>
            </a:r>
            <a:r>
              <a:rPr lang="en-US" altLang="nl-NL" sz="1400" dirty="0" smtClean="0">
                <a:latin typeface="Trebuchet MS" panose="020B0603020202020204" pitchFamily="34" charset="0"/>
              </a:rPr>
              <a:t>) </a:t>
            </a:r>
            <a:r>
              <a:rPr lang="en-US" altLang="nl-NL" sz="1400" dirty="0" err="1">
                <a:latin typeface="Trebuchet MS" panose="020B0603020202020204" pitchFamily="34" charset="0"/>
              </a:rPr>
              <a:t>Dimethicone</a:t>
            </a:r>
            <a:r>
              <a:rPr lang="en-US" altLang="nl-NL" sz="1400" dirty="0" smtClean="0">
                <a:latin typeface="Trebuchet MS" panose="020B0603020202020204" pitchFamily="34" charset="0"/>
              </a:rPr>
              <a:t> </a:t>
            </a:r>
            <a:endParaRPr lang="en-US" altLang="nl-NL" sz="14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ja-JP" sz="16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 Custom made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nl-NL" sz="16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Excellent film former, providing long lasting effect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Wash-off and rub-off resistant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Unique smooth non-tacky feel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16159" y="2947174"/>
            <a:ext cx="966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sz="2400" dirty="0">
                <a:solidFill>
                  <a:srgbClr val="FF0000"/>
                </a:solidFill>
              </a:rPr>
              <a:t>New</a:t>
            </a:r>
            <a:endParaRPr lang="nl-NL" alt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924228"/>
            <a:ext cx="7686827" cy="52879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nl-NL" sz="3200" b="1" dirty="0" smtClean="0">
                <a:latin typeface="Trebuchet MS" panose="020B0603020202020204" pitchFamily="34" charset="0"/>
              </a:rPr>
              <a:t>Silicone resins</a:t>
            </a:r>
            <a:r>
              <a:rPr lang="en-GB" altLang="nl-NL" sz="3200" b="1" dirty="0" smtClean="0">
                <a:latin typeface="Trebuchet MS" panose="020B0603020202020204" pitchFamily="34" charset="0"/>
              </a:rPr>
              <a:t/>
            </a:r>
            <a:br>
              <a:rPr lang="en-GB" altLang="nl-NL" sz="3200" b="1" dirty="0" smtClean="0">
                <a:latin typeface="Trebuchet MS" panose="020B0603020202020204" pitchFamily="34" charset="0"/>
              </a:rPr>
            </a:br>
            <a:endParaRPr lang="en-GB" altLang="nl-NL" sz="2400" b="1" i="1" dirty="0" smtClean="0">
              <a:latin typeface="Trebuchet MS" panose="020B0603020202020204" pitchFamily="34" charset="0"/>
            </a:endParaRPr>
          </a:p>
        </p:txBody>
      </p:sp>
      <p:pic>
        <p:nvPicPr>
          <p:cNvPr id="3" name="Picture 2" descr="personal-care-and-hygiene-2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9255" y="4762689"/>
            <a:ext cx="2520280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63710" y="1512779"/>
            <a:ext cx="735488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</a:t>
            </a:r>
            <a:r>
              <a:rPr lang="nl-NL" altLang="nl-NL" sz="1600" b="1" dirty="0">
                <a:latin typeface="Trebuchet MS" panose="020B0603020202020204" pitchFamily="34" charset="0"/>
              </a:rPr>
              <a:t>BRB </a:t>
            </a:r>
            <a:r>
              <a:rPr lang="nl-NL" altLang="nl-NL" sz="1600" b="1" dirty="0" smtClean="0">
                <a:latin typeface="Trebuchet MS" panose="020B0603020202020204" pitchFamily="34" charset="0"/>
              </a:rPr>
              <a:t>PMS-2</a:t>
            </a:r>
            <a:r>
              <a:rPr lang="pl-PL" altLang="nl-NL" sz="1600" b="1" dirty="0" smtClean="0">
                <a:latin typeface="Trebuchet MS" panose="020B0603020202020204" pitchFamily="34" charset="0"/>
              </a:rPr>
              <a:t> / </a:t>
            </a:r>
            <a:r>
              <a:rPr lang="nl-NL" altLang="nl-NL" sz="1600" b="1" dirty="0" smtClean="0">
                <a:latin typeface="Trebuchet MS" panose="020B0603020202020204" pitchFamily="34" charset="0"/>
              </a:rPr>
              <a:t>BRB </a:t>
            </a:r>
            <a:r>
              <a:rPr lang="nl-NL" altLang="nl-NL" sz="1600" b="1" dirty="0">
                <a:latin typeface="Trebuchet MS" panose="020B0603020202020204" pitchFamily="34" charset="0"/>
              </a:rPr>
              <a:t>PMS-5</a:t>
            </a:r>
            <a:r>
              <a:rPr lang="en-US" altLang="nl-NL" sz="1600" b="1" dirty="0">
                <a:latin typeface="Trebuchet MS" panose="020B0603020202020204" pitchFamily="34" charset="0"/>
              </a:rPr>
              <a:t>	</a:t>
            </a:r>
            <a:r>
              <a:rPr lang="pl-PL" altLang="nl-NL" sz="1600" b="1" dirty="0">
                <a:latin typeface="Trebuchet MS" panose="020B0603020202020204" pitchFamily="34" charset="0"/>
              </a:rPr>
              <a:t> </a:t>
            </a:r>
            <a:r>
              <a:rPr lang="en-US" altLang="nl-NL" sz="1600" dirty="0" err="1" smtClean="0">
                <a:latin typeface="Trebuchet MS" panose="020B0603020202020204" pitchFamily="34" charset="0"/>
              </a:rPr>
              <a:t>Polymethylsilsesquioxane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nl-NL" sz="1600" b="1" dirty="0">
              <a:latin typeface="Trebuchet MS" panose="020B0603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l-NL" altLang="nl-NL" sz="1600" b="1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600" b="1" dirty="0">
                <a:latin typeface="Trebuchet MS" panose="020B0603020202020204" pitchFamily="34" charset="0"/>
              </a:rPr>
              <a:t> </a:t>
            </a:r>
            <a:r>
              <a:rPr lang="nl-NL" altLang="nl-NL" sz="1600" b="1" dirty="0" smtClean="0">
                <a:latin typeface="Trebuchet MS" panose="020B0603020202020204" pitchFamily="34" charset="0"/>
              </a:rPr>
              <a:t> 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Soft </a:t>
            </a:r>
            <a:r>
              <a:rPr lang="en-US" altLang="nl-NL" sz="1600" dirty="0">
                <a:latin typeface="Trebuchet MS" panose="020B0603020202020204" pitchFamily="34" charset="0"/>
              </a:rPr>
              <a:t>focus effect, reduction of fine lines and wrinkles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 Luxurious </a:t>
            </a:r>
            <a:r>
              <a:rPr lang="en-US" altLang="nl-NL" sz="1600" dirty="0">
                <a:latin typeface="Trebuchet MS" panose="020B0603020202020204" pitchFamily="34" charset="0"/>
              </a:rPr>
              <a:t>smooth dry feel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 Excellent lubricity, due to ball bearing effect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 Prevention of pigment and powder agglomeration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 Sebum absorption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 Water repellence improvement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Applications : Skin Care </a:t>
            </a:r>
            <a:r>
              <a:rPr lang="en-US" altLang="nl-NL" sz="1600" dirty="0" smtClean="0">
                <a:latin typeface="Trebuchet MS" panose="020B0603020202020204" pitchFamily="34" charset="0"/>
              </a:rPr>
              <a:t>and </a:t>
            </a:r>
            <a:r>
              <a:rPr lang="en-US" altLang="nl-NL" sz="1600" dirty="0">
                <a:latin typeface="Trebuchet MS" panose="020B0603020202020204" pitchFamily="34" charset="0"/>
              </a:rPr>
              <a:t>Color cosmetics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endParaRPr lang="en-US" altLang="ja-JP" sz="16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 rot="1434015">
            <a:off x="6740273" y="1337078"/>
            <a:ext cx="231852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b="1" cap="none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Boosters</a:t>
            </a:r>
            <a:endParaRPr lang="pl-PL" sz="4500" b="1" cap="none" spc="50" dirty="0" smtClean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1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104" y="2866288"/>
            <a:ext cx="2908775" cy="813535"/>
          </a:xfrm>
        </p:spPr>
        <p:txBody>
          <a:bodyPr>
            <a:noAutofit/>
          </a:bodyPr>
          <a:lstStyle/>
          <a:p>
            <a:r>
              <a:rPr lang="pl-PL" sz="5000" dirty="0" err="1" smtClean="0"/>
              <a:t>Silicones</a:t>
            </a:r>
            <a:endParaRPr lang="nl-NL" sz="5000" dirty="0"/>
          </a:p>
        </p:txBody>
      </p:sp>
      <p:sp>
        <p:nvSpPr>
          <p:cNvPr id="4" name="Rectangle 3"/>
          <p:cNvSpPr/>
          <p:nvPr/>
        </p:nvSpPr>
        <p:spPr>
          <a:xfrm>
            <a:off x="6060293" y="1100498"/>
            <a:ext cx="229530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b="1" cap="none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Cost</a:t>
            </a:r>
            <a:r>
              <a:rPr lang="pl-PL" sz="45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</a:t>
            </a:r>
          </a:p>
          <a:p>
            <a:pPr algn="ctr"/>
            <a:r>
              <a:rPr lang="pl-PL" sz="4500" b="1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Effective</a:t>
            </a:r>
            <a:endParaRPr lang="pl-PL" sz="4500" b="1" cap="none" spc="50" dirty="0" smtClean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325" y="1446747"/>
            <a:ext cx="231852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b="1" cap="none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Boosters</a:t>
            </a:r>
            <a:endParaRPr lang="pl-PL" sz="4500" b="1" cap="none" spc="50" dirty="0" smtClean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3010" y="4500097"/>
            <a:ext cx="295728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Smart </a:t>
            </a:r>
          </a:p>
          <a:p>
            <a:pPr algn="ctr"/>
            <a:r>
              <a:rPr lang="pl-PL" sz="4500" b="1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Ingredients</a:t>
            </a:r>
            <a:endParaRPr lang="pl-PL" sz="4500" b="1" spc="50" dirty="0" smtClean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1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955543"/>
            <a:ext cx="7699353" cy="560106"/>
          </a:xfrm>
        </p:spPr>
        <p:txBody>
          <a:bodyPr/>
          <a:lstStyle/>
          <a:p>
            <a:pPr algn="ctr" eaLnBrk="1" hangingPunct="1"/>
            <a:r>
              <a:rPr lang="en-GB" altLang="nl-NL" sz="3200" b="1" dirty="0" smtClean="0">
                <a:latin typeface="Trebuchet MS" panose="020B0603020202020204" pitchFamily="34" charset="0"/>
              </a:rPr>
              <a:t>BRB Personal Care</a:t>
            </a:r>
            <a:endParaRPr lang="en-GB" altLang="nl-NL" sz="2400" b="1" i="1" dirty="0" smtClean="0">
              <a:latin typeface="Trebuchet MS" panose="020B0603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48659" y="1729744"/>
            <a:ext cx="4572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altLang="nl-NL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We would like to offer you: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  <a:buFontTx/>
              <a:buBlip>
                <a:blip r:embed="rId2"/>
              </a:buBlip>
            </a:pPr>
            <a:r>
              <a:rPr lang="en-US" altLang="nl-NL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 Greater flexibility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  <a:buFontTx/>
              <a:buBlip>
                <a:blip r:embed="rId2"/>
              </a:buBlip>
            </a:pPr>
            <a:r>
              <a:rPr lang="en-US" altLang="nl-NL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 A wide range of products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  <a:buFontTx/>
              <a:buBlip>
                <a:blip r:embed="rId2"/>
              </a:buBlip>
            </a:pPr>
            <a:r>
              <a:rPr lang="en-US" altLang="nl-NL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 Worldwide coverage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endParaRPr lang="en-US" altLang="nl-NL" b="1" i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448659" y="3693481"/>
            <a:ext cx="50403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altLang="nl-NL" sz="1600" b="1">
                <a:solidFill>
                  <a:srgbClr val="000000"/>
                </a:solidFill>
                <a:latin typeface="Trebuchet MS" panose="020B0603020202020204" pitchFamily="34" charset="0"/>
              </a:rPr>
              <a:t>We are: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  <a:buFontTx/>
              <a:buBlip>
                <a:blip r:embed="rId2"/>
              </a:buBlip>
            </a:pPr>
            <a:r>
              <a:rPr lang="en-US" altLang="nl-NL" sz="1600" b="1">
                <a:solidFill>
                  <a:srgbClr val="000000"/>
                </a:solidFill>
                <a:latin typeface="Trebuchet MS" panose="020B0603020202020204" pitchFamily="34" charset="0"/>
              </a:rPr>
              <a:t> Highly experienced in tailor made solutions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  <a:buFontTx/>
              <a:buBlip>
                <a:blip r:embed="rId2"/>
              </a:buBlip>
            </a:pPr>
            <a:r>
              <a:rPr lang="en-US" altLang="nl-NL" sz="1600" b="1">
                <a:solidFill>
                  <a:srgbClr val="000000"/>
                </a:solidFill>
                <a:latin typeface="Trebuchet MS" panose="020B0603020202020204" pitchFamily="34" charset="0"/>
              </a:rPr>
              <a:t> Highly experienced in toll manufacturing</a:t>
            </a:r>
          </a:p>
          <a:p>
            <a:pPr eaLnBrk="1" hangingPunct="1"/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60350"/>
            <a:ext cx="7920037" cy="719138"/>
          </a:xfrm>
        </p:spPr>
        <p:txBody>
          <a:bodyPr/>
          <a:lstStyle/>
          <a:p>
            <a:pPr algn="ctr" eaLnBrk="1" hangingPunct="1"/>
            <a:r>
              <a:rPr lang="en-GB" altLang="nl-NL" sz="3200" b="1" dirty="0" smtClean="0">
                <a:latin typeface="Trebuchet MS" panose="020B0603020202020204" pitchFamily="34" charset="0"/>
              </a:rPr>
              <a:t>BRB Personal Care</a:t>
            </a:r>
            <a:endParaRPr lang="en-GB" altLang="nl-NL" sz="2400" b="1" i="1" dirty="0" smtClean="0">
              <a:latin typeface="Trebuchet MS" panose="020B0603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2500" y="1341438"/>
            <a:ext cx="4572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altLang="nl-NL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We would like to offer you: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nl-NL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 Greater flexibility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nl-NL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 A wide range of products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nl-NL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 Worldwide coverage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endParaRPr lang="en-US" altLang="nl-NL" b="1" i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492500" y="3305175"/>
            <a:ext cx="50403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nl-NL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We are: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nl-NL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 Highly experienced in tailor made solutions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nl-NL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 Highly experienced in toll manufacturing</a:t>
            </a:r>
          </a:p>
          <a:p>
            <a:pPr eaLnBrk="1" hangingPunct="1"/>
            <a:endParaRPr lang="en-US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99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:\BRB International\Marketing\Corporate Identity\Brochures and Pictures\Personal Care Brochure\BRB_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2958">
            <a:off x="5499044" y="5312333"/>
            <a:ext cx="377660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137" y="1223497"/>
            <a:ext cx="6935204" cy="813535"/>
          </a:xfrm>
        </p:spPr>
        <p:txBody>
          <a:bodyPr/>
          <a:lstStyle/>
          <a:p>
            <a:pPr algn="ctr"/>
            <a:r>
              <a:rPr lang="pl-PL" dirty="0" err="1" smtClean="0"/>
              <a:t>Aqua</a:t>
            </a:r>
            <a:r>
              <a:rPr lang="pl-PL" dirty="0" smtClean="0"/>
              <a:t> </a:t>
            </a:r>
            <a:r>
              <a:rPr lang="pl-PL" dirty="0" err="1" smtClean="0"/>
              <a:t>Boost</a:t>
            </a:r>
            <a:r>
              <a:rPr lang="pl-PL" dirty="0" smtClean="0"/>
              <a:t> </a:t>
            </a:r>
            <a:r>
              <a:rPr lang="pl-PL" dirty="0" err="1" smtClean="0"/>
              <a:t>Cream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508893"/>
              </p:ext>
            </p:extLst>
          </p:nvPr>
        </p:nvGraphicFramePr>
        <p:xfrm>
          <a:off x="1165409" y="1887417"/>
          <a:ext cx="6221939" cy="39826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2103"/>
                <a:gridCol w="1399558"/>
                <a:gridCol w="3500090"/>
                <a:gridCol w="790188"/>
              </a:tblGrid>
              <a:tr h="326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400" b="1" dirty="0" smtClean="0">
                          <a:effectLst/>
                          <a:latin typeface="Trebuchet MS" panose="020B0603020202020204" pitchFamily="34" charset="0"/>
                        </a:rPr>
                        <a:t>Ingredients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Trebuchet MS" panose="020B0603020202020204" pitchFamily="34" charset="0"/>
                        </a:rPr>
                        <a:t>INCI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Trebuchet MS" panose="020B0603020202020204" pitchFamily="34" charset="0"/>
                        </a:rPr>
                        <a:t>Dosage </a:t>
                      </a:r>
                      <a:r>
                        <a:rPr lang="en-MY" sz="1400" b="1" dirty="0" smtClean="0">
                          <a:effectLst/>
                          <a:latin typeface="Trebuchet MS" panose="020B0603020202020204" pitchFamily="34" charset="0"/>
                        </a:rPr>
                        <a:t>(%)</a:t>
                      </a:r>
                      <a:endParaRPr lang="pl-PL" sz="1400" b="1" dirty="0" smtClean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423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 err="1">
                          <a:effectLst/>
                          <a:latin typeface="Trebuchet MS" panose="020B0603020202020204" pitchFamily="34" charset="0"/>
                        </a:rPr>
                        <a:t>Cetyl</a:t>
                      </a:r>
                      <a:r>
                        <a:rPr lang="nl-NL" sz="1400" b="1" dirty="0">
                          <a:effectLst/>
                          <a:latin typeface="Trebuchet MS" panose="020B0603020202020204" pitchFamily="34" charset="0"/>
                        </a:rPr>
                        <a:t> PEG/PPG-10/1 </a:t>
                      </a:r>
                      <a:r>
                        <a:rPr lang="nl-NL" sz="1400" b="1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  <a:latin typeface="Trebuchet MS" panose="020B0603020202020204" pitchFamily="34" charset="0"/>
                        </a:rPr>
                        <a:t>1.50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A2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0" dirty="0">
                          <a:effectLst/>
                          <a:latin typeface="Trebuchet MS" panose="020B0603020202020204" pitchFamily="34" charset="0"/>
                        </a:rPr>
                        <a:t>BRB 2835</a:t>
                      </a:r>
                      <a:endParaRPr lang="nl-NL" sz="1400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Cetyl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Methicone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1.00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A3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0" dirty="0">
                          <a:effectLst/>
                          <a:latin typeface="Trebuchet MS" panose="020B0603020202020204" pitchFamily="34" charset="0"/>
                        </a:rPr>
                        <a:t>BRB DM 10</a:t>
                      </a:r>
                      <a:endParaRPr lang="nl-NL" sz="1400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3.00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5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A4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0" dirty="0">
                          <a:effectLst/>
                          <a:latin typeface="Trebuchet MS" panose="020B0603020202020204" pitchFamily="34" charset="0"/>
                        </a:rPr>
                        <a:t>BRB CM 50</a:t>
                      </a:r>
                      <a:endParaRPr lang="nl-NL" sz="1400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Cyclopentasiloxane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5.50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7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A5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0" dirty="0">
                          <a:effectLst/>
                          <a:latin typeface="Trebuchet MS" panose="020B0603020202020204" pitchFamily="34" charset="0"/>
                        </a:rPr>
                        <a:t>BRB SG 106</a:t>
                      </a:r>
                      <a:endParaRPr lang="nl-NL" sz="1400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Cyclopentasiloxane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(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and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)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/ Vinyl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Crosspolymer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2.00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DI Water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Aqua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84.00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B2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Salt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Sodium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Chloride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1.00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B3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Propylene Glycol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Propylene Glycol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2.00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8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Preservative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q.s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9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27821" y="1084317"/>
            <a:ext cx="7686827" cy="719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nl-NL" sz="3200" b="1" dirty="0" err="1" smtClean="0">
                <a:latin typeface="Trebuchet MS" panose="020B0603020202020204" pitchFamily="34" charset="0"/>
              </a:rPr>
              <a:t>Dimethicone</a:t>
            </a:r>
            <a:r>
              <a:rPr lang="en-GB" altLang="nl-NL" sz="3200" b="1" dirty="0" smtClean="0">
                <a:latin typeface="Trebuchet MS" panose="020B0603020202020204" pitchFamily="34" charset="0"/>
              </a:rPr>
              <a:t> </a:t>
            </a:r>
            <a:r>
              <a:rPr lang="en-GB" altLang="nl-NL" sz="3200" b="1" dirty="0" err="1" smtClean="0">
                <a:latin typeface="Trebuchet MS" panose="020B0603020202020204" pitchFamily="34" charset="0"/>
              </a:rPr>
              <a:t>Copolyols</a:t>
            </a:r>
            <a:r>
              <a:rPr lang="en-GB" altLang="nl-NL" sz="3200" b="1" dirty="0" smtClean="0">
                <a:latin typeface="Trebuchet MS" panose="020B0603020202020204" pitchFamily="34" charset="0"/>
              </a:rPr>
              <a:t/>
            </a:r>
            <a:br>
              <a:rPr lang="en-GB" altLang="nl-NL" sz="3200" b="1" dirty="0" smtClean="0">
                <a:latin typeface="Trebuchet MS" panose="020B0603020202020204" pitchFamily="34" charset="0"/>
              </a:rPr>
            </a:br>
            <a:endParaRPr lang="en-GB" altLang="nl-NL" sz="2400" b="1" i="1" dirty="0" smtClean="0">
              <a:latin typeface="Trebuchet MS" panose="020B0603020202020204" pitchFamily="34" charset="0"/>
            </a:endParaRPr>
          </a:p>
        </p:txBody>
      </p:sp>
      <p:sp>
        <p:nvSpPr>
          <p:cNvPr id="3" name="Tekstvak 14"/>
          <p:cNvSpPr txBox="1">
            <a:spLocks noChangeArrowheads="1"/>
          </p:cNvSpPr>
          <p:nvPr/>
        </p:nvSpPr>
        <p:spPr bwMode="auto">
          <a:xfrm>
            <a:off x="1582499" y="1443886"/>
            <a:ext cx="7058025" cy="341632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nl-NL" sz="1600" b="1" dirty="0" smtClean="0">
              <a:latin typeface="Trebuchet MS" panose="020B0603020202020204" pitchFamily="34" charset="0"/>
            </a:endParaRPr>
          </a:p>
          <a:p>
            <a:pPr eaLnBrk="1" hangingPunct="1"/>
            <a:endParaRPr lang="pl-PL" altLang="nl-NL" sz="1600" b="1" dirty="0">
              <a:latin typeface="Trebuchet MS" panose="020B0603020202020204" pitchFamily="34" charset="0"/>
            </a:endParaRPr>
          </a:p>
          <a:p>
            <a:pPr eaLnBrk="1" hangingPunct="1"/>
            <a:endParaRPr lang="pl-PL" altLang="nl-NL" sz="1600" b="1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nl-NL" sz="1600" b="1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latin typeface="Trebuchet MS" panose="020B0603020202020204" pitchFamily="34" charset="0"/>
              </a:rPr>
              <a:t> </a:t>
            </a:r>
            <a:r>
              <a:rPr lang="en-US" altLang="nl-NL" sz="1600" dirty="0">
                <a:latin typeface="Trebuchet MS" panose="020B0603020202020204" pitchFamily="34" charset="0"/>
              </a:rPr>
              <a:t>Acts as wetting agent, emulsifier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Compatible with a wide range of cosmetic ingredients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Hair Care: Conditioning agent and superior non-oily feel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Skin Care &amp; Color Cosmetics : Create non-</a:t>
            </a:r>
            <a:r>
              <a:rPr lang="en-US" altLang="nl-NL" sz="1600" dirty="0" err="1">
                <a:latin typeface="Trebuchet MS" panose="020B0603020202020204" pitchFamily="34" charset="0"/>
              </a:rPr>
              <a:t>comedogenic</a:t>
            </a:r>
            <a:r>
              <a:rPr lang="en-US" altLang="nl-NL" sz="1600" dirty="0">
                <a:latin typeface="Trebuchet MS" panose="020B0603020202020204" pitchFamily="34" charset="0"/>
              </a:rPr>
              <a:t> light</a:t>
            </a:r>
            <a:br>
              <a:rPr lang="en-US" altLang="nl-NL" sz="1600" dirty="0">
                <a:latin typeface="Trebuchet MS" panose="020B0603020202020204" pitchFamily="34" charset="0"/>
              </a:rPr>
            </a:br>
            <a:r>
              <a:rPr lang="en-US" altLang="nl-NL" sz="1600" dirty="0">
                <a:latin typeface="Trebuchet MS" panose="020B0603020202020204" pitchFamily="34" charset="0"/>
              </a:rPr>
              <a:t>   feel emulsions with elegant sensory</a:t>
            </a:r>
            <a:endParaRPr lang="nl-NL" altLang="nl-NL" sz="1400" dirty="0">
              <a:latin typeface="Trebuchet MS" panose="020B0603020202020204" pitchFamily="34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n-US" altLang="nl-NL" sz="1600" dirty="0">
              <a:latin typeface="Trebuchet MS" panose="020B0603020202020204" pitchFamily="34" charset="0"/>
            </a:endParaRPr>
          </a:p>
        </p:txBody>
      </p:sp>
      <p:pic>
        <p:nvPicPr>
          <p:cNvPr id="4" name="Picture 7" descr="P:\BRB International\Marketing\Corporate Identity\Brochures and Pictures\iStock_000005099504XX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652" y="4755663"/>
            <a:ext cx="1753729" cy="1988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 rot="1434015">
            <a:off x="6373281" y="1687342"/>
            <a:ext cx="295728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b="1" cap="none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Smart </a:t>
            </a:r>
          </a:p>
          <a:p>
            <a:pPr algn="ctr"/>
            <a:r>
              <a:rPr lang="pl-PL" sz="4500" b="1" cap="none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Ingredients</a:t>
            </a:r>
            <a:endParaRPr lang="en-US" sz="4500" b="1" cap="none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5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" y="339627"/>
            <a:ext cx="8974869" cy="611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0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870664"/>
              </p:ext>
            </p:extLst>
          </p:nvPr>
        </p:nvGraphicFramePr>
        <p:xfrm>
          <a:off x="1254370" y="1556205"/>
          <a:ext cx="6221939" cy="39826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2103"/>
                <a:gridCol w="1399558"/>
                <a:gridCol w="3500090"/>
                <a:gridCol w="790188"/>
              </a:tblGrid>
              <a:tr h="326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400" b="1" dirty="0" smtClean="0">
                          <a:effectLst/>
                          <a:latin typeface="Trebuchet MS" panose="020B0603020202020204" pitchFamily="34" charset="0"/>
                        </a:rPr>
                        <a:t>Ingredients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Trebuchet MS" panose="020B0603020202020204" pitchFamily="34" charset="0"/>
                        </a:rPr>
                        <a:t>INCI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Trebuchet MS" panose="020B0603020202020204" pitchFamily="34" charset="0"/>
                        </a:rPr>
                        <a:t>Dosage </a:t>
                      </a:r>
                      <a:r>
                        <a:rPr lang="en-MY" sz="1400" b="1" dirty="0" smtClean="0">
                          <a:effectLst/>
                          <a:latin typeface="Trebuchet MS" panose="020B0603020202020204" pitchFamily="34" charset="0"/>
                        </a:rPr>
                        <a:t>(%)</a:t>
                      </a:r>
                      <a:endParaRPr lang="pl-PL" sz="1400" b="1" dirty="0" smtClean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423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Cetyl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PEG/PPG-10/1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1.50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A2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i="0" dirty="0">
                          <a:effectLst/>
                          <a:latin typeface="Trebuchet MS" panose="020B0603020202020204" pitchFamily="34" charset="0"/>
                        </a:rPr>
                        <a:t>BRB 2835</a:t>
                      </a:r>
                      <a:endParaRPr lang="nl-NL" sz="1400" b="1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 err="1">
                          <a:effectLst/>
                          <a:latin typeface="Trebuchet MS" panose="020B0603020202020204" pitchFamily="34" charset="0"/>
                        </a:rPr>
                        <a:t>Cetyl</a:t>
                      </a:r>
                      <a:r>
                        <a:rPr lang="nl-NL" sz="1400" b="1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NL" sz="1400" b="1" dirty="0" err="1">
                          <a:effectLst/>
                          <a:latin typeface="Trebuchet MS" panose="020B0603020202020204" pitchFamily="34" charset="0"/>
                        </a:rPr>
                        <a:t>Methicone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  <a:latin typeface="Trebuchet MS" panose="020B0603020202020204" pitchFamily="34" charset="0"/>
                        </a:rPr>
                        <a:t>1.00</a:t>
                      </a:r>
                      <a:endParaRPr lang="nl-NL" sz="1400" b="1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A3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0" dirty="0">
                          <a:effectLst/>
                          <a:latin typeface="Trebuchet MS" panose="020B0603020202020204" pitchFamily="34" charset="0"/>
                        </a:rPr>
                        <a:t>BRB DM 10</a:t>
                      </a:r>
                      <a:endParaRPr lang="nl-NL" sz="1400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3.00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5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A4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0" dirty="0">
                          <a:effectLst/>
                          <a:latin typeface="Trebuchet MS" panose="020B0603020202020204" pitchFamily="34" charset="0"/>
                        </a:rPr>
                        <a:t>BRB CM 50</a:t>
                      </a:r>
                      <a:endParaRPr lang="nl-NL" sz="1400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Cyclopentasiloxane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5.50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7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A5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0" dirty="0">
                          <a:effectLst/>
                          <a:latin typeface="Trebuchet MS" panose="020B0603020202020204" pitchFamily="34" charset="0"/>
                        </a:rPr>
                        <a:t>BRB SG 106</a:t>
                      </a:r>
                      <a:endParaRPr lang="nl-NL" sz="1400" i="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Cyclopentasiloxane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(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and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)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/ Vinyl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Dimethicone</a:t>
                      </a: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Crosspolymer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2.00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DI Water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Aqua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84.00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B2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Salt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Sodium Chloride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1.00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B3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Propylene Glycol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Propylene Glycol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2.00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8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C1</a:t>
                      </a:r>
                      <a:endParaRPr lang="nl-NL" sz="14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Preservative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Trebuchet MS" panose="020B0603020202020204" pitchFamily="34" charset="0"/>
                        </a:rPr>
                        <a:t>q.s</a:t>
                      </a:r>
                      <a:endParaRPr lang="nl-NL" sz="1400" dirty="0">
                        <a:solidFill>
                          <a:srgbClr val="00008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50137" y="1223497"/>
            <a:ext cx="6935204" cy="8135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Trebuchet MS Bold"/>
                <a:ea typeface="+mj-ea"/>
                <a:cs typeface="Trebuchet MS Bold"/>
              </a:defRPr>
            </a:lvl1pPr>
          </a:lstStyle>
          <a:p>
            <a:pPr algn="ctr"/>
            <a:r>
              <a:rPr lang="pl-PL" smtClean="0"/>
              <a:t>Aqua Boost Cream</a:t>
            </a:r>
            <a:endParaRPr lang="en-US" dirty="0"/>
          </a:p>
        </p:txBody>
      </p:sp>
      <p:pic>
        <p:nvPicPr>
          <p:cNvPr id="4" name="Picture 7" descr="P:\BRB International\Marketing\Corporate Identity\Brochures and Pictures\Personal Care Brochure\BRB_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2958">
            <a:off x="5499044" y="5312333"/>
            <a:ext cx="377660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50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917965"/>
            <a:ext cx="7711879" cy="5350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nl-NL" sz="3200" b="1" dirty="0" smtClean="0">
                <a:latin typeface="Trebuchet MS" panose="020B0603020202020204" pitchFamily="34" charset="0"/>
              </a:rPr>
              <a:t>                  </a:t>
            </a:r>
            <a:r>
              <a:rPr lang="en-GB" altLang="nl-NL" sz="3200" b="1" dirty="0" err="1" smtClean="0">
                <a:latin typeface="Trebuchet MS" panose="020B0603020202020204" pitchFamily="34" charset="0"/>
              </a:rPr>
              <a:t>Alkyldimethicones</a:t>
            </a:r>
            <a:r>
              <a:rPr lang="en-GB" altLang="nl-NL" sz="3200" b="1" dirty="0" smtClean="0">
                <a:latin typeface="Trebuchet MS" panose="020B0603020202020204" pitchFamily="34" charset="0"/>
              </a:rPr>
              <a:t> </a:t>
            </a:r>
            <a:br>
              <a:rPr lang="en-GB" altLang="nl-NL" sz="3200" b="1" dirty="0" smtClean="0">
                <a:latin typeface="Trebuchet MS" panose="020B0603020202020204" pitchFamily="34" charset="0"/>
              </a:rPr>
            </a:br>
            <a:endParaRPr lang="en-GB" altLang="nl-NL" sz="2400" b="1" i="1" dirty="0" smtClean="0">
              <a:latin typeface="Trebuchet MS" panose="020B0603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31913" y="2045548"/>
            <a:ext cx="7585664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600" b="1" dirty="0">
                <a:latin typeface="Trebuchet MS" panose="020B0603020202020204" pitchFamily="34" charset="0"/>
              </a:rPr>
              <a:t> BRB 2835: </a:t>
            </a:r>
            <a:r>
              <a:rPr lang="nl-NL" altLang="nl-NL" sz="1400" dirty="0">
                <a:latin typeface="Trebuchet MS" panose="020B0603020202020204" pitchFamily="34" charset="0"/>
              </a:rPr>
              <a:t>Cetyl dimethicone</a:t>
            </a:r>
            <a:endParaRPr lang="nl-NL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600" b="1" dirty="0">
                <a:latin typeface="Trebuchet MS" panose="020B0603020202020204" pitchFamily="34" charset="0"/>
              </a:rPr>
              <a:t> BRB 2836: </a:t>
            </a:r>
            <a:r>
              <a:rPr lang="nl-NL" altLang="nl-NL" sz="1400" dirty="0">
                <a:latin typeface="Trebuchet MS" panose="020B0603020202020204" pitchFamily="34" charset="0"/>
              </a:rPr>
              <a:t>Stearyl dimethicone (and) </a:t>
            </a:r>
            <a:r>
              <a:rPr lang="nl-NL" altLang="nl-NL" sz="1400" dirty="0" err="1" smtClean="0">
                <a:latin typeface="Trebuchet MS" panose="020B0603020202020204" pitchFamily="34" charset="0"/>
              </a:rPr>
              <a:t>Octadecene</a:t>
            </a:r>
            <a:endParaRPr lang="pl-PL" altLang="nl-NL" sz="1400" dirty="0" smtClean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nl-NL" sz="1400" b="1" dirty="0" smtClean="0">
                <a:latin typeface="Trebuchet MS" panose="020B0603020202020204" pitchFamily="34" charset="0"/>
              </a:rPr>
              <a:t> BRB </a:t>
            </a:r>
            <a:r>
              <a:rPr lang="pl-PL" altLang="nl-NL" sz="1400" b="1" dirty="0" err="1" smtClean="0">
                <a:latin typeface="Trebuchet MS" panose="020B0603020202020204" pitchFamily="34" charset="0"/>
              </a:rPr>
              <a:t>Caprylyl</a:t>
            </a:r>
            <a:r>
              <a:rPr lang="pl-PL" altLang="nl-NL" sz="1400" b="1" dirty="0" smtClean="0">
                <a:latin typeface="Trebuchet MS" panose="020B0603020202020204" pitchFamily="34" charset="0"/>
              </a:rPr>
              <a:t> </a:t>
            </a:r>
            <a:r>
              <a:rPr lang="pl-PL" altLang="nl-NL" sz="1400" b="1" dirty="0" err="1">
                <a:latin typeface="Trebuchet MS" panose="020B0603020202020204" pitchFamily="34" charset="0"/>
              </a:rPr>
              <a:t>M</a:t>
            </a:r>
            <a:r>
              <a:rPr lang="pl-PL" altLang="nl-NL" sz="1400" b="1" dirty="0" err="1" smtClean="0">
                <a:latin typeface="Trebuchet MS" panose="020B0603020202020204" pitchFamily="34" charset="0"/>
              </a:rPr>
              <a:t>ethicone</a:t>
            </a:r>
            <a:endParaRPr lang="nl-NL" altLang="nl-NL" sz="1400" b="1" dirty="0">
              <a:latin typeface="Trebuchet MS" panose="020B0603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l-NL" altLang="nl-NL" sz="1600" b="1" dirty="0">
              <a:latin typeface="Trebuchet MS" panose="020B0603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l-NL" altLang="nl-NL" sz="1600" b="1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600" b="1" dirty="0">
                <a:latin typeface="Trebuchet MS" panose="020B0603020202020204" pitchFamily="34" charset="0"/>
              </a:rPr>
              <a:t>  </a:t>
            </a:r>
            <a:r>
              <a:rPr lang="es-ES" altLang="nl-NL" sz="1600" dirty="0" err="1">
                <a:latin typeface="Trebuchet MS" panose="020B0603020202020204" pitchFamily="34" charset="0"/>
              </a:rPr>
              <a:t>Enhance</a:t>
            </a:r>
            <a:r>
              <a:rPr lang="es-ES" altLang="nl-NL" sz="1600" dirty="0">
                <a:latin typeface="Trebuchet MS" panose="020B0603020202020204" pitchFamily="34" charset="0"/>
              </a:rPr>
              <a:t> </a:t>
            </a:r>
            <a:r>
              <a:rPr lang="es-ES" altLang="nl-NL" sz="1600" dirty="0" err="1">
                <a:latin typeface="Trebuchet MS" panose="020B0603020202020204" pitchFamily="34" charset="0"/>
              </a:rPr>
              <a:t>sensory</a:t>
            </a:r>
            <a:r>
              <a:rPr lang="es-ES" altLang="nl-NL" sz="1600" dirty="0">
                <a:latin typeface="Trebuchet MS" panose="020B0603020202020204" pitchFamily="34" charset="0"/>
              </a:rPr>
              <a:t> of natural </a:t>
            </a:r>
            <a:r>
              <a:rPr lang="es-ES" altLang="nl-NL" sz="1600" dirty="0" err="1">
                <a:latin typeface="Trebuchet MS" panose="020B0603020202020204" pitchFamily="34" charset="0"/>
              </a:rPr>
              <a:t>ingredients</a:t>
            </a:r>
            <a:r>
              <a:rPr lang="es-ES" altLang="nl-NL" sz="1600" dirty="0">
                <a:latin typeface="Trebuchet MS" panose="020B0603020202020204" pitchFamily="34" charset="0"/>
              </a:rPr>
              <a:t>, </a:t>
            </a:r>
            <a:r>
              <a:rPr lang="es-ES" altLang="nl-NL" sz="1600" dirty="0" err="1">
                <a:latin typeface="Trebuchet MS" panose="020B0603020202020204" pitchFamily="34" charset="0"/>
              </a:rPr>
              <a:t>providing</a:t>
            </a:r>
            <a:r>
              <a:rPr lang="es-ES" altLang="nl-NL" sz="1600" dirty="0">
                <a:latin typeface="Trebuchet MS" panose="020B0603020202020204" pitchFamily="34" charset="0"/>
              </a:rPr>
              <a:t> </a:t>
            </a:r>
            <a:r>
              <a:rPr lang="es-ES" altLang="nl-NL" sz="1600" dirty="0" err="1">
                <a:latin typeface="Trebuchet MS" panose="020B0603020202020204" pitchFamily="34" charset="0"/>
              </a:rPr>
              <a:t>unique</a:t>
            </a:r>
            <a:r>
              <a:rPr lang="es-ES" altLang="nl-NL" sz="1600" dirty="0">
                <a:latin typeface="Trebuchet MS" panose="020B0603020202020204" pitchFamily="34" charset="0"/>
              </a:rPr>
              <a:t> </a:t>
            </a:r>
            <a:r>
              <a:rPr lang="es-ES" altLang="nl-NL" sz="1600" dirty="0" err="1">
                <a:latin typeface="Trebuchet MS" panose="020B0603020202020204" pitchFamily="34" charset="0"/>
              </a:rPr>
              <a:t>smooth</a:t>
            </a:r>
            <a:r>
              <a:rPr lang="es-ES" altLang="nl-NL" sz="1600" dirty="0">
                <a:latin typeface="Trebuchet MS" panose="020B0603020202020204" pitchFamily="34" charset="0"/>
              </a:rPr>
              <a:t> </a:t>
            </a:r>
            <a:r>
              <a:rPr lang="es-ES" altLang="nl-NL" sz="1600" dirty="0" err="1" smtClean="0">
                <a:latin typeface="Trebuchet MS" panose="020B0603020202020204" pitchFamily="34" charset="0"/>
              </a:rPr>
              <a:t>silky</a:t>
            </a:r>
            <a:r>
              <a:rPr lang="es-ES" altLang="nl-NL" sz="1600" dirty="0">
                <a:latin typeface="Trebuchet MS" panose="020B0603020202020204" pitchFamily="34" charset="0"/>
              </a:rPr>
              <a:t> </a:t>
            </a:r>
            <a:r>
              <a:rPr lang="es-ES" altLang="nl-NL" sz="1600" dirty="0" err="1" smtClean="0">
                <a:latin typeface="Trebuchet MS" panose="020B0603020202020204" pitchFamily="34" charset="0"/>
              </a:rPr>
              <a:t>feel</a:t>
            </a: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 </a:t>
            </a:r>
            <a:r>
              <a:rPr lang="nl-NL" altLang="nl-NL" sz="1600" dirty="0">
                <a:latin typeface="Trebuchet MS" panose="020B0603020202020204" pitchFamily="34" charset="0"/>
              </a:rPr>
              <a:t>Organic compatibility, improve spreadability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600" dirty="0">
                <a:latin typeface="Trebuchet MS" panose="020B0603020202020204" pitchFamily="34" charset="0"/>
              </a:rPr>
              <a:t>  </a:t>
            </a:r>
            <a:r>
              <a:rPr lang="en-US" altLang="nl-NL" sz="1600" dirty="0">
                <a:latin typeface="Trebuchet MS" panose="020B0603020202020204" pitchFamily="34" charset="0"/>
              </a:rPr>
              <a:t>Pigment compatibility, SPF booster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</a:rPr>
              <a:t>  Water resistance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nl-NL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  Applications :	Hair Care, Body &amp; Skin Care, Lip Care, Color 		               </a:t>
            </a:r>
            <a:r>
              <a:rPr lang="en-US" altLang="nl-NL" sz="16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       	Cosmetics </a:t>
            </a:r>
            <a:r>
              <a:rPr lang="en-US" altLang="nl-NL" sz="1600" dirty="0">
                <a:latin typeface="Trebuchet MS" panose="020B0603020202020204" pitchFamily="34" charset="0"/>
                <a:ea typeface="MS PGothic" panose="020B0600070205080204" pitchFamily="34" charset="-128"/>
              </a:rPr>
              <a:t>and Sun Care</a:t>
            </a:r>
            <a:endParaRPr lang="en-US" altLang="nl-NL" sz="1600" dirty="0"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434015">
            <a:off x="6344125" y="1755965"/>
            <a:ext cx="231852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b="1" cap="none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Boosters</a:t>
            </a:r>
            <a:endParaRPr lang="pl-PL" sz="4500" b="1" cap="none" spc="50" dirty="0" smtClean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8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46606" y="966302"/>
            <a:ext cx="4535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nl-NL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V</a:t>
            </a:r>
            <a:r>
              <a:rPr lang="en-US" altLang="nl-NL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olatile Profile of </a:t>
            </a:r>
            <a:r>
              <a:rPr lang="nl-NL" altLang="nl-NL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BRB </a:t>
            </a:r>
            <a:r>
              <a:rPr lang="nl-NL" altLang="nl-NL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Caprylyl M</a:t>
            </a:r>
            <a:r>
              <a:rPr lang="nl-NL" altLang="nl-NL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ethicone </a:t>
            </a:r>
            <a:endParaRPr lang="en-US" altLang="nl-NL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237091" y="1518296"/>
          <a:ext cx="6841052" cy="411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84575" y="5822359"/>
            <a:ext cx="7354888" cy="41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en-US" altLang="nl-NL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Moderate volatility- less dry feel compare to volatile silicones </a:t>
            </a:r>
            <a:endParaRPr lang="en-US" altLang="nl-NL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1728</Words>
  <Application>Microsoft Office PowerPoint</Application>
  <PresentationFormat>On-screen Show (4:3)</PresentationFormat>
  <Paragraphs>861</Paragraphs>
  <Slides>34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 Unicode MS</vt:lpstr>
      <vt:lpstr>Batang</vt:lpstr>
      <vt:lpstr>MS PGothic</vt:lpstr>
      <vt:lpstr>Trebuchet MS Bold</vt:lpstr>
      <vt:lpstr>Univers</vt:lpstr>
      <vt:lpstr>Arial</vt:lpstr>
      <vt:lpstr>Calibri</vt:lpstr>
      <vt:lpstr>Tahoma</vt:lpstr>
      <vt:lpstr>Times New Roman</vt:lpstr>
      <vt:lpstr>Trebuchet MS</vt:lpstr>
      <vt:lpstr>Office-thema</vt:lpstr>
      <vt:lpstr>Microsoft Excel Chart</vt:lpstr>
      <vt:lpstr>PowerPoint Presentation</vt:lpstr>
      <vt:lpstr>Boost your formula  with  cost-effective ingredients   </vt:lpstr>
      <vt:lpstr>Aqua Boost Cream</vt:lpstr>
      <vt:lpstr>Aqua Boost Cream</vt:lpstr>
      <vt:lpstr>Dimethicone Copolyols </vt:lpstr>
      <vt:lpstr>PowerPoint Presentation</vt:lpstr>
      <vt:lpstr>PowerPoint Presentation</vt:lpstr>
      <vt:lpstr>                  Alkyldimethicones  </vt:lpstr>
      <vt:lpstr>PowerPoint Presentation</vt:lpstr>
      <vt:lpstr>PowerPoint Presentation</vt:lpstr>
      <vt:lpstr>Dimethicones </vt:lpstr>
      <vt:lpstr>PowerPoint Presentation</vt:lpstr>
      <vt:lpstr>Volatile Fluids </vt:lpstr>
      <vt:lpstr>Volatile Fluids Cyclics                                          Linears</vt:lpstr>
      <vt:lpstr>Volatile Fluids Evaporation Characteristics</vt:lpstr>
      <vt:lpstr>PowerPoint Presentation</vt:lpstr>
      <vt:lpstr>PowerPoint Presentation</vt:lpstr>
      <vt:lpstr>PowerPoint Presentation</vt:lpstr>
      <vt:lpstr>Silicone Crosspolymer </vt:lpstr>
      <vt:lpstr>CC Leave In Hair Conditioner</vt:lpstr>
      <vt:lpstr>PowerPoint Presentation</vt:lpstr>
      <vt:lpstr>Phenyl Modified Fluid </vt:lpstr>
      <vt:lpstr>PowerPoint Presentation</vt:lpstr>
      <vt:lpstr>Gum blends</vt:lpstr>
      <vt:lpstr>Gum blends</vt:lpstr>
      <vt:lpstr>PowerPoint Presentation</vt:lpstr>
      <vt:lpstr>BRB Personal Care Emulsions </vt:lpstr>
      <vt:lpstr>PowerPoint Presentation</vt:lpstr>
      <vt:lpstr>PowerPoint Presentation</vt:lpstr>
      <vt:lpstr>Silicone resins </vt:lpstr>
      <vt:lpstr>Silicone resins </vt:lpstr>
      <vt:lpstr>Silicones</vt:lpstr>
      <vt:lpstr>BRB Personal Care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Crasborn</dc:creator>
  <cp:lastModifiedBy>Katarzyna Klosowska</cp:lastModifiedBy>
  <cp:revision>126</cp:revision>
  <cp:lastPrinted>2016-11-22T13:40:51Z</cp:lastPrinted>
  <dcterms:created xsi:type="dcterms:W3CDTF">2016-11-22T13:04:10Z</dcterms:created>
  <dcterms:modified xsi:type="dcterms:W3CDTF">2019-08-16T12:03:53Z</dcterms:modified>
</cp:coreProperties>
</file>