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27" r:id="rId2"/>
    <p:sldId id="321" r:id="rId3"/>
    <p:sldId id="322" r:id="rId4"/>
    <p:sldId id="324" r:id="rId5"/>
    <p:sldId id="323" r:id="rId6"/>
    <p:sldId id="325" r:id="rId7"/>
    <p:sldId id="326" r:id="rId8"/>
    <p:sldId id="312" r:id="rId9"/>
    <p:sldId id="313" r:id="rId10"/>
    <p:sldId id="314" r:id="rId11"/>
    <p:sldId id="315" r:id="rId12"/>
    <p:sldId id="316" r:id="rId13"/>
    <p:sldId id="317" r:id="rId14"/>
    <p:sldId id="320" r:id="rId15"/>
    <p:sldId id="319" r:id="rId16"/>
    <p:sldId id="318" r:id="rId17"/>
    <p:sldId id="310" r:id="rId18"/>
    <p:sldId id="261" r:id="rId19"/>
    <p:sldId id="285" r:id="rId20"/>
    <p:sldId id="269" r:id="rId21"/>
    <p:sldId id="258" r:id="rId22"/>
    <p:sldId id="266" r:id="rId23"/>
    <p:sldId id="259" r:id="rId24"/>
    <p:sldId id="273" r:id="rId25"/>
    <p:sldId id="278" r:id="rId26"/>
    <p:sldId id="277" r:id="rId27"/>
  </p:sldIdLst>
  <p:sldSz cx="12192000" cy="6858000"/>
  <p:notesSz cx="6808788" cy="9940925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e Moro" initials="G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40" y="-90"/>
      </p:cViewPr>
      <p:guideLst>
        <p:guide orient="horz" pos="216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rtl="0">
              <a:defRPr sz="1200"/>
            </a:pPr>
            <a:r>
              <a:rPr lang="ru-RU" sz="1200" b="1" i="0" u="none" baseline="0" dirty="0" smtClean="0"/>
              <a:t>Количественное определение </a:t>
            </a:r>
            <a:r>
              <a:rPr lang="ru-RU" sz="1200" b="1" i="0" u="none" baseline="0" dirty="0" err="1" smtClean="0"/>
              <a:t>карбонилирования</a:t>
            </a:r>
            <a:r>
              <a:rPr lang="ru-RU" sz="1200" b="1" i="0" u="none" baseline="0" dirty="0" smtClean="0"/>
              <a:t> белков</a:t>
            </a:r>
            <a:endParaRPr lang="en" sz="1200" b="1" i="0" u="none" baseline="0" dirty="0"/>
          </a:p>
        </c:rich>
      </c:tx>
      <c:layout>
        <c:manualLayout>
          <c:xMode val="edge"/>
          <c:yMode val="edge"/>
          <c:x val="0.1440579022965702"/>
          <c:y val="2.74824140144349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42914676147094"/>
          <c:y val="0.18337049487488918"/>
          <c:w val="0.67904161442379418"/>
          <c:h val="0.67339295350403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F92-43C2-9E40-9FD882527F2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92-43C2-9E40-9FD882527F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+39%***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92-43C2-9E40-9FD882527F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'Sheet 1'!$A$2:$A$3</c:f>
              <c:strCache>
                <c:ptCount val="2"/>
                <c:pt idx="0">
                  <c:v>Без воздействия синего света</c:v>
                </c:pt>
                <c:pt idx="1">
                  <c:v>После воздействия синего цвета</c:v>
                </c:pt>
              </c:strCache>
            </c:strRef>
          </c:cat>
          <c:val>
            <c:numRef>
              <c:f>'Sheet 1'!$B$2:$B$3</c:f>
              <c:numCache>
                <c:formatCode>General</c:formatCode>
                <c:ptCount val="2"/>
                <c:pt idx="0">
                  <c:v>100</c:v>
                </c:pt>
                <c:pt idx="1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92-43C2-9E40-9FD882527F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939072"/>
        <c:axId val="122222464"/>
      </c:barChart>
      <c:catAx>
        <c:axId val="12193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222464"/>
        <c:crosses val="autoZero"/>
        <c:auto val="1"/>
        <c:lblAlgn val="ctr"/>
        <c:lblOffset val="100"/>
        <c:noMultiLvlLbl val="0"/>
      </c:catAx>
      <c:valAx>
        <c:axId val="122222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rtl="0">
                  <a:defRPr sz="1000" b="0"/>
                </a:pPr>
                <a:r>
                  <a:rPr lang="en" sz="1000" b="0" i="0" u="none" baseline="0" dirty="0"/>
                  <a:t>% variation versus control </a:t>
                </a:r>
              </a:p>
              <a:p>
                <a:pPr rtl="0">
                  <a:defRPr sz="1000" b="0"/>
                </a:pPr>
                <a:r>
                  <a:rPr lang="en" sz="1000" b="0" i="0" u="none" baseline="0" dirty="0"/>
                  <a:t>not exposed to Blue Light</a:t>
                </a:r>
                <a:endParaRPr lang="en" sz="1000" b="0" dirty="0"/>
              </a:p>
            </c:rich>
          </c:tx>
          <c:layout>
            <c:manualLayout>
              <c:xMode val="edge"/>
              <c:yMode val="edge"/>
              <c:x val="3.3090321313504846E-2"/>
              <c:y val="0.302614313796421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193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rtl="0">
        <a:defRPr sz="12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87-47C1-B949-6DD598EC48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87-47C1-B949-6DD598EC48AF}"/>
              </c:ext>
            </c:extLst>
          </c:dPt>
          <c:cat>
            <c:strRef>
              <c:f>Feuil1!$A$2:$A$3</c:f>
              <c:strCache>
                <c:ptCount val="2"/>
                <c:pt idx="0">
                  <c:v>T0</c:v>
                </c:pt>
                <c:pt idx="1">
                  <c:v>T28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100</c:v>
                </c:pt>
                <c:pt idx="1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87-47C1-B949-6DD598EC4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074816"/>
        <c:axId val="144123776"/>
      </c:barChart>
      <c:catAx>
        <c:axId val="1430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23776"/>
        <c:crosses val="autoZero"/>
        <c:auto val="1"/>
        <c:lblAlgn val="ctr"/>
        <c:lblOffset val="100"/>
        <c:noMultiLvlLbl val="0"/>
      </c:catAx>
      <c:valAx>
        <c:axId val="14412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7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4780786260122"/>
          <c:y val="0.13286269255316793"/>
          <c:w val="0.76188708974699926"/>
          <c:h val="0.69170956811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Skin smoothness</c:v>
                </c:pt>
                <c:pt idx="1">
                  <c:v>Skin grain</c:v>
                </c:pt>
                <c:pt idx="2">
                  <c:v>Skin softness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4-4AD2-B8C8-8EEE2C4DC8D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T28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Skin smoothness</c:v>
                </c:pt>
                <c:pt idx="1">
                  <c:v>Skin grain</c:v>
                </c:pt>
                <c:pt idx="2">
                  <c:v>Skin softness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118</c:v>
                </c:pt>
                <c:pt idx="1">
                  <c:v>118</c:v>
                </c:pt>
                <c:pt idx="2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B54-4AD2-B8C8-8EEE2C4DC8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651840"/>
        <c:axId val="197653632"/>
      </c:barChart>
      <c:catAx>
        <c:axId val="1976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53632"/>
        <c:crosses val="autoZero"/>
        <c:auto val="1"/>
        <c:lblAlgn val="ctr"/>
        <c:lblOffset val="100"/>
        <c:noMultiLvlLbl val="0"/>
      </c:catAx>
      <c:valAx>
        <c:axId val="197653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79421474754679"/>
          <c:y val="7.2484619610323833E-2"/>
          <c:w val="0.17368432604461029"/>
          <c:h val="6.2612157344894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rtl="0">
              <a:defRPr sz="1200"/>
            </a:pPr>
            <a:r>
              <a:rPr lang="ru-RU" sz="1200" b="1" i="0" u="none" baseline="0" dirty="0" smtClean="0"/>
              <a:t>Количественная оценка измененных клеток в эпидермисе</a:t>
            </a:r>
            <a:endParaRPr lang="en" sz="1200" b="1" i="0" u="none" baseline="0" dirty="0"/>
          </a:p>
        </c:rich>
      </c:tx>
      <c:layout>
        <c:manualLayout>
          <c:xMode val="edge"/>
          <c:yMode val="edge"/>
          <c:x val="0.1440579022965702"/>
          <c:y val="2.74824140144349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142914676147094"/>
          <c:y val="0.18337049487488918"/>
          <c:w val="0.67904161442379418"/>
          <c:h val="0.67339295350403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Colonne1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E5-4D06-B980-1EDFEDCE3E2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1E5-4D06-B980-1EDFEDCE3E2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+78%***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E5-4D06-B980-1EDFEDCE3E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'Sheet 1'!$A$2:$A$3</c:f>
              <c:strCache>
                <c:ptCount val="2"/>
                <c:pt idx="0">
                  <c:v>Без синего света</c:v>
                </c:pt>
                <c:pt idx="1">
                  <c:v>После воздействия синим светом</c:v>
                </c:pt>
              </c:strCache>
            </c:strRef>
          </c:cat>
          <c:val>
            <c:numRef>
              <c:f>'Sheet 1'!$B$2:$B$3</c:f>
              <c:numCache>
                <c:formatCode>General</c:formatCode>
                <c:ptCount val="2"/>
                <c:pt idx="0">
                  <c:v>100</c:v>
                </c:pt>
                <c:pt idx="1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E5-4D06-B980-1EDFEDCE3E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262080"/>
        <c:axId val="158560640"/>
      </c:barChart>
      <c:catAx>
        <c:axId val="14726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560640"/>
        <c:crosses val="autoZero"/>
        <c:auto val="1"/>
        <c:lblAlgn val="ctr"/>
        <c:lblOffset val="100"/>
        <c:noMultiLvlLbl val="0"/>
      </c:catAx>
      <c:valAx>
        <c:axId val="158560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rtl="0">
                  <a:defRPr sz="1000" b="0"/>
                </a:pPr>
                <a:r>
                  <a:rPr lang="en" sz="1000" b="0" i="0" u="none" baseline="0" dirty="0"/>
                  <a:t>% variation versus control </a:t>
                </a:r>
              </a:p>
              <a:p>
                <a:pPr rtl="0">
                  <a:defRPr sz="1000" b="0"/>
                </a:pPr>
                <a:r>
                  <a:rPr lang="en" sz="1000" b="0" i="0" u="none" baseline="0" dirty="0"/>
                  <a:t>not exposed to Blue Light</a:t>
                </a:r>
                <a:endParaRPr lang="en" sz="1000" b="0" dirty="0"/>
              </a:p>
            </c:rich>
          </c:tx>
          <c:layout>
            <c:manualLayout>
              <c:xMode val="edge"/>
              <c:yMode val="edge"/>
              <c:x val="3.3090321313504846E-2"/>
              <c:y val="0.302614313796421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726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rtl="0">
        <a:defRPr sz="12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rtl="0">
              <a:defRPr sz="1200"/>
            </a:pPr>
            <a:r>
              <a:rPr lang="ru-RU" sz="1200" b="1" i="0" u="none" baseline="0" dirty="0" smtClean="0"/>
              <a:t>Количественная оценка клеток, активирующих воспалительную реакцию</a:t>
            </a:r>
          </a:p>
          <a:p>
            <a:pPr rtl="0">
              <a:defRPr sz="1200"/>
            </a:pPr>
            <a:r>
              <a:rPr lang="ru-RU" sz="1200" b="1" i="0" u="none" baseline="0" dirty="0" smtClean="0"/>
              <a:t>в ответ на воздействие синего света</a:t>
            </a:r>
            <a:endParaRPr lang="en" sz="1200" b="1" i="0" u="none" baseline="0" dirty="0"/>
          </a:p>
        </c:rich>
      </c:tx>
      <c:layout>
        <c:manualLayout>
          <c:xMode val="edge"/>
          <c:yMode val="edge"/>
          <c:x val="0.22012210427908185"/>
          <c:y val="6.89818185745568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88833397428477"/>
          <c:y val="0.25149764328189084"/>
          <c:w val="0.66101158919803904"/>
          <c:h val="0.67339295350403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1'!$B$1</c:f>
              <c:strCache>
                <c:ptCount val="1"/>
                <c:pt idx="0">
                  <c:v>Без воздействия</c:v>
                </c:pt>
              </c:strCache>
            </c:strRef>
          </c:tx>
          <c:invertIfNegative val="0"/>
          <c:dLbls>
            <c:delete val="1"/>
          </c:dLbls>
          <c:cat>
            <c:strRef>
              <c:f>'Sheet 1'!$A$2:$A$3</c:f>
              <c:strCache>
                <c:ptCount val="2"/>
                <c:pt idx="0">
                  <c:v>Эпидермис</c:v>
                </c:pt>
                <c:pt idx="1">
                  <c:v>Дерма</c:v>
                </c:pt>
              </c:strCache>
            </c:strRef>
          </c:cat>
          <c:val>
            <c:numRef>
              <c:f>'Sheet 1'!$B$2:$B$3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82-4FAD-BCC3-07E884FDC320}"/>
            </c:ext>
          </c:extLst>
        </c:ser>
        <c:ser>
          <c:idx val="1"/>
          <c:order val="1"/>
          <c:tx>
            <c:strRef>
              <c:f>'Sheet 1'!$C$1</c:f>
              <c:strCache>
                <c:ptCount val="1"/>
                <c:pt idx="0">
                  <c:v>После воздействия синим светом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+143%**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B82-4FAD-BCC3-07E884FDC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+156%**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82-4FAD-BCC3-07E884FDC3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'Sheet 1'!$A$2:$A$3</c:f>
              <c:strCache>
                <c:ptCount val="2"/>
                <c:pt idx="0">
                  <c:v>Эпидермис</c:v>
                </c:pt>
                <c:pt idx="1">
                  <c:v>Дерма</c:v>
                </c:pt>
              </c:strCache>
            </c:strRef>
          </c:cat>
          <c:val>
            <c:numRef>
              <c:f>'Sheet 1'!$C$2:$C$3</c:f>
              <c:numCache>
                <c:formatCode>General</c:formatCode>
                <c:ptCount val="2"/>
                <c:pt idx="0">
                  <c:v>243</c:v>
                </c:pt>
                <c:pt idx="1">
                  <c:v>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82-4FAD-BCC3-07E884FDC3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493568"/>
        <c:axId val="165285888"/>
      </c:barChart>
      <c:catAx>
        <c:axId val="16449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285888"/>
        <c:crosses val="autoZero"/>
        <c:auto val="1"/>
        <c:lblAlgn val="ctr"/>
        <c:lblOffset val="100"/>
        <c:noMultiLvlLbl val="0"/>
      </c:catAx>
      <c:valAx>
        <c:axId val="165285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rtl="0">
                  <a:defRPr sz="1000" b="0"/>
                </a:pPr>
                <a:r>
                  <a:rPr lang="en" sz="1000" b="0" i="0" u="none" baseline="0" dirty="0"/>
                  <a:t>% variation versus control not exposed to Blue Light</a:t>
                </a:r>
                <a:endParaRPr lang="en" sz="1000" b="0" dirty="0"/>
              </a:p>
            </c:rich>
          </c:tx>
          <c:layout>
            <c:manualLayout>
              <c:xMode val="edge"/>
              <c:yMode val="edge"/>
              <c:x val="6.1435303484797983E-2"/>
              <c:y val="0.143622555234378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449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197945876018022"/>
          <c:y val="0.18721756058750094"/>
          <c:w val="0.64473643920588453"/>
          <c:h val="0.11276538391959527"/>
        </c:manualLayout>
      </c:layout>
      <c:overlay val="0"/>
    </c:legend>
    <c:plotVisOnly val="1"/>
    <c:dispBlanksAs val="gap"/>
    <c:showDLblsOverMax val="0"/>
  </c:chart>
  <c:txPr>
    <a:bodyPr/>
    <a:lstStyle/>
    <a:p>
      <a:pPr rtl="0">
        <a:defRPr sz="12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8835428542127"/>
          <c:y val="6.6959390310707773E-2"/>
          <c:w val="0.75948937197175881"/>
          <c:h val="0.78649177379649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Sans exposition UVA</c:v>
                </c:pt>
              </c:strCache>
            </c:strRef>
          </c:tx>
          <c:invertIfNegative val="0"/>
          <c:dLbls>
            <c:delete val="1"/>
          </c:dLbls>
          <c:cat>
            <c:strRef>
              <c:f>Feuil1!$A$2:$A$4</c:f>
              <c:strCache>
                <c:ptCount val="3"/>
                <c:pt idx="0">
                  <c:v>Stratum corneum</c:v>
                </c:pt>
                <c:pt idx="1">
                  <c:v>Epiderme</c:v>
                </c:pt>
                <c:pt idx="2">
                  <c:v>Derme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71-4A11-99D2-3502470C724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Exposition UVA sans protection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37-4FE1-B39D-E0574CB0E0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37-4FE1-B39D-E0574CB0E0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37-4FE1-B39D-E0574CB0E0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Stratum corneum</c:v>
                </c:pt>
                <c:pt idx="1">
                  <c:v>Epiderme</c:v>
                </c:pt>
                <c:pt idx="2">
                  <c:v>Derme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260</c:v>
                </c:pt>
                <c:pt idx="1">
                  <c:v>321</c:v>
                </c:pt>
                <c:pt idx="2">
                  <c:v>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71-4A11-99D2-3502470C724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Exposition UVA + 1% Raykami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37-4FE1-B39D-E0574CB0E0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C37-4FE1-B39D-E0574CB0E0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37-4FE1-B39D-E0574CB0E0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Stratum corneum</c:v>
                </c:pt>
                <c:pt idx="1">
                  <c:v>Epiderme</c:v>
                </c:pt>
                <c:pt idx="2">
                  <c:v>Derme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174</c:v>
                </c:pt>
                <c:pt idx="1">
                  <c:v>137</c:v>
                </c:pt>
                <c:pt idx="2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71-4A11-99D2-3502470C72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584640"/>
        <c:axId val="227598720"/>
      </c:barChart>
      <c:catAx>
        <c:axId val="22758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598720"/>
        <c:crosses val="autoZero"/>
        <c:auto val="1"/>
        <c:lblAlgn val="ctr"/>
        <c:lblOffset val="100"/>
        <c:noMultiLvlLbl val="0"/>
      </c:catAx>
      <c:valAx>
        <c:axId val="227598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rtl="0">
                  <a:defRPr sz="1000" b="0"/>
                </a:pPr>
                <a:r>
                  <a:rPr lang="ru-RU" sz="1000" b="0" i="0" u="none" strike="noStrike" baseline="0" dirty="0" smtClean="0">
                    <a:effectLst/>
                  </a:rPr>
                  <a:t>% изменения по сравнению с образцом, не</a:t>
                </a:r>
                <a:br>
                  <a:rPr lang="ru-RU" sz="1000" b="0" i="0" u="none" strike="noStrike" baseline="0" dirty="0" smtClean="0">
                    <a:effectLst/>
                  </a:rPr>
                </a:br>
                <a:r>
                  <a:rPr lang="ru-RU" sz="1000" b="0" i="0" u="none" strike="noStrike" baseline="0" dirty="0" smtClean="0">
                    <a:effectLst/>
                  </a:rPr>
                  <a:t>подвергавшимся воздействию УФ-лучей спектра A</a:t>
                </a:r>
                <a:r>
                  <a:rPr lang="ru-RU" sz="1000" b="0" i="0" u="none" strike="noStrike" baseline="0" dirty="0" smtClean="0"/>
                  <a:t> </a:t>
                </a:r>
                <a:br>
                  <a:rPr lang="ru-RU" sz="1000" b="0" i="0" u="none" strike="noStrike" baseline="0" dirty="0" smtClean="0"/>
                </a:br>
                <a:endParaRPr lang="en" sz="1000" b="0" dirty="0"/>
              </a:p>
            </c:rich>
          </c:tx>
          <c:layout>
            <c:manualLayout>
              <c:xMode val="edge"/>
              <c:yMode val="edge"/>
              <c:x val="6.1435303484797983E-2"/>
              <c:y val="0.143622555234378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758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814197002917228E-2"/>
          <c:y val="3.5108304378675889E-2"/>
          <c:w val="0.68878979058432788"/>
          <c:h val="0.18531317723331148"/>
        </c:manualLayout>
      </c:layout>
      <c:overlay val="0"/>
    </c:legend>
    <c:plotVisOnly val="1"/>
    <c:dispBlanksAs val="gap"/>
    <c:showDLblsOverMax val="0"/>
  </c:chart>
  <c:txPr>
    <a:bodyPr/>
    <a:lstStyle/>
    <a:p>
      <a:pPr rtl="0">
        <a:defRPr sz="12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74654256522938"/>
          <c:y val="4.4564668810307788E-2"/>
          <c:w val="0.80332637937348528"/>
          <c:h val="0.86626739087232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Естетственный свет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Feuil1!$A$2</c:f>
              <c:strCache>
                <c:ptCount val="1"/>
                <c:pt idx="0">
                  <c:v>D0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6B-4B4B-A635-AEAE617CF4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UV-освещение</c:v>
                </c:pt>
              </c:strCache>
            </c:strRef>
          </c:tx>
          <c:invertIfNegative val="0"/>
          <c:cat>
            <c:strRef>
              <c:f>Feuil1!$A$2</c:f>
              <c:strCache>
                <c:ptCount val="1"/>
                <c:pt idx="0">
                  <c:v>D0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6B-4B4B-A635-AEAE617CF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02208"/>
        <c:axId val="233415424"/>
      </c:barChart>
      <c:catAx>
        <c:axId val="16790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415424"/>
        <c:crosses val="autoZero"/>
        <c:auto val="1"/>
        <c:lblAlgn val="ctr"/>
        <c:lblOffset val="100"/>
        <c:noMultiLvlLbl val="0"/>
      </c:catAx>
      <c:valAx>
        <c:axId val="233415424"/>
        <c:scaling>
          <c:orientation val="minMax"/>
          <c:max val="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b="1" i="0" u="none" strike="noStrike" baseline="0" dirty="0" smtClean="0">
                    <a:effectLst/>
                  </a:rPr>
                  <a:t>Шкала оценки ровного цвета лица</a:t>
                </a:r>
                <a:br>
                  <a:rPr lang="ru-RU" sz="1200" b="1" i="0" u="none" strike="noStrike" baseline="0" dirty="0" smtClean="0">
                    <a:effectLst/>
                  </a:rPr>
                </a:br>
                <a:r>
                  <a:rPr lang="ru-RU" sz="1200" b="1" i="0" u="none" strike="noStrike" baseline="0" dirty="0" smtClean="0"/>
                  <a:t/>
                </a:r>
                <a:br>
                  <a:rPr lang="ru-RU" sz="1200" b="1" i="0" u="none" strike="noStrike" baseline="0" dirty="0" smtClean="0"/>
                </a:b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6128784044571179E-2"/>
              <c:y val="0.147460299985845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7902208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4780786260122"/>
          <c:y val="0.14151768992282926"/>
          <c:w val="0.67100544291364461"/>
          <c:h val="0.6830547734825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Молодая кожа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IL6ST</c:v>
                </c:pt>
                <c:pt idx="1">
                  <c:v>SCG2</c:v>
                </c:pt>
                <c:pt idx="2">
                  <c:v>SCD5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94-463C-865C-6FFA1A57550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Возрастная кожа</c:v>
                </c:pt>
              </c:strCache>
            </c:strRef>
          </c:tx>
          <c:spPr>
            <a:gradFill flip="none" rotWithShape="1">
              <a:gsLst>
                <a:gs pos="6000">
                  <a:schemeClr val="tx1"/>
                </a:gs>
                <a:gs pos="71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IL6ST</c:v>
                </c:pt>
                <c:pt idx="1">
                  <c:v>SCG2</c:v>
                </c:pt>
                <c:pt idx="2">
                  <c:v>SCD5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217</c:v>
                </c:pt>
                <c:pt idx="1">
                  <c:v>334</c:v>
                </c:pt>
                <c:pt idx="2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94-463C-865C-6FFA1A57550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Возрастная кожа + Goldella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643358866311211E-2"/>
                  <c:y val="-1.3217112935026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C4-4A63-A75D-3990835884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081225890071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4-4A63-A75D-3990835884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05491842551415E-2"/>
                  <c:y val="3.304278233756610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C4-4A63-A75D-3990835884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IL6ST</c:v>
                </c:pt>
                <c:pt idx="1">
                  <c:v>SCG2</c:v>
                </c:pt>
                <c:pt idx="2">
                  <c:v>SCD5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143.22</c:v>
                </c:pt>
                <c:pt idx="1">
                  <c:v>247.16</c:v>
                </c:pt>
                <c:pt idx="2">
                  <c:v>154.4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50-411C-8CF6-A61186DF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13280"/>
        <c:axId val="126114816"/>
      </c:barChart>
      <c:catAx>
        <c:axId val="1261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14816"/>
        <c:crosses val="autoZero"/>
        <c:auto val="1"/>
        <c:lblAlgn val="ctr"/>
        <c:lblOffset val="100"/>
        <c:noMultiLvlLbl val="0"/>
      </c:catAx>
      <c:valAx>
        <c:axId val="126114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/>
                  <a:t>Относительная экспрессия / контроль (в%)</a:t>
                </a:r>
                <a:endParaRPr lang="en-GB" sz="1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640148560161182"/>
          <c:y val="1.1584487272284495E-2"/>
          <c:w val="0.53961073214329591"/>
          <c:h val="0.14780426808676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4780786260122"/>
          <c:y val="0.14151768992282926"/>
          <c:w val="0.67100544291364461"/>
          <c:h val="0.68305477348256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Young skin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MMP3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C0-4A95-8A94-AB86441CDF0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Aged skin</c:v>
                </c:pt>
              </c:strCache>
            </c:strRef>
          </c:tx>
          <c:spPr>
            <a:gradFill flip="none" rotWithShape="1">
              <a:gsLst>
                <a:gs pos="6000">
                  <a:schemeClr val="tx1"/>
                </a:gs>
                <a:gs pos="71000">
                  <a:schemeClr val="tx1">
                    <a:lumMod val="65000"/>
                    <a:lumOff val="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MMP3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C0-4A95-8A94-AB86441CDF0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Aged skin + Goldella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643358866311211E-2"/>
                  <c:y val="-1.32171129350265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-52%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C0-4A95-8A94-AB86441CDF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MMP3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156.96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C0-4A95-8A94-AB86441CD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12960"/>
        <c:axId val="125914496"/>
      </c:barChart>
      <c:catAx>
        <c:axId val="125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14496"/>
        <c:crosses val="autoZero"/>
        <c:auto val="1"/>
        <c:lblAlgn val="ctr"/>
        <c:lblOffset val="100"/>
        <c:noMultiLvlLbl val="0"/>
      </c:catAx>
      <c:valAx>
        <c:axId val="125914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/>
                  <a:t>Relative expression/control</a:t>
                </a:r>
                <a:r>
                  <a:rPr lang="en-GB" sz="1000" baseline="0" dirty="0"/>
                  <a:t> </a:t>
                </a:r>
                <a:r>
                  <a:rPr lang="en-GB" sz="1000" dirty="0"/>
                  <a:t>(in 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640148560161182"/>
          <c:y val="1.1584487272284495E-2"/>
          <c:w val="0.53961073214329591"/>
          <c:h val="0.14780426808676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4780786260122"/>
          <c:y val="0.16162864091841644"/>
          <c:w val="0.57589671552362254"/>
          <c:h val="0.66294361974788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Without Goldella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EGLNL3</c:v>
                </c:pt>
                <c:pt idx="1">
                  <c:v>SPRR3</c:v>
                </c:pt>
                <c:pt idx="2">
                  <c:v>CALML3</c:v>
                </c:pt>
                <c:pt idx="3">
                  <c:v>PKP3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A-462C-80AB-71B087907C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With Goldella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5410668217251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+41%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DA-462C-80AB-71B087907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5410668217251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DA-462C-80AB-71B087907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54106682172597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DA-462C-80AB-71B087907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+33%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DA-462C-80AB-71B087907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EGLNL3</c:v>
                </c:pt>
                <c:pt idx="1">
                  <c:v>SPRR3</c:v>
                </c:pt>
                <c:pt idx="2">
                  <c:v>CALML3</c:v>
                </c:pt>
                <c:pt idx="3">
                  <c:v>PKP3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141</c:v>
                </c:pt>
                <c:pt idx="1">
                  <c:v>124</c:v>
                </c:pt>
                <c:pt idx="2">
                  <c:v>127</c:v>
                </c:pt>
                <c:pt idx="3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DA-462C-80AB-71B087907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04160"/>
        <c:axId val="139022336"/>
      </c:barChart>
      <c:catAx>
        <c:axId val="1390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022336"/>
        <c:crosses val="autoZero"/>
        <c:auto val="1"/>
        <c:lblAlgn val="ctr"/>
        <c:lblOffset val="100"/>
        <c:noMultiLvlLbl val="0"/>
      </c:catAx>
      <c:valAx>
        <c:axId val="139022336"/>
        <c:scaling>
          <c:orientation val="minMax"/>
          <c:max val="1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dirty="0"/>
                  <a:t>Relative expression/control (in 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0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038989698158876E-2"/>
          <c:y val="1.9177298910165681E-2"/>
          <c:w val="0.52948202007861578"/>
          <c:h val="6.1392606659295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D90-4E7C-AF5E-2ED78561A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90-4E7C-AF5E-2ED78561A09C}"/>
              </c:ext>
            </c:extLst>
          </c:dPt>
          <c:cat>
            <c:strRef>
              <c:f>Feuil1!$A$2:$A$3</c:f>
              <c:strCache>
                <c:ptCount val="2"/>
                <c:pt idx="0">
                  <c:v>T0</c:v>
                </c:pt>
                <c:pt idx="1">
                  <c:v>T28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100</c:v>
                </c:pt>
                <c:pt idx="1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74-4B7F-9E93-A4CAF3DCB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610176"/>
        <c:axId val="162628352"/>
      </c:barChart>
      <c:catAx>
        <c:axId val="16261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28352"/>
        <c:crosses val="autoZero"/>
        <c:auto val="1"/>
        <c:lblAlgn val="ctr"/>
        <c:lblOffset val="100"/>
        <c:noMultiLvlLbl val="0"/>
      </c:catAx>
      <c:valAx>
        <c:axId val="16262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1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0.38462</cdr:x>
      <cdr:y>0.87177</cdr:y>
    </cdr:from>
    <cdr:to>
      <cdr:x>0.53311</cdr:x>
      <cdr:y>0.92811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160240" y="3342505"/>
          <a:ext cx="8340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0.38462</cdr:x>
      <cdr:y>0.87177</cdr:y>
    </cdr:from>
    <cdr:to>
      <cdr:x>0.53311</cdr:x>
      <cdr:y>0.92811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160240" y="3342505"/>
          <a:ext cx="8340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0.38462</cdr:x>
      <cdr:y>0.87177</cdr:y>
    </cdr:from>
    <cdr:to>
      <cdr:x>0.53311</cdr:x>
      <cdr:y>0.92811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160240" y="3342505"/>
          <a:ext cx="83401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0.34827</cdr:x>
      <cdr:y>0.52167</cdr:y>
    </cdr:from>
    <cdr:to>
      <cdr:x>0.50827</cdr:x>
      <cdr:y>0.63074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037630" y="2167435"/>
          <a:ext cx="936121" cy="45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54% </a:t>
          </a:r>
          <a:r>
            <a:rPr lang="ru-RU" sz="1100" dirty="0" smtClean="0"/>
            <a:t>защиты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0.60581</cdr:x>
      <cdr:y>0.54532</cdr:y>
    </cdr:from>
    <cdr:to>
      <cdr:x>0.76581</cdr:x>
      <cdr:y>0.65439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544446" y="2265679"/>
          <a:ext cx="936121" cy="45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8</a:t>
          </a:r>
          <a:r>
            <a:rPr lang="fr-FR" sz="1100" dirty="0"/>
            <a:t>4% </a:t>
          </a:r>
          <a:r>
            <a:rPr lang="ru-RU" sz="1100" dirty="0" smtClean="0"/>
            <a:t>защиты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0.84</cdr:x>
      <cdr:y>0.29127</cdr:y>
    </cdr:from>
    <cdr:to>
      <cdr:x>1</cdr:x>
      <cdr:y>0.40035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4914635" y="1210176"/>
          <a:ext cx="936121" cy="453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/>
            <a:t>48</a:t>
          </a:r>
          <a:r>
            <a:rPr lang="fr-FR" sz="1100" dirty="0"/>
            <a:t>% </a:t>
          </a:r>
          <a:endParaRPr lang="ru-RU" dirty="0"/>
        </a:p>
        <a:p xmlns:a="http://schemas.openxmlformats.org/drawingml/2006/main">
          <a:r>
            <a:rPr lang="ru-RU" sz="1100" dirty="0" smtClean="0"/>
            <a:t>защиты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0.48145</cdr:x>
      <cdr:y>0.87433</cdr:y>
    </cdr:from>
    <cdr:to>
      <cdr:x>0.87529</cdr:x>
      <cdr:y>0.95969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16825" y="3632639"/>
          <a:ext cx="2304261" cy="3546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Epidermis 	               Dermis</a:t>
          </a:r>
          <a:endParaRPr lang="fr-F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</cdr:x>
      <cdr:y>0.11751</cdr:y>
    </cdr:from>
    <cdr:to>
      <cdr:x>0.56472</cdr:x>
      <cdr:y>0.72062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4A386EC1-C1D6-4043-BDA0-99E6F9D9736F}"/>
            </a:ext>
          </a:extLst>
        </cdr:cNvPr>
        <cdr:cNvSpPr txBox="1"/>
      </cdr:nvSpPr>
      <cdr:spPr>
        <a:xfrm xmlns:a="http://schemas.openxmlformats.org/drawingml/2006/main" rot="16200000">
          <a:off x="2102449" y="1346800"/>
          <a:ext cx="22193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AVERAGE VARIATION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</cdr:x>
      <cdr:y>0.11751</cdr:y>
    </cdr:from>
    <cdr:to>
      <cdr:x>0.56472</cdr:x>
      <cdr:y>0.72062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xmlns="" id="{4A386EC1-C1D6-4043-BDA0-99E6F9D9736F}"/>
            </a:ext>
          </a:extLst>
        </cdr:cNvPr>
        <cdr:cNvSpPr txBox="1"/>
      </cdr:nvSpPr>
      <cdr:spPr>
        <a:xfrm xmlns:a="http://schemas.openxmlformats.org/drawingml/2006/main" rot="16200000">
          <a:off x="2102449" y="1346800"/>
          <a:ext cx="2219325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AVERAGE VARIATION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0.16439</cdr:x>
      <cdr:y>0</cdr:y>
    </cdr:from>
    <cdr:to>
      <cdr:x>0.73766</cdr:x>
      <cdr:y>0.06587</cdr:y>
    </cdr:to>
    <cdr:sp macro="" textlink="">
      <cdr:nvSpPr>
        <cdr:cNvPr id="2" name="ZoneTexte 15">
          <a:extLst xmlns:a="http://schemas.openxmlformats.org/drawingml/2006/main">
            <a:ext uri="{FF2B5EF4-FFF2-40B4-BE49-F238E27FC236}">
              <a16:creationId xmlns:a16="http://schemas.microsoft.com/office/drawing/2014/main" xmlns="" id="{989430E9-7A49-459E-933A-A01794B6D285}"/>
            </a:ext>
          </a:extLst>
        </cdr:cNvPr>
        <cdr:cNvSpPr txBox="1"/>
      </cdr:nvSpPr>
      <cdr:spPr>
        <a:xfrm xmlns:a="http://schemas.openxmlformats.org/drawingml/2006/main">
          <a:off x="898800" y="-1291690"/>
          <a:ext cx="313425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i="1" dirty="0"/>
            <a:t>Average variations versus placebo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99CFA-8AB2-4B19-822E-2439B51D030C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37ED-EAB9-4609-AFCD-1304FCB3A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7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VOL</a:t>
            </a:r>
            <a:r>
              <a:rPr lang="fr-FR" baseline="0" dirty="0"/>
              <a:t> 5 + 48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7FF4-4FC7-4F07-91A6-5B6EC1913D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2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EF37FF4-4FC7-4F07-91A6-5B6EC1913D01}" type="slidenum">
              <a:r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61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GB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/>
              <a:t>14/02/2019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0690FD3-711C-4042-A0AA-10F239A4F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767" y="44450"/>
            <a:ext cx="10972800" cy="1008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4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4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767" y="44450"/>
            <a:ext cx="10972800" cy="1008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2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45127" y="365760"/>
            <a:ext cx="10515600" cy="47382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A678C4-84F0-4200-A77D-12DF20FFDBAD}"/>
              </a:ext>
            </a:extLst>
          </p:cNvPr>
          <p:cNvSpPr/>
          <p:nvPr userDrawn="1"/>
        </p:nvSpPr>
        <p:spPr>
          <a:xfrm>
            <a:off x="0" y="5309616"/>
            <a:ext cx="12192000" cy="1548384"/>
          </a:xfrm>
          <a:prstGeom prst="rect">
            <a:avLst/>
          </a:prstGeom>
          <a:gradFill flip="none" rotWithShape="1">
            <a:gsLst>
              <a:gs pos="0">
                <a:srgbClr val="00AAAB"/>
              </a:gs>
              <a:gs pos="34000">
                <a:srgbClr val="006683"/>
              </a:gs>
              <a:gs pos="83000">
                <a:srgbClr val="4A347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0" cap="none" spc="0" normalizeH="0" baseline="0" noProof="0">
              <a:ln>
                <a:noFill/>
              </a:ln>
              <a:solidFill>
                <a:srgbClr val="4A3474"/>
              </a:solidFill>
              <a:effectLst/>
              <a:uLnTx/>
              <a:uFillTx/>
              <a:latin typeface="Comme"/>
              <a:ea typeface="+mn-ea"/>
              <a:cs typeface="+mn-cs"/>
            </a:endParaRPr>
          </a:p>
        </p:txBody>
      </p:sp>
      <p:pic>
        <p:nvPicPr>
          <p:cNvPr id="9" name="Picture 2" descr="\\SRV-217\Bibliotheque Marketing\LOGOS\CODIF R&amp;N\PNG\Codif_Logo_Horizontal_Blc.png">
            <a:extLst>
              <a:ext uri="{FF2B5EF4-FFF2-40B4-BE49-F238E27FC236}">
                <a16:creationId xmlns:a16="http://schemas.microsoft.com/office/drawing/2014/main" xmlns="" id="{62823A5D-FBB3-4A20-9257-0DB8D5381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312" y="5562518"/>
            <a:ext cx="3407284" cy="10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CEA861B4-E6F1-426B-AB12-367E404EA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839788"/>
            <a:ext cx="10515600" cy="6985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785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A678C4-84F0-4200-A77D-12DF20FFDBAD}"/>
              </a:ext>
            </a:extLst>
          </p:cNvPr>
          <p:cNvSpPr/>
          <p:nvPr userDrawn="1"/>
        </p:nvSpPr>
        <p:spPr>
          <a:xfrm>
            <a:off x="0" y="5309616"/>
            <a:ext cx="12192000" cy="1548384"/>
          </a:xfrm>
          <a:prstGeom prst="rect">
            <a:avLst/>
          </a:prstGeom>
          <a:gradFill flip="none" rotWithShape="1">
            <a:gsLst>
              <a:gs pos="0">
                <a:srgbClr val="00AAAB"/>
              </a:gs>
              <a:gs pos="34000">
                <a:srgbClr val="006683"/>
              </a:gs>
              <a:gs pos="83000">
                <a:srgbClr val="4A347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0" cap="none" spc="0" normalizeH="0" baseline="0" noProof="0">
              <a:ln>
                <a:noFill/>
              </a:ln>
              <a:solidFill>
                <a:srgbClr val="4A3474"/>
              </a:solidFill>
              <a:effectLst/>
              <a:uLnTx/>
              <a:uFillTx/>
              <a:latin typeface="Comme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0DC5CBD3-6F9E-49C8-A8E6-C789E1F0A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127" y="365760"/>
            <a:ext cx="10515600" cy="47382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93DF6C8-AD82-4196-85BB-46639E8E95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839788"/>
            <a:ext cx="10515600" cy="76517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154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A678C4-84F0-4200-A77D-12DF20FFDBAD}"/>
              </a:ext>
            </a:extLst>
          </p:cNvPr>
          <p:cNvSpPr/>
          <p:nvPr userDrawn="1"/>
        </p:nvSpPr>
        <p:spPr>
          <a:xfrm>
            <a:off x="0" y="5309616"/>
            <a:ext cx="12192000" cy="1548384"/>
          </a:xfrm>
          <a:prstGeom prst="rect">
            <a:avLst/>
          </a:prstGeom>
          <a:gradFill flip="none" rotWithShape="1">
            <a:gsLst>
              <a:gs pos="0">
                <a:srgbClr val="00AAAB"/>
              </a:gs>
              <a:gs pos="34000">
                <a:srgbClr val="006683"/>
              </a:gs>
              <a:gs pos="83000">
                <a:srgbClr val="4A347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0" cap="none" spc="0" normalizeH="0" baseline="0" noProof="0">
              <a:ln>
                <a:noFill/>
              </a:ln>
              <a:solidFill>
                <a:srgbClr val="4A3474"/>
              </a:solidFill>
              <a:effectLst/>
              <a:uLnTx/>
              <a:uFillTx/>
              <a:latin typeface="Comme"/>
              <a:ea typeface="+mn-ea"/>
              <a:cs typeface="+mn-cs"/>
            </a:endParaRPr>
          </a:p>
        </p:txBody>
      </p:sp>
      <p:pic>
        <p:nvPicPr>
          <p:cNvPr id="9" name="Picture 2" descr="\\SRV-217\Bibliotheque Marketing\LOGOS\CODIF R&amp;N\PNG\Codif_Logo_Horizontal_Blc.png">
            <a:extLst>
              <a:ext uri="{FF2B5EF4-FFF2-40B4-BE49-F238E27FC236}">
                <a16:creationId xmlns:a16="http://schemas.microsoft.com/office/drawing/2014/main" xmlns="" id="{62823A5D-FBB3-4A20-9257-0DB8D5381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312" y="5562518"/>
            <a:ext cx="3407284" cy="10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9126507-0529-401F-A76B-C864780CD1F5}"/>
              </a:ext>
            </a:extLst>
          </p:cNvPr>
          <p:cNvSpPr txBox="1"/>
          <p:nvPr userDrawn="1"/>
        </p:nvSpPr>
        <p:spPr>
          <a:xfrm>
            <a:off x="10646865" y="0"/>
            <a:ext cx="1152128" cy="1169551"/>
          </a:xfrm>
          <a:prstGeom prst="rect">
            <a:avLst/>
          </a:prstGeom>
          <a:solidFill>
            <a:srgbClr val="EDE634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57C395BA-E26A-4B07-8B54-DD0625245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127" y="365760"/>
            <a:ext cx="10515600" cy="47382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9A0E119-5C8C-45FF-BB79-8B77E49F4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839788"/>
            <a:ext cx="10515600" cy="6955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089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A678C4-84F0-4200-A77D-12DF20FFDBAD}"/>
              </a:ext>
            </a:extLst>
          </p:cNvPr>
          <p:cNvSpPr/>
          <p:nvPr userDrawn="1"/>
        </p:nvSpPr>
        <p:spPr>
          <a:xfrm>
            <a:off x="0" y="5309616"/>
            <a:ext cx="12192000" cy="1548384"/>
          </a:xfrm>
          <a:prstGeom prst="rect">
            <a:avLst/>
          </a:prstGeom>
          <a:gradFill flip="none" rotWithShape="1">
            <a:gsLst>
              <a:gs pos="0">
                <a:srgbClr val="00AAAB"/>
              </a:gs>
              <a:gs pos="34000">
                <a:srgbClr val="006683"/>
              </a:gs>
              <a:gs pos="83000">
                <a:srgbClr val="4A347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0" cap="none" spc="0" normalizeH="0" baseline="0" noProof="0">
              <a:ln>
                <a:noFill/>
              </a:ln>
              <a:solidFill>
                <a:srgbClr val="4A3474"/>
              </a:solidFill>
              <a:effectLst/>
              <a:uLnTx/>
              <a:uFillTx/>
              <a:latin typeface="Comme"/>
              <a:ea typeface="+mn-ea"/>
              <a:cs typeface="+mn-cs"/>
            </a:endParaRPr>
          </a:p>
        </p:txBody>
      </p:sp>
      <p:pic>
        <p:nvPicPr>
          <p:cNvPr id="9" name="Picture 2" descr="\\SRV-217\Bibliotheque Marketing\LOGOS\CODIF R&amp;N\PNG\Codif_Logo_Horizontal_Blc.png">
            <a:extLst>
              <a:ext uri="{FF2B5EF4-FFF2-40B4-BE49-F238E27FC236}">
                <a16:creationId xmlns:a16="http://schemas.microsoft.com/office/drawing/2014/main" xmlns="" id="{62823A5D-FBB3-4A20-9257-0DB8D5381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312" y="5562518"/>
            <a:ext cx="3407284" cy="10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9126507-0529-401F-A76B-C864780CD1F5}"/>
              </a:ext>
            </a:extLst>
          </p:cNvPr>
          <p:cNvSpPr txBox="1"/>
          <p:nvPr userDrawn="1"/>
        </p:nvSpPr>
        <p:spPr>
          <a:xfrm>
            <a:off x="10646865" y="0"/>
            <a:ext cx="1152128" cy="1169551"/>
          </a:xfrm>
          <a:prstGeom prst="rect">
            <a:avLst/>
          </a:prstGeom>
          <a:solidFill>
            <a:srgbClr val="EDE634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C56A1B5-270F-4B1E-A90A-9E071C542CBA}"/>
              </a:ext>
            </a:extLst>
          </p:cNvPr>
          <p:cNvSpPr txBox="1"/>
          <p:nvPr userDrawn="1"/>
        </p:nvSpPr>
        <p:spPr>
          <a:xfrm>
            <a:off x="10629614" y="1248899"/>
            <a:ext cx="1152128" cy="2585323"/>
          </a:xfrm>
          <a:prstGeom prst="rect">
            <a:avLst/>
          </a:prstGeom>
          <a:noFill/>
          <a:ln w="19050">
            <a:solidFill>
              <a:srgbClr val="EDE63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171708C7-046E-4CA5-B971-4E7B125F9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127" y="365760"/>
            <a:ext cx="10515600" cy="47382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2C07CCA-AAB6-4D8F-AF48-C0E3344B2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839788"/>
            <a:ext cx="10515600" cy="107156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 marL="457200" indent="0">
              <a:buNone/>
              <a:defRPr sz="3200">
                <a:solidFill>
                  <a:schemeClr val="accent4"/>
                </a:solidFill>
              </a:defRPr>
            </a:lvl2pPr>
          </a:lstStyle>
          <a:p>
            <a:pPr lvl="0" rtl="0"/>
            <a:r>
              <a:rPr lang="en-GB"/>
              <a:t>Modifier les styles du texte du masque</a:t>
            </a:r>
          </a:p>
          <a:p>
            <a:pPr lvl="1" rtl="0"/>
            <a:r>
              <a:rPr lang="en-GB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0389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7925" y="365760"/>
            <a:ext cx="7626013" cy="1325562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A678C4-84F0-4200-A77D-12DF20FFDBAD}"/>
              </a:ext>
            </a:extLst>
          </p:cNvPr>
          <p:cNvSpPr/>
          <p:nvPr userDrawn="1"/>
        </p:nvSpPr>
        <p:spPr>
          <a:xfrm>
            <a:off x="0" y="1966823"/>
            <a:ext cx="12192000" cy="4891177"/>
          </a:xfrm>
          <a:prstGeom prst="rect">
            <a:avLst/>
          </a:prstGeom>
          <a:gradFill flip="none" rotWithShape="1">
            <a:gsLst>
              <a:gs pos="0">
                <a:srgbClr val="00AAAB"/>
              </a:gs>
              <a:gs pos="34000">
                <a:srgbClr val="006683"/>
              </a:gs>
              <a:gs pos="83000">
                <a:srgbClr val="4A347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0" cap="none" spc="0" normalizeH="0" baseline="0" noProof="0">
              <a:ln>
                <a:noFill/>
              </a:ln>
              <a:solidFill>
                <a:srgbClr val="4A3474"/>
              </a:solidFill>
              <a:effectLst/>
              <a:uLnTx/>
              <a:uFillTx/>
              <a:latin typeface="Comme"/>
              <a:ea typeface="+mn-ea"/>
              <a:cs typeface="+mn-cs"/>
            </a:endParaRPr>
          </a:p>
        </p:txBody>
      </p:sp>
      <p:pic>
        <p:nvPicPr>
          <p:cNvPr id="9" name="Picture 2" descr="\\SRV-217\Bibliotheque Marketing\LOGOS\CODIF R&amp;N\PNG\Codif_Logo_Horizontal_Blc.png">
            <a:extLst>
              <a:ext uri="{FF2B5EF4-FFF2-40B4-BE49-F238E27FC236}">
                <a16:creationId xmlns:a16="http://schemas.microsoft.com/office/drawing/2014/main" xmlns="" id="{62823A5D-FBB3-4A20-9257-0DB8D5381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312" y="5562518"/>
            <a:ext cx="3407284" cy="10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9126507-0529-401F-A76B-C864780CD1F5}"/>
              </a:ext>
            </a:extLst>
          </p:cNvPr>
          <p:cNvSpPr txBox="1"/>
          <p:nvPr userDrawn="1"/>
        </p:nvSpPr>
        <p:spPr>
          <a:xfrm>
            <a:off x="10646865" y="0"/>
            <a:ext cx="1152128" cy="1169551"/>
          </a:xfrm>
          <a:prstGeom prst="rect">
            <a:avLst/>
          </a:prstGeom>
          <a:solidFill>
            <a:srgbClr val="EDE634"/>
          </a:solidFill>
        </p:spPr>
        <p:txBody>
          <a:bodyPr wrap="square" rtlCol="0">
            <a:sp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A347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16590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A44746-7209-4DCE-AF43-F3D3FB5495FF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F9A4246-7941-4839-A160-CF30BAABDE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02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4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4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Modifier les styles du texte du masque</a:t>
            </a:r>
          </a:p>
          <a:p>
            <a:pPr lvl="1" rtl="0"/>
            <a:r>
              <a:rPr lang="en-GB"/>
              <a:t>Deuxième niveau</a:t>
            </a:r>
          </a:p>
          <a:p>
            <a:pPr lvl="2" rtl="0"/>
            <a:r>
              <a:rPr lang="en-GB"/>
              <a:t>Troisième niveau</a:t>
            </a:r>
          </a:p>
          <a:p>
            <a:pPr lvl="3" rtl="0"/>
            <a:r>
              <a:rPr lang="en-GB"/>
              <a:t>Quatrième niveau</a:t>
            </a:r>
          </a:p>
          <a:p>
            <a:pPr lvl="4" rtl="0"/>
            <a:r>
              <a:rPr lang="en-GB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06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6.wdp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dmin\Desktop\Интершарм_доклад кодиф\картинки\bretan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733" y="1970464"/>
            <a:ext cx="9208811" cy="3219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dirty="0">
                <a:solidFill>
                  <a:schemeClr val="bg1"/>
                </a:solidFill>
              </a:rPr>
              <a:t>Морские активы и ингредиенты из нетронутых уголков природы для </a:t>
            </a:r>
            <a:r>
              <a:rPr lang="en-US" sz="4500" b="1" dirty="0">
                <a:solidFill>
                  <a:schemeClr val="bg1"/>
                </a:solidFill>
              </a:rPr>
              <a:t>sustainable</a:t>
            </a:r>
            <a:r>
              <a:rPr lang="ru-RU" sz="4500" b="1" dirty="0" smtClean="0">
                <a:solidFill>
                  <a:schemeClr val="bg1"/>
                </a:solidFill>
              </a:rPr>
              <a:t>-брендов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5802" y="6187938"/>
            <a:ext cx="5950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Максим Назаренко, ведущий химик-технолог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ООО </a:t>
            </a:r>
            <a:r>
              <a:rPr lang="ru-RU" dirty="0">
                <a:solidFill>
                  <a:schemeClr val="bg1"/>
                </a:solidFill>
              </a:rPr>
              <a:t>«КФФ Трейд»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17628"/>
            <a:ext cx="595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Интершарм</a:t>
            </a:r>
            <a:r>
              <a:rPr lang="ru-RU" dirty="0" smtClean="0">
                <a:solidFill>
                  <a:schemeClr val="bg1"/>
                </a:solidFill>
              </a:rPr>
              <a:t>-Украина 2019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83322"/>
            <a:ext cx="12192000" cy="67467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5" name="ZoneTexte 4"/>
          <p:cNvSpPr txBox="1"/>
          <p:nvPr/>
        </p:nvSpPr>
        <p:spPr>
          <a:xfrm>
            <a:off x="10575648" y="0"/>
            <a:ext cx="151360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r>
              <a:rPr lang="ru-RU" sz="1400" dirty="0" smtClean="0">
                <a:solidFill>
                  <a:schemeClr val="bg1"/>
                </a:solidFill>
              </a:rPr>
              <a:t>Исследования</a:t>
            </a:r>
            <a:endParaRPr lang="en" sz="1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1143" y="114067"/>
            <a:ext cx="1009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СТАРЕНИЕ КОЖИ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HEV-излучение </a:t>
            </a:r>
            <a:r>
              <a:rPr lang="ru-RU" sz="2400" dirty="0">
                <a:solidFill>
                  <a:schemeClr val="accent2"/>
                </a:solidFill>
              </a:rPr>
              <a:t>— еще один источник светового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излучения, вызывающего </a:t>
            </a:r>
            <a:r>
              <a:rPr lang="ru-RU" sz="2400" dirty="0" err="1" smtClean="0">
                <a:solidFill>
                  <a:schemeClr val="accent2"/>
                </a:solidFill>
              </a:rPr>
              <a:t>карбонилирование</a:t>
            </a:r>
            <a:endParaRPr lang="en" sz="2400" dirty="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0773" y="1196120"/>
            <a:ext cx="1009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Вред, </a:t>
            </a:r>
            <a:r>
              <a:rPr lang="ru-RU" sz="1600" dirty="0"/>
              <a:t>причиняемый им, во всех отношениях </a:t>
            </a:r>
            <a:r>
              <a:rPr lang="ru-RU" sz="1600" dirty="0" smtClean="0"/>
              <a:t>аналогичен, </a:t>
            </a:r>
            <a:r>
              <a:rPr lang="ru-RU" sz="1600" dirty="0"/>
              <a:t>нанесенному ультрафиолетом.</a:t>
            </a:r>
          </a:p>
          <a:p>
            <a:pPr algn="just"/>
            <a:r>
              <a:rPr lang="ru-RU" sz="1600" dirty="0"/>
              <a:t>+39% *** </a:t>
            </a:r>
            <a:r>
              <a:rPr lang="ru-RU" sz="1600" dirty="0" err="1" smtClean="0"/>
              <a:t>карбонилирования</a:t>
            </a:r>
            <a:r>
              <a:rPr lang="ru-RU" sz="1600" dirty="0" smtClean="0"/>
              <a:t> после 50 минут воздействия</a:t>
            </a:r>
            <a:endParaRPr lang="en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75665" y="1128046"/>
            <a:ext cx="1313590" cy="120032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ПРОТОКОЛ</a:t>
            </a:r>
          </a:p>
          <a:p>
            <a:pPr algn="ctr"/>
            <a:r>
              <a:rPr lang="ru-RU" sz="900" dirty="0" smtClean="0"/>
              <a:t>Протокол: </a:t>
            </a:r>
          </a:p>
          <a:p>
            <a:pPr algn="ctr"/>
            <a:r>
              <a:rPr lang="ru-RU" sz="900" dirty="0" err="1" smtClean="0"/>
              <a:t>экспланты</a:t>
            </a:r>
            <a:r>
              <a:rPr lang="ru-RU" sz="900" dirty="0" smtClean="0"/>
              <a:t> </a:t>
            </a:r>
            <a:r>
              <a:rPr lang="ru-RU" sz="900" dirty="0"/>
              <a:t>кожи человека (донор 33 лет), воздействие HEV </a:t>
            </a:r>
            <a:r>
              <a:rPr lang="ru-RU" sz="900" dirty="0" err="1"/>
              <a:t>Light</a:t>
            </a:r>
            <a:r>
              <a:rPr lang="ru-RU" sz="900" dirty="0"/>
              <a:t> (540 Дж / см2 в течение 50 минут).</a:t>
            </a:r>
            <a:endParaRPr lang="en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7593" y="2030142"/>
            <a:ext cx="4281217" cy="321327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648094" y="5323008"/>
            <a:ext cx="341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C00000"/>
                </a:solidFill>
              </a:rPr>
              <a:t>Красные флуоресцентные </a:t>
            </a:r>
            <a:r>
              <a:rPr lang="ru-RU" sz="1400" dirty="0" err="1">
                <a:solidFill>
                  <a:srgbClr val="C00000"/>
                </a:solidFill>
              </a:rPr>
              <a:t>карбонилированные</a:t>
            </a:r>
            <a:r>
              <a:rPr lang="ru-RU" sz="1400" dirty="0">
                <a:solidFill>
                  <a:srgbClr val="C00000"/>
                </a:solidFill>
              </a:rPr>
              <a:t> белки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50525" y="2030143"/>
            <a:ext cx="188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4"/>
                </a:solidFill>
              </a:rPr>
              <a:t>Без воздействия</a:t>
            </a:r>
          </a:p>
          <a:p>
            <a:pPr algn="r"/>
            <a:r>
              <a:rPr lang="en-US" sz="1100" dirty="0">
                <a:solidFill>
                  <a:schemeClr val="accent4"/>
                </a:solidFill>
              </a:rPr>
              <a:t>HEV-</a:t>
            </a:r>
            <a:r>
              <a:rPr lang="ru-RU" sz="1100" dirty="0">
                <a:solidFill>
                  <a:schemeClr val="accent4"/>
                </a:solidFill>
              </a:rPr>
              <a:t>излучения</a:t>
            </a:r>
            <a:endParaRPr lang="en" sz="1100" dirty="0">
              <a:solidFill>
                <a:schemeClr val="accent4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458233" y="3043643"/>
            <a:ext cx="3616506" cy="3030536"/>
            <a:chOff x="3486504" y="4140671"/>
            <a:chExt cx="2938409" cy="290740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86504" y="4140671"/>
              <a:ext cx="2938409" cy="2907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4858438" y="4212678"/>
              <a:ext cx="1558110" cy="575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dirty="0">
                  <a:solidFill>
                    <a:schemeClr val="accent4"/>
                  </a:solidFill>
                </a:rPr>
                <a:t>После 50 минут воздействия</a:t>
              </a:r>
            </a:p>
            <a:p>
              <a:pPr algn="r"/>
              <a:r>
                <a:rPr lang="ru-RU" sz="1100" dirty="0">
                  <a:solidFill>
                    <a:schemeClr val="accent4"/>
                  </a:solidFill>
                </a:rPr>
                <a:t>HEV-излучения</a:t>
              </a:r>
              <a:endParaRPr lang="en" sz="11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7984286" y="6511578"/>
            <a:ext cx="5182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4"/>
                </a:solidFill>
              </a:rPr>
              <a:t>***p&lt;0.001 Bonferroni's Multiple Comparison Test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="" xmlns:a16="http://schemas.microsoft.com/office/drawing/2014/main" id="{462C516E-C1F4-41C0-81D7-692919F03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305673"/>
              </p:ext>
            </p:extLst>
          </p:nvPr>
        </p:nvGraphicFramePr>
        <p:xfrm>
          <a:off x="266944" y="2030143"/>
          <a:ext cx="4597565" cy="347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572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127211"/>
            <a:ext cx="12192000" cy="73078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9101526" y="6507957"/>
            <a:ext cx="2672526" cy="278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83338"/>
            <a:r>
              <a:rPr lang="en" sz="1213" i="1" dirty="0">
                <a:solidFill>
                  <a:schemeClr val="accent4"/>
                </a:solidFill>
                <a:latin typeface="Comme" panose="02000503000000000000" pitchFamily="2" charset="0"/>
              </a:rPr>
              <a:t>**p&lt;0.01; ***p&lt;0.001 Student t test.</a:t>
            </a:r>
            <a:r>
              <a:rPr lang="en" sz="1213" b="1" dirty="0">
                <a:solidFill>
                  <a:schemeClr val="accent4"/>
                </a:solidFill>
                <a:latin typeface="Comme" panose="02000503000000000000" pitchFamily="2" charset="0"/>
              </a:rPr>
              <a:t> </a:t>
            </a:r>
            <a:endParaRPr lang="en" sz="1213" i="1" dirty="0">
              <a:solidFill>
                <a:schemeClr val="accent4"/>
              </a:solidFill>
              <a:latin typeface="Comme" panose="02000503000000000000" pitchFamily="2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074143" y="2382101"/>
            <a:ext cx="5642325" cy="4256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62"/>
              </a:spcAft>
              <a:buNone/>
            </a:pPr>
            <a:r>
              <a:rPr lang="ru-RU" sz="1544" i="1" u="sng" dirty="0">
                <a:solidFill>
                  <a:schemeClr val="accent2"/>
                </a:solidFill>
                <a:latin typeface="Comme" panose="02000503000000000000" pitchFamily="2" charset="0"/>
              </a:rPr>
              <a:t>Количественная оценка измененных клеток (красный) в эпидермисе</a:t>
            </a:r>
            <a:endParaRPr lang="en-US" altLang="fr-FR" sz="1985" i="1" u="sng" dirty="0">
              <a:solidFill>
                <a:schemeClr val="accent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99" r="35711" b="45326"/>
          <a:stretch/>
        </p:blipFill>
        <p:spPr>
          <a:xfrm>
            <a:off x="6096001" y="4699976"/>
            <a:ext cx="5620468" cy="10553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3342" r="25475" b="31343"/>
          <a:stretch/>
        </p:blipFill>
        <p:spPr>
          <a:xfrm>
            <a:off x="6096000" y="3161340"/>
            <a:ext cx="5620467" cy="116769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96000" y="4390751"/>
            <a:ext cx="4073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воздействия синим светом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127643" y="2837778"/>
            <a:ext cx="4073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Без</a:t>
            </a:r>
            <a:r>
              <a:rPr lang="en-US" sz="1400" dirty="0" smtClean="0"/>
              <a:t> </a:t>
            </a:r>
            <a:r>
              <a:rPr lang="ru-RU" sz="1400" dirty="0" smtClean="0"/>
              <a:t>синего света</a:t>
            </a:r>
            <a:endParaRPr lang="en-US" sz="1400" dirty="0"/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0FF93DF1-0627-4B1A-855E-CE8A960A2B23}"/>
              </a:ext>
            </a:extLst>
          </p:cNvPr>
          <p:cNvSpPr txBox="1"/>
          <p:nvPr/>
        </p:nvSpPr>
        <p:spPr>
          <a:xfrm>
            <a:off x="431143" y="228779"/>
            <a:ext cx="903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000" b="0" i="0" u="none" baseline="0" dirty="0" smtClean="0">
                <a:solidFill>
                  <a:schemeClr val="bg1"/>
                </a:solidFill>
              </a:rPr>
              <a:t>СТАРЕНИЕ КОЖИ</a:t>
            </a:r>
            <a:endParaRPr lang="en" sz="2000" b="0" i="0" u="none" baseline="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</a:rPr>
              <a:t>Влияние </a:t>
            </a:r>
            <a:r>
              <a:rPr lang="ru-RU" sz="2400" dirty="0" smtClean="0">
                <a:solidFill>
                  <a:schemeClr val="accent2"/>
                </a:solidFill>
              </a:rPr>
              <a:t>HEV-излучения на </a:t>
            </a:r>
            <a:r>
              <a:rPr lang="ru-RU" sz="2400" dirty="0">
                <a:solidFill>
                  <a:schemeClr val="accent2"/>
                </a:solidFill>
              </a:rPr>
              <a:t>клеточные </a:t>
            </a:r>
            <a:r>
              <a:rPr lang="ru-RU" sz="2400" dirty="0" smtClean="0">
                <a:solidFill>
                  <a:schemeClr val="accent2"/>
                </a:solidFill>
              </a:rPr>
              <a:t>изменения</a:t>
            </a:r>
            <a:endParaRPr lang="e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618AB49A-E04F-43B0-BB9F-FDD03B171DE8}"/>
              </a:ext>
            </a:extLst>
          </p:cNvPr>
          <p:cNvSpPr txBox="1"/>
          <p:nvPr/>
        </p:nvSpPr>
        <p:spPr>
          <a:xfrm>
            <a:off x="10437789" y="0"/>
            <a:ext cx="148726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Исследования</a:t>
            </a:r>
            <a:endParaRPr lang="en" sz="1400" dirty="0">
              <a:solidFill>
                <a:schemeClr val="bg1"/>
              </a:solidFill>
            </a:endParaRP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="" xmlns:a16="http://schemas.microsoft.com/office/drawing/2014/main" id="{E49EAAB6-68C7-411A-856B-8C93815ED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88051"/>
              </p:ext>
            </p:extLst>
          </p:nvPr>
        </p:nvGraphicFramePr>
        <p:xfrm>
          <a:off x="266944" y="2367942"/>
          <a:ext cx="4597565" cy="347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79544B05-A91C-4AF4-9BDF-CFC10A104E8B}"/>
              </a:ext>
            </a:extLst>
          </p:cNvPr>
          <p:cNvSpPr txBox="1"/>
          <p:nvPr/>
        </p:nvSpPr>
        <p:spPr>
          <a:xfrm>
            <a:off x="431143" y="1526563"/>
            <a:ext cx="88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HEV-излучения вызывает </a:t>
            </a:r>
            <a:r>
              <a:rPr lang="ru-RU" sz="1800" dirty="0"/>
              <a:t>+78% *** клеточных изменений.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4" name="ZoneTexte 12"/>
          <p:cNvSpPr txBox="1"/>
          <p:nvPr/>
        </p:nvSpPr>
        <p:spPr>
          <a:xfrm>
            <a:off x="10775665" y="1128046"/>
            <a:ext cx="1313590" cy="120032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ПРОТОКОЛ</a:t>
            </a:r>
          </a:p>
          <a:p>
            <a:pPr algn="ctr"/>
            <a:r>
              <a:rPr lang="ru-RU" sz="900" dirty="0" smtClean="0"/>
              <a:t>Протокол: </a:t>
            </a:r>
          </a:p>
          <a:p>
            <a:pPr algn="ctr"/>
            <a:r>
              <a:rPr lang="ru-RU" sz="900" dirty="0" err="1" smtClean="0"/>
              <a:t>экспланты</a:t>
            </a:r>
            <a:r>
              <a:rPr lang="ru-RU" sz="900" dirty="0" smtClean="0"/>
              <a:t> </a:t>
            </a:r>
            <a:r>
              <a:rPr lang="ru-RU" sz="900" dirty="0"/>
              <a:t>кожи человека (донор 33 лет), воздействие HEV </a:t>
            </a:r>
            <a:r>
              <a:rPr lang="ru-RU" sz="900" dirty="0" err="1"/>
              <a:t>Light</a:t>
            </a:r>
            <a:r>
              <a:rPr lang="ru-RU" sz="900" dirty="0"/>
              <a:t> (540 Дж / см2 в течение 50 минут).</a:t>
            </a:r>
            <a:endParaRPr lang="en" sz="900" dirty="0"/>
          </a:p>
        </p:txBody>
      </p:sp>
    </p:spTree>
    <p:extLst>
      <p:ext uri="{BB962C8B-B14F-4D97-AF65-F5344CB8AC3E}">
        <p14:creationId xmlns:p14="http://schemas.microsoft.com/office/powerpoint/2010/main" val="33484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37357"/>
            <a:ext cx="12192000" cy="62064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9416876" y="6468734"/>
            <a:ext cx="1976823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83338"/>
            <a:r>
              <a:rPr lang="en" sz="1323" i="1" dirty="0">
                <a:solidFill>
                  <a:schemeClr val="accent4"/>
                </a:solidFill>
                <a:latin typeface="Comme" panose="02000503000000000000" pitchFamily="2" charset="0"/>
              </a:rPr>
              <a:t>**p&lt;0.01 Student t test.</a:t>
            </a:r>
            <a:r>
              <a:rPr lang="en" sz="1323" b="1" dirty="0">
                <a:solidFill>
                  <a:schemeClr val="accent4"/>
                </a:solidFill>
                <a:latin typeface="Comme" panose="02000503000000000000" pitchFamily="2" charset="0"/>
              </a:rPr>
              <a:t> </a:t>
            </a:r>
            <a:endParaRPr lang="en" sz="1323" i="1" dirty="0">
              <a:solidFill>
                <a:schemeClr val="accent4"/>
              </a:solidFill>
              <a:latin typeface="Comme" panose="02000503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1DE0F146-BA99-4F8A-BE63-8F53173E5192}"/>
              </a:ext>
            </a:extLst>
          </p:cNvPr>
          <p:cNvSpPr txBox="1"/>
          <p:nvPr/>
        </p:nvSpPr>
        <p:spPr>
          <a:xfrm>
            <a:off x="431143" y="228779"/>
            <a:ext cx="10098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2000" b="0" i="0" u="none" baseline="0" dirty="0" smtClean="0">
                <a:solidFill>
                  <a:schemeClr val="bg1"/>
                </a:solidFill>
              </a:rPr>
              <a:t>СТАРЕНИЕ КОЖИ</a:t>
            </a:r>
            <a:endParaRPr lang="en" sz="2000" b="0" i="0" u="none" baseline="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</a:rPr>
              <a:t>Влияние </a:t>
            </a:r>
            <a:r>
              <a:rPr lang="ru-RU" sz="2400" dirty="0" smtClean="0">
                <a:solidFill>
                  <a:schemeClr val="accent2"/>
                </a:solidFill>
              </a:rPr>
              <a:t>HEV-излучения на </a:t>
            </a:r>
            <a:r>
              <a:rPr lang="ru-RU" sz="2400" dirty="0">
                <a:solidFill>
                  <a:schemeClr val="accent2"/>
                </a:solidFill>
              </a:rPr>
              <a:t>воспаление</a:t>
            </a:r>
            <a:endParaRPr lang="en" sz="2400" dirty="0">
              <a:solidFill>
                <a:schemeClr val="accent2"/>
              </a:solidFill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="" xmlns:a16="http://schemas.microsoft.com/office/drawing/2014/main" id="{A7E283E5-652A-4244-8F4E-097A407F2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613840"/>
              </p:ext>
            </p:extLst>
          </p:nvPr>
        </p:nvGraphicFramePr>
        <p:xfrm>
          <a:off x="4289814" y="2092358"/>
          <a:ext cx="6590558" cy="403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1036493-0BAD-42E9-B66C-80D14D665594}"/>
              </a:ext>
            </a:extLst>
          </p:cNvPr>
          <p:cNvSpPr/>
          <p:nvPr/>
        </p:nvSpPr>
        <p:spPr>
          <a:xfrm>
            <a:off x="335367" y="1128247"/>
            <a:ext cx="11521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83338"/>
            <a:endParaRPr lang="en" sz="1600" dirty="0">
              <a:latin typeface="Comme" panose="02000503000000000000" pitchFamily="2" charset="0"/>
            </a:endParaRPr>
          </a:p>
          <a:p>
            <a:pPr algn="just" defTabSz="983338"/>
            <a:endParaRPr lang="en" sz="1600" dirty="0">
              <a:latin typeface="Comme" panose="02000503000000000000" pitchFamily="2" charset="0"/>
            </a:endParaRPr>
          </a:p>
          <a:p>
            <a:pPr algn="just" defTabSz="983338"/>
            <a:endParaRPr lang="en" sz="1600" dirty="0">
              <a:latin typeface="Comme" panose="02000503000000000000" pitchFamily="2" charset="0"/>
            </a:endParaRPr>
          </a:p>
          <a:p>
            <a:pPr algn="just" defTabSz="983338"/>
            <a:endParaRPr lang="en" sz="1600" i="1" dirty="0">
              <a:latin typeface="Comme" panose="02000503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654034E-7D87-41EE-A5D3-1F8A84F1B163}"/>
              </a:ext>
            </a:extLst>
          </p:cNvPr>
          <p:cNvSpPr txBox="1"/>
          <p:nvPr/>
        </p:nvSpPr>
        <p:spPr>
          <a:xfrm>
            <a:off x="431143" y="1208439"/>
            <a:ext cx="886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Реакция клеток кожи человека на HEV.</a:t>
            </a:r>
          </a:p>
          <a:p>
            <a:r>
              <a:rPr lang="ru-RU" sz="1800" dirty="0" smtClean="0"/>
              <a:t>Противовоспалительные </a:t>
            </a:r>
            <a:r>
              <a:rPr lang="ru-RU" sz="1800" dirty="0"/>
              <a:t>медиаторы, такие как ЦОГ-2.</a:t>
            </a:r>
            <a:endParaRPr lang="fr-FR" sz="800" dirty="0"/>
          </a:p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+ 143%***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в эпидермисе</a:t>
            </a: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+ 156%**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в дерме</a:t>
            </a: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4"/>
          <p:cNvSpPr txBox="1"/>
          <p:nvPr/>
        </p:nvSpPr>
        <p:spPr>
          <a:xfrm>
            <a:off x="10575648" y="0"/>
            <a:ext cx="151360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r>
              <a:rPr lang="ru-RU" sz="1400" dirty="0" smtClean="0">
                <a:solidFill>
                  <a:schemeClr val="bg1"/>
                </a:solidFill>
              </a:rPr>
              <a:t>Исследования</a:t>
            </a:r>
            <a:endParaRPr lang="en" sz="1400" dirty="0">
              <a:solidFill>
                <a:schemeClr val="bg1"/>
              </a:solidFill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10775665" y="1128046"/>
            <a:ext cx="1313590" cy="120032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ПРОТОКОЛ</a:t>
            </a:r>
          </a:p>
          <a:p>
            <a:pPr algn="ctr"/>
            <a:r>
              <a:rPr lang="ru-RU" sz="900" dirty="0" smtClean="0"/>
              <a:t>Протокол: </a:t>
            </a:r>
          </a:p>
          <a:p>
            <a:pPr algn="ctr"/>
            <a:r>
              <a:rPr lang="ru-RU" sz="900" dirty="0" err="1" smtClean="0"/>
              <a:t>экспланты</a:t>
            </a:r>
            <a:r>
              <a:rPr lang="ru-RU" sz="900" dirty="0" smtClean="0"/>
              <a:t> </a:t>
            </a:r>
            <a:r>
              <a:rPr lang="ru-RU" sz="900" dirty="0"/>
              <a:t>кожи человека (донор 33 лет), воздействие HEV </a:t>
            </a:r>
            <a:r>
              <a:rPr lang="ru-RU" sz="900" dirty="0" err="1"/>
              <a:t>Light</a:t>
            </a:r>
            <a:r>
              <a:rPr lang="ru-RU" sz="900" dirty="0"/>
              <a:t> (540 Дж / см2 в течение 50 минут).</a:t>
            </a:r>
            <a:endParaRPr lang="en" sz="900" dirty="0"/>
          </a:p>
        </p:txBody>
      </p:sp>
    </p:spTree>
    <p:extLst>
      <p:ext uri="{BB962C8B-B14F-4D97-AF65-F5344CB8AC3E}">
        <p14:creationId xmlns:p14="http://schemas.microsoft.com/office/powerpoint/2010/main" val="29164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brielle MORO\AppData\Local\Microsoft\Windows\Temporary Internet Files\Content.Outlook\P7G2HMAC\UV T1 2_w11 Cy5 - slide 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2142" y="2024948"/>
            <a:ext cx="2285618" cy="28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976367"/>
            <a:ext cx="12192000" cy="88163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7" name="ZoneTexte 6"/>
          <p:cNvSpPr txBox="1"/>
          <p:nvPr/>
        </p:nvSpPr>
        <p:spPr>
          <a:xfrm>
            <a:off x="430775" y="163468"/>
            <a:ext cx="97701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ПРЕДУПРЕЖДЕНИЕ КАРБОНИЛИРОВАНИЯ БЕЛКОВ</a:t>
            </a:r>
          </a:p>
          <a:p>
            <a:r>
              <a:rPr lang="ru-RU" sz="2800" dirty="0" err="1">
                <a:solidFill>
                  <a:schemeClr val="accent2"/>
                </a:solidFill>
              </a:rPr>
              <a:t>Raykami</a:t>
            </a:r>
            <a:r>
              <a:rPr lang="ru-RU" sz="2800" dirty="0">
                <a:solidFill>
                  <a:schemeClr val="accent2"/>
                </a:solidFill>
              </a:rPr>
              <a:t> останавливает </a:t>
            </a:r>
            <a:r>
              <a:rPr lang="ru-RU" sz="2800" dirty="0" err="1">
                <a:solidFill>
                  <a:schemeClr val="accent2"/>
                </a:solidFill>
              </a:rPr>
              <a:t>карбонилирование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 smtClean="0">
                <a:solidFill>
                  <a:schemeClr val="accent2"/>
                </a:solidFill>
              </a:rPr>
              <a:t>белков, вызванное </a:t>
            </a:r>
            <a:r>
              <a:rPr lang="ru-RU" sz="2800" dirty="0">
                <a:solidFill>
                  <a:schemeClr val="accent2"/>
                </a:solidFill>
              </a:rPr>
              <a:t>излучением.</a:t>
            </a:r>
            <a:endParaRPr lang="en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430775" y="1404370"/>
            <a:ext cx="100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Количественное определение уровня </a:t>
            </a:r>
            <a:r>
              <a:rPr lang="ru-RU" sz="1800" dirty="0" err="1"/>
              <a:t>карбонилирования</a:t>
            </a:r>
            <a:r>
              <a:rPr lang="ru-RU" sz="1800" dirty="0"/>
              <a:t> белков, вызванного</a:t>
            </a:r>
            <a:br>
              <a:rPr lang="ru-RU" sz="1800" dirty="0"/>
            </a:br>
            <a:r>
              <a:rPr lang="ru-RU" sz="1800" dirty="0"/>
              <a:t>воздействием </a:t>
            </a:r>
            <a:r>
              <a:rPr lang="ru-RU" sz="1800" b="1" dirty="0"/>
              <a:t>УФ-лучей</a:t>
            </a:r>
            <a:r>
              <a:rPr lang="ru-RU" sz="1800" dirty="0"/>
              <a:t> </a:t>
            </a:r>
            <a:endParaRPr lang="en" sz="1800" b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6588597" y="2081441"/>
            <a:ext cx="3600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1100" b="0" i="1" u="none" baseline="0"/>
              <a:t>Carbonylated proteins in red fluorescence</a:t>
            </a:r>
            <a:endParaRPr lang="en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6752796" y="2291857"/>
            <a:ext cx="293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0" i="0" u="none" baseline="0" dirty="0" smtClean="0">
                <a:solidFill>
                  <a:schemeClr val="accent4"/>
                </a:solidFill>
              </a:rPr>
              <a:t>После воздействия </a:t>
            </a:r>
            <a:r>
              <a:rPr lang="en-US" sz="1200" b="0" i="0" u="none" baseline="0" dirty="0" smtClean="0">
                <a:solidFill>
                  <a:schemeClr val="accent4"/>
                </a:solidFill>
              </a:rPr>
              <a:t> UVA </a:t>
            </a:r>
            <a:r>
              <a:rPr lang="ru-RU" sz="1200" b="0" i="0" u="none" baseline="0" dirty="0" smtClean="0">
                <a:solidFill>
                  <a:schemeClr val="accent4"/>
                </a:solidFill>
              </a:rPr>
              <a:t>без защиты</a:t>
            </a:r>
            <a:endParaRPr lang="en" sz="1200" dirty="0"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447267" y="0"/>
            <a:ext cx="1313590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r>
              <a:rPr lang="en" sz="1400" b="0" i="0" u="none" baseline="0" dirty="0">
                <a:solidFill>
                  <a:schemeClr val="bg1"/>
                </a:solidFill>
              </a:rPr>
              <a:t>1%</a:t>
            </a:r>
            <a:endParaRPr lang="en" sz="1400" dirty="0">
              <a:solidFill>
                <a:schemeClr val="bg1"/>
              </a:solidFill>
            </a:endParaRPr>
          </a:p>
          <a:p>
            <a:pPr algn="ctr" rtl="0"/>
            <a:r>
              <a:rPr lang="en" sz="1400" b="0" i="0" u="none" baseline="0" dirty="0">
                <a:solidFill>
                  <a:schemeClr val="bg1"/>
                </a:solidFill>
              </a:rPr>
              <a:t>EX-VIVO </a:t>
            </a:r>
          </a:p>
          <a:p>
            <a:pPr algn="ctr" rtl="0"/>
            <a:r>
              <a:rPr lang="en" sz="1400" b="0" i="0" u="none" baseline="0" dirty="0">
                <a:solidFill>
                  <a:schemeClr val="bg1"/>
                </a:solidFill>
              </a:rPr>
              <a:t>TEST</a:t>
            </a:r>
            <a:endParaRPr lang="en" sz="14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447267" y="1132741"/>
            <a:ext cx="1313590" cy="244682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ПРОТОКОЛ</a:t>
            </a:r>
            <a:br>
              <a:rPr lang="ru-RU" sz="900" dirty="0"/>
            </a:br>
            <a:r>
              <a:rPr lang="ru-RU" sz="900" dirty="0"/>
              <a:t>Локальное</a:t>
            </a:r>
            <a:br>
              <a:rPr lang="ru-RU" sz="900" dirty="0"/>
            </a:br>
            <a:r>
              <a:rPr lang="ru-RU" sz="900" dirty="0"/>
              <a:t>применение</a:t>
            </a:r>
            <a:br>
              <a:rPr lang="ru-RU" sz="900" dirty="0"/>
            </a:br>
            <a:r>
              <a:rPr lang="ru-RU" sz="900" dirty="0" err="1"/>
              <a:t>Raykami</a:t>
            </a:r>
            <a:r>
              <a:rPr lang="ru-RU" sz="900" dirty="0"/>
              <a:t> с</a:t>
            </a:r>
            <a:br>
              <a:rPr lang="ru-RU" sz="900" dirty="0"/>
            </a:br>
            <a:r>
              <a:rPr lang="ru-RU" sz="900" dirty="0"/>
              <a:t>концентрацией</a:t>
            </a:r>
            <a:br>
              <a:rPr lang="ru-RU" sz="900" dirty="0"/>
            </a:br>
            <a:r>
              <a:rPr lang="ru-RU" sz="900" dirty="0"/>
              <a:t>1 % на</a:t>
            </a:r>
            <a:br>
              <a:rPr lang="ru-RU" sz="900" dirty="0"/>
            </a:br>
            <a:r>
              <a:rPr lang="ru-RU" sz="900" dirty="0"/>
              <a:t>эксплантатах</a:t>
            </a:r>
            <a:br>
              <a:rPr lang="ru-RU" sz="900" dirty="0"/>
            </a:br>
            <a:r>
              <a:rPr lang="ru-RU" sz="900" dirty="0"/>
              <a:t>человеческой</a:t>
            </a:r>
            <a:br>
              <a:rPr lang="ru-RU" sz="900" dirty="0"/>
            </a:br>
            <a:r>
              <a:rPr lang="ru-RU" sz="900" dirty="0"/>
              <a:t>кожи (39-летнего</a:t>
            </a:r>
            <a:br>
              <a:rPr lang="ru-RU" sz="900" dirty="0"/>
            </a:br>
            <a:r>
              <a:rPr lang="ru-RU" sz="900" dirty="0"/>
              <a:t>донора) за</a:t>
            </a:r>
            <a:br>
              <a:rPr lang="ru-RU" sz="900" dirty="0"/>
            </a:br>
            <a:r>
              <a:rPr lang="ru-RU" sz="900" dirty="0"/>
              <a:t>16 часов до и</a:t>
            </a:r>
            <a:br>
              <a:rPr lang="ru-RU" sz="900" dirty="0"/>
            </a:br>
            <a:r>
              <a:rPr lang="ru-RU" sz="900" dirty="0"/>
              <a:t>через 6 часов</a:t>
            </a:r>
            <a:br>
              <a:rPr lang="ru-RU" sz="900" dirty="0"/>
            </a:br>
            <a:r>
              <a:rPr lang="ru-RU" sz="900" dirty="0"/>
              <a:t>после</a:t>
            </a:r>
            <a:br>
              <a:rPr lang="ru-RU" sz="900" dirty="0"/>
            </a:br>
            <a:r>
              <a:rPr lang="ru-RU" sz="900" dirty="0"/>
              <a:t>воздействия </a:t>
            </a:r>
            <a:r>
              <a:rPr lang="ru-RU" sz="900" dirty="0" err="1"/>
              <a:t>УФлучей</a:t>
            </a:r>
            <a:r>
              <a:rPr lang="ru-RU" sz="900" dirty="0"/>
              <a:t> спектра A</a:t>
            </a:r>
            <a:br>
              <a:rPr lang="ru-RU" sz="900" dirty="0"/>
            </a:br>
            <a:r>
              <a:rPr lang="ru-RU" sz="900" dirty="0"/>
              <a:t>(480 Дж/см² по 40</a:t>
            </a:r>
            <a:br>
              <a:rPr lang="ru-RU" sz="900" dirty="0"/>
            </a:br>
            <a:r>
              <a:rPr lang="ru-RU" sz="900" dirty="0"/>
              <a:t>минут). </a:t>
            </a:r>
            <a:endParaRPr lang="en" sz="900" b="0" i="0" u="none" baseline="0" dirty="0">
              <a:solidFill>
                <a:schemeClr val="bg1"/>
              </a:solidFill>
            </a:endParaRP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852563805"/>
              </p:ext>
            </p:extLst>
          </p:nvPr>
        </p:nvGraphicFramePr>
        <p:xfrm>
          <a:off x="-243956" y="2181318"/>
          <a:ext cx="6670696" cy="376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>
            <a:off x="2073130" y="4065489"/>
            <a:ext cx="0" cy="391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797217" y="3689988"/>
            <a:ext cx="0" cy="914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439020" y="2775639"/>
            <a:ext cx="0" cy="914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Gabrielle MORO\AppData\Local\Microsoft\Windows\Temporary Internet Files\Content.Outlook\P7G2HMAC\UV Actif T1 2_w11 Cy5 - slide 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28368" y="3877173"/>
            <a:ext cx="2285618" cy="28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075048" y="4232414"/>
            <a:ext cx="293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1200" b="0" i="0" u="none" baseline="0" dirty="0" smtClean="0">
                <a:solidFill>
                  <a:schemeClr val="accent4"/>
                </a:solidFill>
              </a:rPr>
              <a:t>После воздействия </a:t>
            </a:r>
            <a:r>
              <a:rPr lang="en-US" sz="1200" b="0" i="0" u="none" baseline="0" dirty="0" smtClean="0">
                <a:solidFill>
                  <a:schemeClr val="accent4"/>
                </a:solidFill>
              </a:rPr>
              <a:t> </a:t>
            </a:r>
            <a:r>
              <a:rPr lang="en" sz="1200" b="0" i="0" u="none" baseline="0" dirty="0" smtClean="0">
                <a:solidFill>
                  <a:schemeClr val="accent4"/>
                </a:solidFill>
              </a:rPr>
              <a:t>UVA </a:t>
            </a:r>
            <a:endParaRPr lang="en" sz="1200" b="0" i="0" u="none" baseline="0" dirty="0">
              <a:solidFill>
                <a:schemeClr val="accent4"/>
              </a:solidFill>
            </a:endParaRPr>
          </a:p>
          <a:p>
            <a:pPr algn="l" rtl="0"/>
            <a:r>
              <a:rPr lang="ru-RU" sz="1200" b="0" i="0" u="none" baseline="0" dirty="0" smtClean="0">
                <a:solidFill>
                  <a:schemeClr val="accent4"/>
                </a:solidFill>
              </a:rPr>
              <a:t>с</a:t>
            </a:r>
            <a:r>
              <a:rPr lang="en" sz="1200" b="0" i="0" u="none" baseline="0" dirty="0" smtClean="0">
                <a:solidFill>
                  <a:schemeClr val="accent4"/>
                </a:solidFill>
              </a:rPr>
              <a:t> </a:t>
            </a:r>
            <a:r>
              <a:rPr lang="en" sz="1200" b="0" i="0" u="none" baseline="0" dirty="0">
                <a:solidFill>
                  <a:schemeClr val="accent4"/>
                </a:solidFill>
              </a:rPr>
              <a:t>1% Raykami.</a:t>
            </a:r>
            <a:endParaRPr lang="en" sz="1200" dirty="0">
              <a:solidFill>
                <a:schemeClr val="accent4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5088" y="2318421"/>
            <a:ext cx="389056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Без </a:t>
            </a:r>
            <a:r>
              <a:rPr lang="en-US" sz="1400" dirty="0" smtClean="0"/>
              <a:t>UVA</a:t>
            </a:r>
            <a:r>
              <a:rPr lang="ru-RU" sz="1400" dirty="0" smtClean="0"/>
              <a:t>-излучения</a:t>
            </a:r>
            <a:endParaRPr lang="en-US" sz="1400" dirty="0"/>
          </a:p>
          <a:p>
            <a:r>
              <a:rPr lang="ru-RU" sz="1400" dirty="0" smtClean="0"/>
              <a:t>После </a:t>
            </a:r>
            <a:r>
              <a:rPr lang="en-US" sz="1400" dirty="0" smtClean="0"/>
              <a:t>UVA</a:t>
            </a:r>
            <a:r>
              <a:rPr lang="ru-RU" sz="1400" dirty="0" smtClean="0"/>
              <a:t>-излучения без защиты</a:t>
            </a:r>
            <a:endParaRPr lang="en-US" sz="1400" dirty="0"/>
          </a:p>
          <a:p>
            <a:r>
              <a:rPr lang="ru-RU" sz="1400" dirty="0" smtClean="0"/>
              <a:t>После </a:t>
            </a:r>
            <a:r>
              <a:rPr lang="en-US" sz="1400" dirty="0" smtClean="0"/>
              <a:t>UVA</a:t>
            </a:r>
            <a:r>
              <a:rPr lang="ru-RU" sz="1400" dirty="0" smtClean="0"/>
              <a:t>-излучения</a:t>
            </a:r>
            <a:r>
              <a:rPr lang="en-US" sz="1400" dirty="0" smtClean="0"/>
              <a:t> </a:t>
            </a:r>
            <a:r>
              <a:rPr lang="en-US" sz="1400" dirty="0"/>
              <a:t>+ 1% </a:t>
            </a:r>
            <a:r>
              <a:rPr lang="en-US" sz="1400" dirty="0" err="1"/>
              <a:t>Raykami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10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53629"/>
            <a:ext cx="12192000" cy="140437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30773" y="1404370"/>
            <a:ext cx="6732519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Мы сфотографировали наших добровольцев при </a:t>
            </a:r>
            <a:r>
              <a:rPr lang="ru-RU" sz="1800" u="sng" dirty="0" smtClean="0"/>
              <a:t>УФ-освещении</a:t>
            </a:r>
            <a:r>
              <a:rPr lang="ru-RU" sz="1800" dirty="0" smtClean="0"/>
              <a:t> </a:t>
            </a:r>
            <a:r>
              <a:rPr lang="ru-RU" sz="1800" dirty="0"/>
              <a:t>и попросили их оценить, насколько</a:t>
            </a:r>
            <a:br>
              <a:rPr lang="ru-RU" sz="1800" dirty="0"/>
            </a:br>
            <a:r>
              <a:rPr lang="ru-RU" sz="1800" dirty="0"/>
              <a:t>ровным выглядит их цвет лица, по шкале от 1 до 9. 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430773" y="2449340"/>
            <a:ext cx="6732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chemeClr val="accent2"/>
                </a:solidFill>
              </a:rPr>
              <a:t>Средняя оценка составляет около </a:t>
            </a:r>
            <a:r>
              <a:rPr lang="ru-RU" sz="1800" dirty="0" smtClean="0">
                <a:solidFill>
                  <a:schemeClr val="accent2"/>
                </a:solidFill>
              </a:rPr>
              <a:t>8.</a:t>
            </a:r>
            <a:endParaRPr lang="ru-RU" sz="1800" dirty="0">
              <a:solidFill>
                <a:schemeClr val="accent2"/>
              </a:solidFill>
            </a:endParaRPr>
          </a:p>
          <a:p>
            <a:pPr algn="just"/>
            <a:r>
              <a:rPr lang="ru-RU" sz="1800" dirty="0"/>
              <a:t>Глядя на свою кожу при УФ-освещении,</a:t>
            </a:r>
            <a:br>
              <a:rPr lang="ru-RU" sz="1800" dirty="0"/>
            </a:br>
            <a:r>
              <a:rPr lang="ru-RU" sz="1800" dirty="0"/>
              <a:t>добровольцы могут видеть все образующиеся</a:t>
            </a:r>
            <a:br>
              <a:rPr lang="ru-RU" sz="1800" dirty="0"/>
            </a:br>
            <a:r>
              <a:rPr lang="ru-RU" sz="1800" dirty="0"/>
              <a:t>недостатки кожи и понимают, что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на </a:t>
            </a:r>
            <a:r>
              <a:rPr lang="ru-RU" sz="1800" b="1" dirty="0">
                <a:solidFill>
                  <a:schemeClr val="bg1"/>
                </a:solidFill>
              </a:rPr>
              <a:t>глубоком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</a:rPr>
              <a:t>уровне их цвет лица совсем не однородный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713902677"/>
              </p:ext>
            </p:extLst>
          </p:nvPr>
        </p:nvGraphicFramePr>
        <p:xfrm>
          <a:off x="7658855" y="2097563"/>
          <a:ext cx="4433367" cy="317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8233551" y="1623007"/>
            <a:ext cx="38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Оценка ровного цвета лица</a:t>
            </a:r>
          </a:p>
          <a:p>
            <a:pPr algn="ctr"/>
            <a:r>
              <a:rPr lang="ru-RU" sz="1400" dirty="0"/>
              <a:t>добровольцами</a:t>
            </a:r>
            <a:endParaRPr lang="fr-FR" sz="1400" dirty="0"/>
          </a:p>
        </p:txBody>
      </p:sp>
      <p:grpSp>
        <p:nvGrpSpPr>
          <p:cNvPr id="3" name="Groupe 2"/>
          <p:cNvGrpSpPr/>
          <p:nvPr/>
        </p:nvGrpSpPr>
        <p:grpSpPr>
          <a:xfrm rot="20820939">
            <a:off x="788504" y="4016682"/>
            <a:ext cx="2588569" cy="2556060"/>
            <a:chOff x="691054" y="4428703"/>
            <a:chExt cx="2270391" cy="2818174"/>
          </a:xfrm>
        </p:grpSpPr>
        <p:grpSp>
          <p:nvGrpSpPr>
            <p:cNvPr id="27" name="Groupe 26"/>
            <p:cNvGrpSpPr/>
            <p:nvPr/>
          </p:nvGrpSpPr>
          <p:grpSpPr>
            <a:xfrm>
              <a:off x="691054" y="4428703"/>
              <a:ext cx="2270391" cy="2818174"/>
              <a:chOff x="691054" y="4428703"/>
              <a:chExt cx="2270391" cy="2818174"/>
            </a:xfrm>
          </p:grpSpPr>
          <p:pic>
            <p:nvPicPr>
              <p:cNvPr id="2055" name="Picture 7" descr="Résultat de recherche d'images pour &quot;polaroid&quot;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547" t="6349" r="21582" b="5900"/>
              <a:stretch/>
            </p:blipFill>
            <p:spPr bwMode="auto">
              <a:xfrm>
                <a:off x="691054" y="4428703"/>
                <a:ext cx="2270391" cy="2761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691054" y="6703936"/>
                <a:ext cx="2270391" cy="542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Lucida Handwriting" pitchFamily="66" charset="0"/>
                  </a:rPr>
                  <a:t>U</a:t>
                </a:r>
                <a:r>
                  <a:rPr lang="en-US" sz="1400" dirty="0" smtClean="0">
                    <a:latin typeface="Lucida Handwriting" pitchFamily="66" charset="0"/>
                  </a:rPr>
                  <a:t>V-</a:t>
                </a:r>
                <a:r>
                  <a:rPr lang="ru-RU" sz="1400" dirty="0" smtClean="0">
                    <a:latin typeface="Lucida Handwriting" pitchFamily="66" charset="0"/>
                  </a:rPr>
                  <a:t>освещение</a:t>
                </a:r>
                <a:endParaRPr lang="fr-FR" sz="1400" dirty="0">
                  <a:latin typeface="Lucida Handwriting" pitchFamily="66" charset="0"/>
                </a:endParaRPr>
              </a:p>
              <a:p>
                <a:pPr algn="ctr"/>
                <a:r>
                  <a:rPr lang="fr-FR" sz="1200" dirty="0">
                    <a:latin typeface="Lucida Handwriting" pitchFamily="66" charset="0"/>
                  </a:rPr>
                  <a:t>D0 </a:t>
                </a:r>
                <a:r>
                  <a:rPr lang="ru-RU" sz="1200" dirty="0" smtClean="0">
                    <a:latin typeface="Lucida Handwriting" pitchFamily="66" charset="0"/>
                  </a:rPr>
                  <a:t>оценка </a:t>
                </a:r>
                <a:r>
                  <a:rPr lang="fr-FR" sz="1200" dirty="0" smtClean="0">
                    <a:latin typeface="Lucida Handwriting" pitchFamily="66" charset="0"/>
                  </a:rPr>
                  <a:t>9</a:t>
                </a:r>
                <a:endParaRPr lang="fr-FR" sz="1200" dirty="0">
                  <a:latin typeface="Lucida Handwriting" pitchFamily="66" charset="0"/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950" y="4597014"/>
              <a:ext cx="1950895" cy="2007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 rot="530278">
            <a:off x="4022140" y="3951430"/>
            <a:ext cx="2602758" cy="2522315"/>
            <a:chOff x="3567919" y="4356695"/>
            <a:chExt cx="2282836" cy="2780970"/>
          </a:xfrm>
        </p:grpSpPr>
        <p:grpSp>
          <p:nvGrpSpPr>
            <p:cNvPr id="28" name="Groupe 27"/>
            <p:cNvGrpSpPr/>
            <p:nvPr/>
          </p:nvGrpSpPr>
          <p:grpSpPr>
            <a:xfrm>
              <a:off x="3567919" y="4356695"/>
              <a:ext cx="2282836" cy="2780970"/>
              <a:chOff x="3289443" y="4356695"/>
              <a:chExt cx="2282836" cy="2780970"/>
            </a:xfrm>
          </p:grpSpPr>
          <p:pic>
            <p:nvPicPr>
              <p:cNvPr id="29" name="Picture 7" descr="Résultat de recherche d'images pour &quot;polaroid&quot;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547" t="6349" r="21582" b="5900"/>
              <a:stretch/>
            </p:blipFill>
            <p:spPr bwMode="auto">
              <a:xfrm>
                <a:off x="3289443" y="4356695"/>
                <a:ext cx="2270391" cy="2761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3301888" y="6594724"/>
                <a:ext cx="2270391" cy="542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Lucida Handwriting" pitchFamily="66" charset="0"/>
                  </a:rPr>
                  <a:t>U</a:t>
                </a:r>
                <a:r>
                  <a:rPr lang="en-US" sz="1400" dirty="0" smtClean="0">
                    <a:latin typeface="Lucida Handwriting" pitchFamily="66" charset="0"/>
                  </a:rPr>
                  <a:t>V</a:t>
                </a:r>
                <a:r>
                  <a:rPr lang="ru-RU" sz="1400" dirty="0" smtClean="0">
                    <a:latin typeface="Lucida Handwriting" pitchFamily="66" charset="0"/>
                  </a:rPr>
                  <a:t>-освещение</a:t>
                </a:r>
                <a:endParaRPr lang="fr-FR" sz="1400" dirty="0">
                  <a:latin typeface="Lucida Handwriting" pitchFamily="66" charset="0"/>
                </a:endParaRPr>
              </a:p>
              <a:p>
                <a:pPr algn="ctr"/>
                <a:r>
                  <a:rPr lang="fr-FR" sz="1200" dirty="0">
                    <a:latin typeface="Lucida Handwriting" pitchFamily="66" charset="0"/>
                  </a:rPr>
                  <a:t>D0 </a:t>
                </a:r>
                <a:r>
                  <a:rPr lang="ru-RU" sz="1200" dirty="0" smtClean="0">
                    <a:latin typeface="Lucida Handwriting" pitchFamily="66" charset="0"/>
                  </a:rPr>
                  <a:t>оценка </a:t>
                </a:r>
                <a:r>
                  <a:rPr lang="fr-FR" sz="1200" dirty="0" smtClean="0">
                    <a:latin typeface="Lucida Handwriting" pitchFamily="66" charset="0"/>
                  </a:rPr>
                  <a:t>9</a:t>
                </a:r>
                <a:endParaRPr lang="fr-FR" sz="1200" dirty="0">
                  <a:latin typeface="Lucida Handwriting" pitchFamily="66" charset="0"/>
                </a:endParaRPr>
              </a:p>
            </p:txBody>
          </p:sp>
        </p:grpSp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28087" y="4522689"/>
              <a:ext cx="1953522" cy="199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10447267" y="0"/>
            <a:ext cx="1313590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IN-VIVO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30775" y="163468"/>
            <a:ext cx="9770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ГЛУБОКОЕ ОМОЛАЖИВАЮЩЕЕ ДЕЙСТВИЕ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Фотостарение в глубоких слоях кожи невозможно </a:t>
            </a:r>
            <a:r>
              <a:rPr lang="ru-RU" sz="2400" dirty="0" smtClean="0">
                <a:solidFill>
                  <a:schemeClr val="accent2"/>
                </a:solidFill>
              </a:rPr>
              <a:t>заметить невооруженным глазом</a:t>
            </a:r>
            <a:r>
              <a:rPr lang="ru-RU" sz="24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895" y="1532151"/>
            <a:ext cx="4810917" cy="31653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42" y="1526192"/>
            <a:ext cx="4810917" cy="3171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12" y="5952102"/>
            <a:ext cx="12192000" cy="97035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30775" y="163468"/>
            <a:ext cx="97701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ГЛУБОКОЕ ОМОЛАЖИВАЮЩЕЕ ДЕЙСТВИЕ</a:t>
            </a:r>
          </a:p>
          <a:p>
            <a:r>
              <a:rPr lang="ru-RU" sz="2000" dirty="0" err="1">
                <a:solidFill>
                  <a:schemeClr val="accent2"/>
                </a:solidFill>
              </a:rPr>
              <a:t>Raykami</a:t>
            </a:r>
            <a:r>
              <a:rPr lang="ru-RU" sz="2000" dirty="0">
                <a:solidFill>
                  <a:schemeClr val="accent2"/>
                </a:solidFill>
              </a:rPr>
              <a:t> останавливает процессы старения, вызванные воздействием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излучения, и делает цвет лица более равномерным.</a:t>
            </a: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447267" y="0"/>
            <a:ext cx="1313590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IN-VIVO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36790" y="1784424"/>
            <a:ext cx="1538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F8F8F8"/>
                </a:solidFill>
                <a:latin typeface="Comme"/>
                <a:cs typeface="+mn-cs"/>
              </a:rPr>
              <a:t>D0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857764" y="1744087"/>
            <a:ext cx="1158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305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F8F8F8"/>
                </a:solidFill>
                <a:latin typeface="Comme"/>
                <a:cs typeface="+mn-cs"/>
              </a:rPr>
              <a:t>D56</a:t>
            </a:r>
          </a:p>
        </p:txBody>
      </p:sp>
      <p:sp>
        <p:nvSpPr>
          <p:cNvPr id="25" name="ZoneTexte 1"/>
          <p:cNvSpPr txBox="1"/>
          <p:nvPr/>
        </p:nvSpPr>
        <p:spPr>
          <a:xfrm>
            <a:off x="1178235" y="5084961"/>
            <a:ext cx="9934025" cy="4467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4A3474"/>
                </a:solidFill>
                <a:latin typeface="Comme" panose="02000503000000000000" pitchFamily="2" charset="0"/>
              </a:rPr>
              <a:t>Сравнение снимков, сделанных в ультрафиолетовом свете до и после </a:t>
            </a:r>
            <a:r>
              <a:rPr lang="ru-RU" sz="2400" b="1" dirty="0" smtClean="0">
                <a:solidFill>
                  <a:srgbClr val="4A3474"/>
                </a:solidFill>
                <a:latin typeface="Comme" panose="02000503000000000000" pitchFamily="2" charset="0"/>
              </a:rPr>
              <a:t>применения </a:t>
            </a:r>
            <a:r>
              <a:rPr lang="en-US" sz="2400" b="1" dirty="0" err="1" smtClean="0">
                <a:solidFill>
                  <a:srgbClr val="4A3474"/>
                </a:solidFill>
                <a:latin typeface="Comme" panose="02000503000000000000" pitchFamily="2" charset="0"/>
              </a:rPr>
              <a:t>Raykami</a:t>
            </a:r>
            <a:r>
              <a:rPr lang="ru-RU" sz="2400" b="1" dirty="0" smtClean="0">
                <a:solidFill>
                  <a:srgbClr val="4A3474"/>
                </a:solidFill>
                <a:latin typeface="Comme" panose="02000503000000000000" pitchFamily="2" charset="0"/>
              </a:rPr>
              <a:t>.</a:t>
            </a:r>
            <a:endParaRPr lang="en" sz="2400" b="1" dirty="0">
              <a:solidFill>
                <a:srgbClr val="4A3474"/>
              </a:solidFill>
              <a:latin typeface="Comm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118870" y="0"/>
            <a:ext cx="1641988" cy="9387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r>
              <a:rPr lang="ru-RU" sz="1300" b="0" i="0" u="none" baseline="0" dirty="0" smtClean="0">
                <a:solidFill>
                  <a:schemeClr val="bg1"/>
                </a:solidFill>
              </a:rPr>
              <a:t>ПРИМЕНЕНИЕ</a:t>
            </a:r>
            <a:endParaRPr lang="en" sz="13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10804"/>
            <a:ext cx="12192000" cy="9471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8" name="ZoneTexte 7"/>
          <p:cNvSpPr txBox="1"/>
          <p:nvPr/>
        </p:nvSpPr>
        <p:spPr>
          <a:xfrm>
            <a:off x="431143" y="228779"/>
            <a:ext cx="9851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RAYKAMI —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РЕКОМЕНДАЦИИ ПО</a:t>
            </a:r>
          </a:p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ПРИМЕНЕНИЮ</a:t>
            </a:r>
            <a:endParaRPr lang="en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0118869" y="1143128"/>
            <a:ext cx="1632322" cy="309075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306" tIns="52153" rIns="104306" bIns="52153">
            <a:spAutoFit/>
          </a:bodyPr>
          <a:lstStyle/>
          <a:p>
            <a:pPr algn="ctr" rtl="0"/>
            <a:r>
              <a:rPr lang="en" sz="1600" b="0" i="0" u="none" baseline="0" dirty="0">
                <a:solidFill>
                  <a:schemeClr val="bg1"/>
                </a:solidFill>
              </a:rPr>
              <a:t>INCI</a:t>
            </a:r>
          </a:p>
          <a:p>
            <a:pPr algn="ctr" rtl="0"/>
            <a:endParaRPr lang="en" altLang="fr-FR" sz="500" dirty="0">
              <a:solidFill>
                <a:schemeClr val="bg1"/>
              </a:solidFill>
            </a:endParaRPr>
          </a:p>
          <a:p>
            <a:pPr algn="ctr" rtl="0"/>
            <a:r>
              <a:rPr lang="en" sz="1100" b="1" i="0" u="none" baseline="0" dirty="0"/>
              <a:t>RAYKAMI PDO</a:t>
            </a:r>
          </a:p>
          <a:p>
            <a:pPr algn="ctr" rtl="0"/>
            <a:r>
              <a:rPr lang="en" sz="1100" b="0" i="0" u="none" baseline="0" dirty="0"/>
              <a:t>Water (and) propanediol (and) Artemisia capillaris flower extract</a:t>
            </a:r>
          </a:p>
          <a:p>
            <a:pPr algn="ctr" rtl="0"/>
            <a:endParaRPr lang="en" altLang="fr-FR" sz="11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0"/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ДОЗИРОВКА</a:t>
            </a:r>
            <a:endParaRPr lang="en" sz="1200" b="0" i="0" u="none" baseline="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0"/>
            <a:r>
              <a:rPr lang="en" sz="1100" b="0" i="0" u="none" baseline="0" dirty="0">
                <a:solidFill>
                  <a:schemeClr val="accent4">
                    <a:lumMod val="75000"/>
                  </a:schemeClr>
                </a:solidFill>
              </a:rPr>
              <a:t>1%</a:t>
            </a:r>
            <a:endParaRPr lang="en" altLang="fr-FR" sz="11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0"/>
            <a:endParaRPr lang="en" altLang="fr-FR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0"/>
            <a:r>
              <a:rPr lang="en" sz="1600" b="0" i="0" u="none" baseline="0" dirty="0">
                <a:solidFill>
                  <a:schemeClr val="accent4">
                    <a:lumMod val="75000"/>
                  </a:schemeClr>
                </a:solidFill>
              </a:rPr>
              <a:t>COSMOS ECOCERT </a:t>
            </a:r>
          </a:p>
          <a:p>
            <a:pPr algn="ctr" rtl="0"/>
            <a:endParaRPr lang="en" sz="1600" b="0" i="0" u="none" baseline="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0"/>
            <a:endParaRPr lang="en" alt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1143" y="4483828"/>
            <a:ext cx="8842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РЕККОМЕНДАЦИИ ПО РЕЦЕПТУРЕ</a:t>
            </a:r>
          </a:p>
          <a:p>
            <a:r>
              <a:rPr lang="ru-RU" sz="1400" b="0" i="0" u="none" baseline="0" dirty="0" smtClean="0"/>
              <a:t>В/Р активный компонент, максимальная температура </a:t>
            </a:r>
            <a:r>
              <a:rPr lang="ru-RU" sz="1400" b="0" i="0" u="none" dirty="0" smtClean="0"/>
              <a:t> до</a:t>
            </a:r>
            <a:r>
              <a:rPr lang="en" sz="1400" b="0" i="0" u="none" baseline="0" dirty="0" smtClean="0"/>
              <a:t> 50 °C.</a:t>
            </a:r>
          </a:p>
          <a:p>
            <a:r>
              <a:rPr lang="ru-RU" sz="1400" dirty="0"/>
              <a:t>Полное руководство по разработке рецептур доступно по запросу. </a:t>
            </a:r>
            <a:br>
              <a:rPr lang="ru-RU" sz="1400" dirty="0"/>
            </a:br>
            <a:endParaRPr lang="en" alt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431143" y="1185181"/>
            <a:ext cx="8842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</a:rPr>
              <a:t>ДЛЯ ЕЖЕДНЕВНОЙ ЗАЩИТЫ</a:t>
            </a:r>
          </a:p>
          <a:p>
            <a:r>
              <a:rPr lang="ru-RU" sz="1400" dirty="0"/>
              <a:t>Останавливает каскады </a:t>
            </a:r>
            <a:r>
              <a:rPr lang="ru-RU" sz="1400" dirty="0" smtClean="0"/>
              <a:t>ОВР, вызванных излучением</a:t>
            </a:r>
            <a:r>
              <a:rPr lang="ru-RU" sz="1400" dirty="0"/>
              <a:t>.</a:t>
            </a:r>
          </a:p>
          <a:p>
            <a:r>
              <a:rPr lang="ru-RU" sz="1400" dirty="0"/>
              <a:t>Защищает кожу от воспалений, вызванных излучением.</a:t>
            </a:r>
          </a:p>
          <a:p>
            <a:r>
              <a:rPr lang="ru-RU" sz="1400" dirty="0"/>
              <a:t>Защищает кожу от </a:t>
            </a:r>
            <a:r>
              <a:rPr lang="ru-RU" sz="1400" dirty="0" err="1"/>
              <a:t>карбонилирования</a:t>
            </a:r>
            <a:r>
              <a:rPr lang="ru-RU" sz="1400" dirty="0"/>
              <a:t>, вызванного излучением</a:t>
            </a:r>
            <a:r>
              <a:rPr lang="ru-RU" sz="1400" dirty="0" smtClean="0"/>
              <a:t>.</a:t>
            </a:r>
          </a:p>
          <a:p>
            <a:endParaRPr lang="en" sz="1600" dirty="0" smtClean="0"/>
          </a:p>
          <a:p>
            <a:r>
              <a:rPr lang="ru-RU" sz="1600" dirty="0">
                <a:solidFill>
                  <a:schemeClr val="accent2"/>
                </a:solidFill>
              </a:rPr>
              <a:t>ЧТОБЫ ОСТАНОВИТЬ ПРЕЖДЕВРЕМЕННОЕ СТАРЕНИЕ </a:t>
            </a:r>
            <a:r>
              <a:rPr lang="ru-RU" sz="1600" dirty="0" smtClean="0">
                <a:solidFill>
                  <a:schemeClr val="accent2"/>
                </a:solidFill>
              </a:rPr>
              <a:t>КОЖИ</a:t>
            </a:r>
          </a:p>
          <a:p>
            <a:r>
              <a:rPr lang="ru-RU" sz="1400" dirty="0"/>
              <a:t>Защищает от клеточных изменений, вызванных излучением.</a:t>
            </a:r>
            <a:br>
              <a:rPr lang="ru-RU" sz="1400" dirty="0"/>
            </a:br>
            <a:r>
              <a:rPr lang="ru-RU" sz="1400" dirty="0"/>
              <a:t>Защищает коллагеновую матрицу.</a:t>
            </a:r>
            <a:br>
              <a:rPr lang="ru-RU" sz="1400" dirty="0"/>
            </a:br>
            <a:r>
              <a:rPr lang="ru-RU" sz="1400" dirty="0"/>
              <a:t>Уменьшает признаки старения, которые еще незаметны невооруженным глазом. </a:t>
            </a:r>
            <a:br>
              <a:rPr lang="ru-RU" sz="1400" dirty="0"/>
            </a:br>
            <a:endParaRPr lang="en" sz="1600" dirty="0"/>
          </a:p>
          <a:p>
            <a:r>
              <a:rPr lang="ru-RU" sz="1600" dirty="0">
                <a:solidFill>
                  <a:schemeClr val="accent2"/>
                </a:solidFill>
              </a:rPr>
              <a:t>ЧТОБЫ ВОССТАНОВИТЬ СИЯНИЕ И МОЛОДОСТЬ КОЖИ</a:t>
            </a:r>
          </a:p>
          <a:p>
            <a:r>
              <a:rPr lang="ru-RU" sz="1400" dirty="0"/>
              <a:t>Усиливает сияние кожи.</a:t>
            </a:r>
          </a:p>
          <a:p>
            <a:r>
              <a:rPr lang="ru-RU" sz="1400" dirty="0"/>
              <a:t>Повышает эластичность кожи.</a:t>
            </a:r>
            <a:endParaRPr lang="en" sz="14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36097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55FB5A0-AD59-4FEB-802A-836D66D28F8B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0A79FD3C-3F70-40E4-BB3C-B79D40B51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0A9405E-4E7C-407B-8246-8C056AE49E9E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5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475F2B5F-81FB-464B-99BE-8E3789A15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4D57157A-57B0-4CFC-989C-4B199F3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887" y="513954"/>
            <a:ext cx="7374755" cy="790947"/>
          </a:xfrm>
        </p:spPr>
        <p:txBody>
          <a:bodyPr rtlCol="0">
            <a:noAutofit/>
          </a:bodyPr>
          <a:lstStyle/>
          <a:p>
            <a:pPr algn="l" rtl="0"/>
            <a:r>
              <a:rPr lang="en-GB" sz="10000" dirty="0">
                <a:solidFill>
                  <a:schemeClr val="tx1"/>
                </a:solidFill>
              </a:rPr>
              <a:t>GOLDELLA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AC6704-81CC-4080-B79F-96276336C422}"/>
              </a:ext>
            </a:extLst>
          </p:cNvPr>
          <p:cNvSpPr/>
          <p:nvPr/>
        </p:nvSpPr>
        <p:spPr>
          <a:xfrm>
            <a:off x="1185430" y="1663434"/>
            <a:ext cx="7576034" cy="20874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33" dirty="0">
                <a:solidFill>
                  <a:schemeClr val="accent2">
                    <a:lumMod val="50000"/>
                  </a:schemeClr>
                </a:solidFill>
              </a:rPr>
              <a:t>ДРАГОЦЕННОЕ МАСЛО, ИЗВЛЕЧЕННОЕ ИЗ </a:t>
            </a:r>
            <a:r>
              <a:rPr lang="ru-RU" sz="1633" dirty="0" smtClean="0">
                <a:solidFill>
                  <a:schemeClr val="accent2">
                    <a:lumMod val="50000"/>
                  </a:schemeClr>
                </a:solidFill>
              </a:rPr>
              <a:t>КУЛЬТУРЫ </a:t>
            </a:r>
            <a:r>
              <a:rPr lang="ru-RU" sz="1633" dirty="0" smtClean="0">
                <a:solidFill>
                  <a:schemeClr val="accent2">
                    <a:lumMod val="50000"/>
                  </a:schemeClr>
                </a:solidFill>
              </a:rPr>
              <a:t>МИКРОВОДОРОСЛИ </a:t>
            </a:r>
            <a:r>
              <a:rPr lang="ru-RU" sz="1633" dirty="0" smtClean="0">
                <a:solidFill>
                  <a:schemeClr val="accent2">
                    <a:lumMod val="50000"/>
                  </a:schemeClr>
                </a:solidFill>
              </a:rPr>
              <a:t>ПУТЕМ СВЕРХКРИТИЧЕСКОЙ СО2-ЭКСТРАКЦИИ</a:t>
            </a:r>
            <a:endParaRPr lang="fr-FR" sz="400" dirty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Одна </a:t>
            </a:r>
            <a:r>
              <a:rPr lang="ru-RU" sz="1600" dirty="0"/>
              <a:t>капля </a:t>
            </a:r>
            <a:r>
              <a:rPr lang="ru-RU" sz="1600" dirty="0" smtClean="0"/>
              <a:t>масла концентрирует в себе восстанавливающие </a:t>
            </a:r>
            <a:r>
              <a:rPr lang="ru-RU" sz="1600" dirty="0"/>
              <a:t>свойства</a:t>
            </a:r>
          </a:p>
          <a:p>
            <a:r>
              <a:rPr lang="ru-RU" sz="1600" dirty="0" smtClean="0"/>
              <a:t>4-х миллиардов </a:t>
            </a:r>
            <a:r>
              <a:rPr lang="ru-RU" sz="1600" dirty="0"/>
              <a:t>клеток хлореллы</a:t>
            </a:r>
            <a:endParaRPr lang="fr-FR" sz="1633" dirty="0"/>
          </a:p>
          <a:p>
            <a:pPr rtl="0"/>
            <a:endParaRPr lang="ru-RU" sz="1633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rtl="0"/>
            <a:r>
              <a:rPr lang="ru-RU" sz="1633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1633" dirty="0" smtClean="0">
                <a:solidFill>
                  <a:schemeClr val="accent2">
                    <a:lumMod val="50000"/>
                  </a:schemeClr>
                </a:solidFill>
              </a:rPr>
              <a:t>всех типов кожи</a:t>
            </a:r>
            <a:endParaRPr lang="en-GB" sz="1633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33" dirty="0">
                <a:solidFill>
                  <a:schemeClr val="accent2">
                    <a:lumMod val="50000"/>
                  </a:schemeClr>
                </a:solidFill>
              </a:rPr>
              <a:t>Для борьбы с хроническим и </a:t>
            </a:r>
            <a:r>
              <a:rPr lang="ru-RU" sz="1633" dirty="0" smtClean="0">
                <a:solidFill>
                  <a:schemeClr val="accent2">
                    <a:lumMod val="50000"/>
                  </a:schemeClr>
                </a:solidFill>
              </a:rPr>
              <a:t>невидимым воспалением</a:t>
            </a:r>
            <a:endParaRPr lang="fr-FR" sz="145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E21AE52-793A-43EE-84FA-30F0DF0D78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334" y="0"/>
            <a:ext cx="3757246" cy="53022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48197E9-6FE6-4DA3-9F85-F4C02967D8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59176" y="3518505"/>
            <a:ext cx="7979282" cy="1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E5A88CC-C0D7-4FC0-8460-853E19BC0D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675" y="-123091"/>
            <a:ext cx="5133325" cy="76999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88B1E25-CC88-4B9C-A30A-D4FD42A38FAE}"/>
              </a:ext>
            </a:extLst>
          </p:cNvPr>
          <p:cNvSpPr txBox="1"/>
          <p:nvPr/>
        </p:nvSpPr>
        <p:spPr>
          <a:xfrm>
            <a:off x="3363099" y="-524756"/>
            <a:ext cx="3944273" cy="741741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endParaRPr lang="en-GB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0"/>
            <a:endParaRPr lang="en-GB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0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2.5 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миллиардов лет назад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rtl="0"/>
            <a:endParaRPr lang="en-GB" sz="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Во враждебном мире, где жизнь еще была микроскопической, </a:t>
            </a:r>
            <a:r>
              <a:rPr lang="ru-RU" sz="1600" dirty="0" err="1">
                <a:solidFill>
                  <a:schemeClr val="bg1"/>
                </a:solidFill>
              </a:rPr>
              <a:t>Chlorella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vulgaris</a:t>
            </a:r>
            <a:r>
              <a:rPr lang="ru-RU" sz="1600" dirty="0">
                <a:solidFill>
                  <a:schemeClr val="bg1"/>
                </a:solidFill>
              </a:rPr>
              <a:t> появилась в пресноводных </a:t>
            </a:r>
            <a:r>
              <a:rPr lang="ru-RU" sz="1600" dirty="0" smtClean="0">
                <a:solidFill>
                  <a:schemeClr val="bg1"/>
                </a:solidFill>
              </a:rPr>
              <a:t>резервах планеты</a:t>
            </a:r>
            <a:r>
              <a:rPr lang="en-GB" sz="1600" dirty="0" smtClean="0">
                <a:solidFill>
                  <a:schemeClr val="bg1"/>
                </a:solidFill>
              </a:rPr>
              <a:t>. </a:t>
            </a:r>
            <a:endParaRPr lang="en-GB" sz="1600" dirty="0">
              <a:solidFill>
                <a:schemeClr val="bg1"/>
              </a:solidFill>
            </a:endParaRPr>
          </a:p>
          <a:p>
            <a:pPr algn="ctr" rtl="0"/>
            <a:endParaRPr lang="en-GB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Это </a:t>
            </a:r>
            <a:r>
              <a:rPr lang="ru-RU" sz="1600" dirty="0">
                <a:solidFill>
                  <a:schemeClr val="bg1"/>
                </a:solidFill>
              </a:rPr>
              <a:t>один из </a:t>
            </a:r>
            <a:r>
              <a:rPr lang="ru-RU" sz="1600" dirty="0" smtClean="0">
                <a:solidFill>
                  <a:schemeClr val="bg1"/>
                </a:solidFill>
              </a:rPr>
              <a:t>ПЕРВЫХ ФОТОСИНТЕТИЧЕСКИХ ОРГАНИЗМОВ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способный перерабатывать CO</a:t>
            </a:r>
            <a:r>
              <a:rPr lang="ru-RU" sz="1200" dirty="0">
                <a:solidFill>
                  <a:schemeClr val="bg1"/>
                </a:solidFill>
              </a:rPr>
              <a:t>2</a:t>
            </a:r>
            <a:r>
              <a:rPr lang="ru-RU" sz="1600" dirty="0">
                <a:solidFill>
                  <a:schemeClr val="bg1"/>
                </a:solidFill>
              </a:rPr>
              <a:t> для производства кислорода, который станет жизненно важным элементом для будущей жизни на Земле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CODIF </a:t>
            </a:r>
            <a:r>
              <a:rPr lang="ru-RU" sz="1600" dirty="0" err="1">
                <a:solidFill>
                  <a:schemeClr val="bg1"/>
                </a:solidFill>
              </a:rPr>
              <a:t>Technologie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Naturelle</a:t>
            </a:r>
            <a:r>
              <a:rPr lang="ru-RU" sz="1600" dirty="0">
                <a:solidFill>
                  <a:schemeClr val="bg1"/>
                </a:solidFill>
              </a:rPr>
              <a:t> использует весь </a:t>
            </a:r>
            <a:r>
              <a:rPr lang="ru-RU" sz="1600" dirty="0" smtClean="0">
                <a:solidFill>
                  <a:schemeClr val="bg1"/>
                </a:solidFill>
              </a:rPr>
              <a:t>опыт</a:t>
            </a:r>
            <a:r>
              <a:rPr lang="ru-RU" sz="1600" dirty="0">
                <a:solidFill>
                  <a:schemeClr val="bg1"/>
                </a:solidFill>
              </a:rPr>
              <a:t>, чтобы сосредоточиться на одной </a:t>
            </a:r>
            <a:r>
              <a:rPr lang="ru-RU" sz="1600" dirty="0" smtClean="0">
                <a:solidFill>
                  <a:schemeClr val="bg1"/>
                </a:solidFill>
              </a:rPr>
              <a:t>капле</a:t>
            </a:r>
            <a:r>
              <a:rPr lang="ru-RU" sz="1600" dirty="0">
                <a:solidFill>
                  <a:schemeClr val="bg1"/>
                </a:solidFill>
              </a:rPr>
              <a:t>, обладающей восстанавливающими свойствами 4-х миллиардов клеток хлореллы.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endParaRPr lang="ru-RU" sz="1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Происходит 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 штамма хлореллы, первоначально взятого из заповедных мест реки </a:t>
            </a:r>
            <a:r>
              <a:rPr lang="ru-RU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Ниёдо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японской префектуре </a:t>
            </a:r>
            <a:r>
              <a:rPr lang="ru-RU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Коти</a:t>
            </a:r>
            <a:r>
              <a:rPr lang="ru-RU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с кристально чистой и нетронутой природой, что делает этот регион уникальным</a:t>
            </a:r>
            <a:r>
              <a:rPr lang="ru-RU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en-GB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EE2CD20-7A14-4B9C-9B92-30DE63B2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523184" y="873600"/>
            <a:ext cx="6918384" cy="50504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35531C6-84D8-4E0B-8FBE-15AAFC2BE1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90837" y="3814512"/>
            <a:ext cx="7979282" cy="1767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FF7EBB2-09A3-47DB-A096-D9D61A6933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65066" y="3518505"/>
            <a:ext cx="7979282" cy="1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4BE525-1CE4-4281-86BD-6DB4CA0C3579}"/>
              </a:ext>
            </a:extLst>
          </p:cNvPr>
          <p:cNvSpPr/>
          <p:nvPr/>
        </p:nvSpPr>
        <p:spPr>
          <a:xfrm>
            <a:off x="10350740" y="0"/>
            <a:ext cx="1431683" cy="11574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55FB5A0-AD59-4FEB-802A-836D66D28F8B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0A79FD3C-3F70-40E4-BB3C-B79D40B51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0A9405E-4E7C-407B-8246-8C056AE49E9E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5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475F2B5F-81FB-464B-99BE-8E3789A15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83AD1F1-1A01-43D3-9EB2-4CE03F74E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7475" y="271463"/>
            <a:ext cx="10515600" cy="897829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solidFill>
                  <a:schemeClr val="tx1"/>
                </a:solidFill>
              </a:rPr>
              <a:t>GOLDELLA – </a:t>
            </a:r>
            <a:r>
              <a:rPr lang="ru-RU" dirty="0" smtClean="0">
                <a:solidFill>
                  <a:schemeClr val="tx1"/>
                </a:solidFill>
              </a:rPr>
              <a:t>направления применения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1C41FF-3140-4924-A13D-CB8A61C5D189}"/>
              </a:ext>
            </a:extLst>
          </p:cNvPr>
          <p:cNvSpPr/>
          <p:nvPr/>
        </p:nvSpPr>
        <p:spPr>
          <a:xfrm>
            <a:off x="10370517" y="581992"/>
            <a:ext cx="141190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ru-RU" sz="1600" dirty="0" smtClean="0"/>
              <a:t>Применение</a:t>
            </a:r>
            <a:endParaRPr lang="en-GB" sz="1600" dirty="0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588D2305-D7E0-4FA7-9EFD-FEDBA05C8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517" y="1260351"/>
            <a:ext cx="1431682" cy="378325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306" tIns="52153" rIns="104306" bIns="52153" rtlCol="0">
            <a:spAutoFit/>
          </a:bodyPr>
          <a:lstStyle/>
          <a:p>
            <a:pPr algn="ctr" rtl="0"/>
            <a:r>
              <a:rPr lang="en-GB" sz="1600" dirty="0"/>
              <a:t>INCI</a:t>
            </a:r>
          </a:p>
          <a:p>
            <a:pPr algn="ctr" rtl="0"/>
            <a:endParaRPr lang="en-US" altLang="fr-FR" sz="500" dirty="0"/>
          </a:p>
          <a:p>
            <a:pPr algn="ctr" rtl="0"/>
            <a:r>
              <a:rPr lang="en-GB" sz="1100" b="1" dirty="0"/>
              <a:t>GOLDELLA</a:t>
            </a:r>
          </a:p>
          <a:p>
            <a:pPr algn="ctr" rtl="0"/>
            <a:r>
              <a:rPr lang="en-GB" sz="1100" dirty="0" err="1"/>
              <a:t>Caprylic</a:t>
            </a:r>
            <a:r>
              <a:rPr lang="en-GB" sz="1100" dirty="0"/>
              <a:t>/</a:t>
            </a:r>
            <a:r>
              <a:rPr lang="en-GB" sz="1100" dirty="0" err="1"/>
              <a:t>capric</a:t>
            </a:r>
            <a:r>
              <a:rPr lang="en-GB" sz="1100" dirty="0"/>
              <a:t> triglyceride (and) Helianthus </a:t>
            </a:r>
            <a:r>
              <a:rPr lang="en-GB" sz="1100" dirty="0" err="1"/>
              <a:t>annuus</a:t>
            </a:r>
            <a:r>
              <a:rPr lang="en-GB" sz="1100" dirty="0"/>
              <a:t> (sunflower) seed oil (and) Chlorella vulgaris extract (and) Rosmarinus officinalis (rosemary) leaf extract.</a:t>
            </a:r>
          </a:p>
          <a:p>
            <a:pPr algn="ctr" rtl="0"/>
            <a:endParaRPr lang="en-US" altLang="fr-FR" sz="800" dirty="0"/>
          </a:p>
          <a:p>
            <a:pPr algn="ctr" rtl="0"/>
            <a:r>
              <a:rPr lang="ru-RU" sz="1100" b="1" dirty="0"/>
              <a:t>Рекомендуемый %</a:t>
            </a:r>
            <a:endParaRPr lang="en-GB" sz="1100" b="1" dirty="0"/>
          </a:p>
          <a:p>
            <a:pPr algn="ctr" rtl="0"/>
            <a:r>
              <a:rPr lang="en-GB" sz="1100" dirty="0"/>
              <a:t>0.2%</a:t>
            </a:r>
          </a:p>
          <a:p>
            <a:pPr algn="ctr" rtl="0"/>
            <a:endParaRPr lang="en-US" altLang="fr-FR" sz="800" dirty="0"/>
          </a:p>
          <a:p>
            <a:pPr algn="ctr" rtl="0"/>
            <a:endParaRPr lang="ru-RU" sz="1600" dirty="0" smtClean="0"/>
          </a:p>
          <a:p>
            <a:pPr algn="ctr" rtl="0"/>
            <a:r>
              <a:rPr lang="en-GB" sz="1600" dirty="0" smtClean="0"/>
              <a:t>COSMOS</a:t>
            </a:r>
            <a:endParaRPr lang="en-GB" sz="1600" dirty="0"/>
          </a:p>
          <a:p>
            <a:pPr algn="ctr" rtl="0"/>
            <a:r>
              <a:rPr lang="en-GB" sz="1600" dirty="0"/>
              <a:t>ECOCERT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A2BF57E-281D-4EA1-915F-8E338557F750}"/>
              </a:ext>
            </a:extLst>
          </p:cNvPr>
          <p:cNvSpPr txBox="1"/>
          <p:nvPr/>
        </p:nvSpPr>
        <p:spPr>
          <a:xfrm>
            <a:off x="1387798" y="4336115"/>
            <a:ext cx="7755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РЕКОМЕНДАЦИИ ПО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ПРИМЕНЕНИЮ</a:t>
            </a:r>
          </a:p>
          <a:p>
            <a:r>
              <a:rPr lang="ru-RU" sz="1400" dirty="0"/>
              <a:t>Жирорастворимый </a:t>
            </a:r>
            <a:r>
              <a:rPr lang="ru-RU" sz="1400" dirty="0" smtClean="0"/>
              <a:t>ингредиент, стабилен до </a:t>
            </a:r>
            <a:r>
              <a:rPr lang="ru-RU" sz="1400" dirty="0"/>
              <a:t>90 </a:t>
            </a:r>
            <a:r>
              <a:rPr lang="ru-RU" sz="1400" dirty="0" smtClean="0"/>
              <a:t>°C</a:t>
            </a:r>
          </a:p>
          <a:p>
            <a:r>
              <a:rPr lang="ru-RU" sz="1400" dirty="0"/>
              <a:t>Полное руководство по </a:t>
            </a:r>
            <a:r>
              <a:rPr lang="ru-RU" sz="1400" dirty="0" smtClean="0"/>
              <a:t>ингредиенту </a:t>
            </a:r>
            <a:r>
              <a:rPr lang="ru-RU" sz="1400" dirty="0"/>
              <a:t>доступно по запросу</a:t>
            </a:r>
            <a:endParaRPr lang="fr-FR" alt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CC71A2C-4768-4047-B46D-6B26ED7B8245}"/>
              </a:ext>
            </a:extLst>
          </p:cNvPr>
          <p:cNvSpPr txBox="1"/>
          <p:nvPr/>
        </p:nvSpPr>
        <p:spPr>
          <a:xfrm>
            <a:off x="1387798" y="870416"/>
            <a:ext cx="77555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БОРЬБА С ХРОНИЧЕСКИМ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ВОСПАЛЕНИЕМ</a:t>
            </a:r>
          </a:p>
          <a:p>
            <a:r>
              <a:rPr lang="ru-RU" sz="1400" dirty="0"/>
              <a:t>Драгоценное масло, богатое необходимым антиоксидантом: </a:t>
            </a:r>
            <a:r>
              <a:rPr lang="ru-RU" sz="1400" dirty="0" err="1" smtClean="0"/>
              <a:t>лютеином</a:t>
            </a:r>
            <a:endParaRPr lang="ru-RU" sz="1400" dirty="0" smtClean="0"/>
          </a:p>
          <a:p>
            <a:r>
              <a:rPr lang="en-GB" sz="1400" dirty="0" smtClean="0"/>
              <a:t>GOLDELLA </a:t>
            </a:r>
            <a:r>
              <a:rPr lang="ru-RU" sz="1400" dirty="0"/>
              <a:t>уменьшает факторы, участвующие в активации </a:t>
            </a:r>
            <a:r>
              <a:rPr lang="ru-RU" sz="1400" dirty="0" smtClean="0"/>
              <a:t>воспаления</a:t>
            </a:r>
            <a:endParaRPr lang="en-GB" sz="1400" dirty="0"/>
          </a:p>
          <a:p>
            <a:r>
              <a:rPr lang="ru-RU" sz="1400" dirty="0"/>
              <a:t>Уменьшает факторы, участвующие в ухудшении </a:t>
            </a:r>
            <a:r>
              <a:rPr lang="ru-RU" sz="1400" dirty="0" smtClean="0"/>
              <a:t>тканей</a:t>
            </a:r>
          </a:p>
          <a:p>
            <a:endParaRPr lang="fr-FR" sz="1600" dirty="0"/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СОДЕЙСТВУЕТ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РЕГЕНЕРАЦИИ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ТКАНЕЙ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/>
              <a:t>Увеличивает факторы, участвующие в восстановлении </a:t>
            </a:r>
            <a:r>
              <a:rPr lang="ru-RU" sz="1400" dirty="0" smtClean="0"/>
              <a:t>внеклеточного </a:t>
            </a:r>
            <a:r>
              <a:rPr lang="ru-RU" sz="1400" dirty="0" smtClean="0"/>
              <a:t>матрикса</a:t>
            </a:r>
            <a:endParaRPr lang="ru-RU" sz="1400" dirty="0"/>
          </a:p>
          <a:p>
            <a:r>
              <a:rPr lang="ru-RU" sz="1400" dirty="0"/>
              <a:t>Увеличивает факторы, участвующие в восстановлении </a:t>
            </a:r>
            <a:r>
              <a:rPr lang="ru-RU" sz="1400" dirty="0" smtClean="0"/>
              <a:t>эпидермиса</a:t>
            </a:r>
          </a:p>
          <a:p>
            <a:r>
              <a:rPr lang="ru-RU" sz="1400" dirty="0"/>
              <a:t>Увеличивает факторы, участвующие в восстановлении кожного </a:t>
            </a:r>
            <a:r>
              <a:rPr lang="ru-RU" sz="1400" dirty="0" smtClean="0"/>
              <a:t>барьера</a:t>
            </a:r>
          </a:p>
          <a:p>
            <a:endParaRPr lang="fr-FR" sz="1600" dirty="0"/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АНТИВОЗРАСТНОЕ ДЕЙСТВИЕ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400" dirty="0"/>
              <a:t>Разглаживает </a:t>
            </a:r>
            <a:r>
              <a:rPr lang="ru-RU" sz="1400" dirty="0" smtClean="0"/>
              <a:t>кожу</a:t>
            </a:r>
          </a:p>
          <a:p>
            <a:r>
              <a:rPr lang="ru-RU" sz="1400" dirty="0"/>
              <a:t>Уменьшает количество </a:t>
            </a:r>
            <a:r>
              <a:rPr lang="ru-RU" sz="1400" dirty="0" smtClean="0"/>
              <a:t>морщин</a:t>
            </a:r>
          </a:p>
          <a:p>
            <a:r>
              <a:rPr lang="ru-RU" sz="1400" dirty="0"/>
              <a:t>Сокращает область морщин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34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2" y="176214"/>
            <a:ext cx="9208811" cy="107744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ru-RU" sz="7000" b="1" dirty="0">
                <a:solidFill>
                  <a:srgbClr val="CC0000"/>
                </a:solidFill>
              </a:rPr>
              <a:t>Phycosaccharide AI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4883" y="1276818"/>
            <a:ext cx="6493963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Восстанавливающее и успокаивающее решение для уязвимой кожи</a:t>
            </a:r>
            <a:endParaRPr lang="en-GB" i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3" name="Picture 6" descr="LOGO ECOCERT 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69">
            <a:off x="11232951" y="170798"/>
            <a:ext cx="823657" cy="5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VERIFIE-COSMOS-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389" r="9071" b="5417"/>
          <a:stretch>
            <a:fillRect/>
          </a:stretch>
        </p:blipFill>
        <p:spPr bwMode="auto">
          <a:xfrm>
            <a:off x="10401175" y="166483"/>
            <a:ext cx="769102" cy="5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6" descr="D:\Users\Melanie BEUCHER\Desktop\visuel blog\NVX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38" y="5882754"/>
            <a:ext cx="4095744" cy="8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55232" y="2209534"/>
            <a:ext cx="4464050" cy="3421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ru-RU" altLang="ru-RU" sz="2000" b="1" dirty="0" smtClean="0"/>
              <a:t>Для чувствительной, сухой и уязвимой кожи</a:t>
            </a:r>
            <a:r>
              <a:rPr lang="en-GB" altLang="ru-RU" sz="2000" b="1" dirty="0" smtClean="0"/>
              <a:t>:</a:t>
            </a:r>
          </a:p>
          <a:p>
            <a:pPr lvl="1" algn="r">
              <a:buFontTx/>
              <a:buNone/>
            </a:pPr>
            <a:r>
              <a:rPr lang="ru-RU" altLang="ru-RU" sz="1600" dirty="0" smtClean="0"/>
              <a:t>Цель - снизить предрасположенность к покраснениям, вызванным </a:t>
            </a:r>
            <a:r>
              <a:rPr lang="ru-RU" altLang="ru-RU" sz="1600" dirty="0" err="1" smtClean="0"/>
              <a:t>ветром,погодой</a:t>
            </a:r>
            <a:endParaRPr lang="ru-RU" altLang="ru-RU" sz="1600" dirty="0" smtClean="0"/>
          </a:p>
          <a:p>
            <a:pPr lvl="1" algn="r">
              <a:buFontTx/>
              <a:buNone/>
            </a:pPr>
            <a:r>
              <a:rPr lang="ru-RU" altLang="ru-RU" sz="1600" dirty="0" smtClean="0"/>
              <a:t>Снизить ощущения жжения и чувствительность при воздействии внешних факторов</a:t>
            </a:r>
          </a:p>
          <a:p>
            <a:pPr lvl="1" algn="r">
              <a:buFontTx/>
              <a:buNone/>
            </a:pPr>
            <a:r>
              <a:rPr lang="ru-RU" altLang="ru-RU" sz="1600" dirty="0" smtClean="0"/>
              <a:t>Снизить предрасположенность к повреждениям и трещинам в зимний период</a:t>
            </a:r>
            <a:endParaRPr lang="en-GB" alt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139849"/>
            <a:ext cx="3737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Состав:</a:t>
            </a:r>
          </a:p>
          <a:p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Laminaria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Digita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альгиновая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кислота,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ламинаран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маннитол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фукоидан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другие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углеводы, белки, жиры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admin\Desktop\Интершарм_доклад кодиф\картинки\bretany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" y="2153118"/>
            <a:ext cx="7964615" cy="29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5B7D4E47-768A-439C-BDF3-46B23C681A4A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90A7B8B1-3DD8-498D-ACA7-3B0D62DE2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0D1AC83-A8DF-4523-9FD7-DB28965B9158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20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6664230A-BE77-4C8C-917F-9714C1581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E9DDB49-7E18-40CC-B663-263FF71CD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2" y="2401592"/>
            <a:ext cx="5405588" cy="278441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49221569-A025-4405-93FE-685EA37E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974" y="260985"/>
            <a:ext cx="10515600" cy="473825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РЕГЕНЕРАЦИЯ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6DB2CB34-08B3-40DC-BD64-DFD099CB610D}"/>
              </a:ext>
            </a:extLst>
          </p:cNvPr>
          <p:cNvSpPr txBox="1">
            <a:spLocks/>
          </p:cNvSpPr>
          <p:nvPr/>
        </p:nvSpPr>
        <p:spPr>
          <a:xfrm>
            <a:off x="1389397" y="735013"/>
            <a:ext cx="10515600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3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dirty="0">
                <a:solidFill>
                  <a:schemeClr val="tx1"/>
                </a:solidFill>
              </a:rPr>
              <a:t>GOLDELLA – </a:t>
            </a:r>
            <a:r>
              <a:rPr lang="ru-RU" dirty="0" smtClean="0">
                <a:solidFill>
                  <a:schemeClr val="tx1"/>
                </a:solidFill>
              </a:rPr>
              <a:t>механизм действия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8DCC11D0-003C-40DD-AA26-22974DAC5F77}"/>
              </a:ext>
            </a:extLst>
          </p:cNvPr>
          <p:cNvSpPr txBox="1"/>
          <p:nvPr/>
        </p:nvSpPr>
        <p:spPr>
          <a:xfrm>
            <a:off x="7535533" y="1709521"/>
            <a:ext cx="47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27459ACF-3D15-4D31-824F-166972992034}"/>
              </a:ext>
            </a:extLst>
          </p:cNvPr>
          <p:cNvSpPr txBox="1"/>
          <p:nvPr/>
        </p:nvSpPr>
        <p:spPr>
          <a:xfrm>
            <a:off x="7545058" y="2728696"/>
            <a:ext cx="47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55D5D7CE-A595-4FF5-949B-16E0209ED170}"/>
              </a:ext>
            </a:extLst>
          </p:cNvPr>
          <p:cNvSpPr txBox="1"/>
          <p:nvPr/>
        </p:nvSpPr>
        <p:spPr>
          <a:xfrm>
            <a:off x="7545058" y="3862171"/>
            <a:ext cx="47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F0991B9A-7C68-4C54-827D-1AD34CB4FD31}"/>
              </a:ext>
            </a:extLst>
          </p:cNvPr>
          <p:cNvSpPr txBox="1"/>
          <p:nvPr/>
        </p:nvSpPr>
        <p:spPr>
          <a:xfrm>
            <a:off x="8124825" y="1704975"/>
            <a:ext cx="356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GOLDELLA </a:t>
            </a:r>
            <a:r>
              <a:rPr lang="ru-RU" sz="1600" dirty="0"/>
              <a:t>уменьшает факторы, участвующие в активации воспаления.</a:t>
            </a:r>
            <a:endParaRPr lang="en-GB" sz="16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B1F6DE76-A805-425F-BF2B-05831C7D5897}"/>
              </a:ext>
            </a:extLst>
          </p:cNvPr>
          <p:cNvSpPr txBox="1"/>
          <p:nvPr/>
        </p:nvSpPr>
        <p:spPr>
          <a:xfrm>
            <a:off x="8124825" y="2609850"/>
            <a:ext cx="356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GOLDELLA </a:t>
            </a:r>
            <a:r>
              <a:rPr lang="ru-RU" sz="1600" dirty="0"/>
              <a:t>уменьшает факторы, участвующие в ухудшении тканей.</a:t>
            </a:r>
            <a:endParaRPr lang="en-GB" sz="16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20B73F49-F4CE-498C-8B0A-6B884B4BBF07}"/>
              </a:ext>
            </a:extLst>
          </p:cNvPr>
          <p:cNvSpPr txBox="1"/>
          <p:nvPr/>
        </p:nvSpPr>
        <p:spPr>
          <a:xfrm>
            <a:off x="8134350" y="3705225"/>
            <a:ext cx="356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GOLDELLA </a:t>
            </a:r>
            <a:r>
              <a:rPr lang="ru-RU" sz="1600" dirty="0"/>
              <a:t>увеличивает факторы, участвующие в восстановлении дермы, эпидермиса и барьерной функции.</a:t>
            </a:r>
            <a:endParaRPr lang="en-GB" sz="1600" dirty="0"/>
          </a:p>
        </p:txBody>
      </p: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xmlns="" id="{33847D9E-A08B-48F1-A8AD-F83F70B325DB}"/>
              </a:ext>
            </a:extLst>
          </p:cNvPr>
          <p:cNvCxnSpPr>
            <a:stCxn id="28" idx="1"/>
          </p:cNvCxnSpPr>
          <p:nvPr/>
        </p:nvCxnSpPr>
        <p:spPr>
          <a:xfrm rot="10800000" flipV="1">
            <a:off x="2704741" y="2063463"/>
            <a:ext cx="4830792" cy="878503"/>
          </a:xfrm>
          <a:prstGeom prst="bentConnector3">
            <a:avLst>
              <a:gd name="adj1" fmla="val 99821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xmlns="" id="{4F591F35-466D-4F07-B8F5-37361DFCE2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34714" y="2834484"/>
            <a:ext cx="2500820" cy="59451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xmlns="" id="{05B02A50-92AA-4172-8D27-15EDB6D9A8CB}"/>
              </a:ext>
            </a:extLst>
          </p:cNvPr>
          <p:cNvCxnSpPr>
            <a:cxnSpLocks/>
          </p:cNvCxnSpPr>
          <p:nvPr/>
        </p:nvCxnSpPr>
        <p:spPr>
          <a:xfrm rot="10800000">
            <a:off x="6096001" y="3948808"/>
            <a:ext cx="1439533" cy="2956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94628362-69E8-42D9-80B9-760F10F657AE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14303C1A-86BD-4879-96EE-3091F8E4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C4D0F5C-B3AD-4932-B1AB-418954D4771E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5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DEDCDA39-B80C-458F-80C9-D3BDD9125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777979CF-4A27-40BE-8DB4-303DC92A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8" y="183939"/>
            <a:ext cx="10515600" cy="473825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АНТИВОСПАЛИТЕЛЬНЫЙ АГЕНТ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СЕКРЕТНЫЙ АКТИВ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5E27C4E-8D47-4D2A-8EBE-D9C196FE6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261" y="646699"/>
            <a:ext cx="9076845" cy="695523"/>
          </a:xfrm>
        </p:spPr>
        <p:txBody>
          <a:bodyPr rtlCol="0"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1- </a:t>
            </a:r>
            <a:r>
              <a:rPr lang="en-GB" sz="2400" dirty="0" err="1">
                <a:solidFill>
                  <a:schemeClr val="tx1"/>
                </a:solidFill>
              </a:rPr>
              <a:t>Goldella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уменьшает факторы, вовлеченные </a:t>
            </a:r>
            <a:r>
              <a:rPr lang="ru-RU" sz="2400" dirty="0">
                <a:solidFill>
                  <a:schemeClr val="tx1"/>
                </a:solidFill>
              </a:rPr>
              <a:t>в активацию </a:t>
            </a:r>
            <a:r>
              <a:rPr lang="ru-RU" sz="2400" dirty="0" smtClean="0">
                <a:solidFill>
                  <a:schemeClr val="tx1"/>
                </a:solidFill>
              </a:rPr>
              <a:t>воспаления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535201F9-AEDE-4EBF-8BFC-60F753D64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478559"/>
              </p:ext>
            </p:extLst>
          </p:nvPr>
        </p:nvGraphicFramePr>
        <p:xfrm>
          <a:off x="6103312" y="1706657"/>
          <a:ext cx="5209472" cy="384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9A0611-C15B-4289-8B7A-6046BD5DB39A}"/>
              </a:ext>
            </a:extLst>
          </p:cNvPr>
          <p:cNvSpPr/>
          <p:nvPr/>
        </p:nvSpPr>
        <p:spPr>
          <a:xfrm>
            <a:off x="1388261" y="1749662"/>
            <a:ext cx="4269589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/>
              <a:t>Goldella</a:t>
            </a:r>
            <a:r>
              <a:rPr lang="ru-RU" sz="1400" dirty="0"/>
              <a:t> нацелена на экспрессию </a:t>
            </a:r>
            <a:r>
              <a:rPr lang="ru-RU" sz="1400" dirty="0" smtClean="0"/>
              <a:t>противовоспалительных </a:t>
            </a:r>
            <a:r>
              <a:rPr lang="ru-RU" sz="1400" dirty="0"/>
              <a:t>генов, экспрессия которых увеличивается с возрастом, что </a:t>
            </a:r>
            <a:r>
              <a:rPr lang="ru-RU" sz="1400" dirty="0"/>
              <a:t>характеризует их роль в механизмах воспаления</a:t>
            </a:r>
            <a:r>
              <a:rPr lang="ru-RU" sz="1400" dirty="0" smtClean="0"/>
              <a:t>.</a:t>
            </a:r>
          </a:p>
          <a:p>
            <a:pPr algn="just"/>
            <a:endParaRPr lang="fr-FR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-34% IL6ST –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активатор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воспаления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just" rtl="0"/>
            <a:endParaRPr lang="fr-FR" sz="1000" dirty="0"/>
          </a:p>
          <a:p>
            <a:pPr algn="just"/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-26% SCG2 –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активатор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воспаления</a:t>
            </a:r>
            <a:endParaRPr lang="en-GB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/>
              <a:t>Код </a:t>
            </a:r>
            <a:r>
              <a:rPr lang="ru-RU" sz="1400" dirty="0"/>
              <a:t>для белка с цитокин-подобной активностью</a:t>
            </a:r>
            <a:r>
              <a:rPr lang="en-GB" sz="1400" dirty="0" smtClean="0"/>
              <a:t>.</a:t>
            </a:r>
            <a:endParaRPr lang="en-GB" sz="1400" dirty="0"/>
          </a:p>
          <a:p>
            <a:pPr algn="just" rtl="0"/>
            <a:endParaRPr lang="fr-FR" sz="1000" dirty="0"/>
          </a:p>
          <a:p>
            <a:pPr algn="just"/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-20% SCD5 –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воспаление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возраст</a:t>
            </a:r>
          </a:p>
          <a:p>
            <a:pPr algn="just"/>
            <a:r>
              <a:rPr lang="ru-RU" sz="1400" dirty="0"/>
              <a:t>Высокий уровень SCD5 в коже связан с нарушением противовоспалительной защиты.</a:t>
            </a:r>
            <a:endParaRPr lang="fr-FR" sz="1400" dirty="0"/>
          </a:p>
          <a:p>
            <a:pPr algn="just" rtl="0"/>
            <a:endParaRPr lang="fr-FR" sz="1400" dirty="0"/>
          </a:p>
          <a:p>
            <a:pPr algn="just" rtl="0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813B8AF-BC5D-4635-9E9B-D6555D818408}"/>
              </a:ext>
            </a:extLst>
          </p:cNvPr>
          <p:cNvSpPr txBox="1"/>
          <p:nvPr/>
        </p:nvSpPr>
        <p:spPr>
          <a:xfrm>
            <a:off x="10655560" y="201550"/>
            <a:ext cx="114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3D 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IN-VITRO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TEST 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0.2%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A6D5EB9-E7F3-4DD1-AF52-D871E44A7129}"/>
              </a:ext>
            </a:extLst>
          </p:cNvPr>
          <p:cNvSpPr txBox="1"/>
          <p:nvPr/>
        </p:nvSpPr>
        <p:spPr>
          <a:xfrm>
            <a:off x="10655559" y="1231641"/>
            <a:ext cx="1152000" cy="240065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1000" dirty="0" smtClean="0"/>
              <a:t>Протокол:</a:t>
            </a:r>
            <a:endParaRPr lang="en-GB" sz="1000" dirty="0"/>
          </a:p>
          <a:p>
            <a:pPr algn="ctr"/>
            <a:r>
              <a:rPr lang="ru-RU" sz="1000" dirty="0"/>
              <a:t>Молодая или </a:t>
            </a:r>
            <a:r>
              <a:rPr lang="ru-RU" sz="1000" dirty="0" smtClean="0"/>
              <a:t>возрастная реконструированная </a:t>
            </a:r>
            <a:r>
              <a:rPr lang="ru-RU" sz="1000" dirty="0"/>
              <a:t>кожа человека.</a:t>
            </a:r>
          </a:p>
          <a:p>
            <a:pPr algn="ctr"/>
            <a:r>
              <a:rPr lang="ru-RU" sz="1000" dirty="0"/>
              <a:t>Местное применение </a:t>
            </a:r>
            <a:r>
              <a:rPr lang="en-GB" sz="1000" dirty="0" err="1"/>
              <a:t>Goldella</a:t>
            </a:r>
            <a:r>
              <a:rPr lang="ru-RU" sz="1000" dirty="0" smtClean="0"/>
              <a:t> </a:t>
            </a:r>
            <a:r>
              <a:rPr lang="ru-RU" sz="1000" dirty="0"/>
              <a:t>0,2% один раз в день в течение 5 дней. Анализ экспрессии генов полным геномом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408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B32267C5-F4E3-464E-84D8-332DEFE29846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F2402213-E3C4-496C-BEBD-0D334DE0E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1EED830-29F4-41B6-8CC1-D715295CD42A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8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6EB1F2EA-0D53-4AAB-970A-A6DC5D3EC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777979CF-4A27-40BE-8DB4-303DC92A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8" y="137284"/>
            <a:ext cx="10515600" cy="473825"/>
          </a:xfrm>
        </p:spPr>
        <p:txBody>
          <a:bodyPr rtlCol="0"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АНТИВОСПАЛИТЕЛЬНЫЙ АГЕНТ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СЕКРЕТНЫЙ АКТИВ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301C7B1-FA0D-4D2F-B4B7-4B294C0F1851}"/>
              </a:ext>
            </a:extLst>
          </p:cNvPr>
          <p:cNvSpPr txBox="1"/>
          <p:nvPr/>
        </p:nvSpPr>
        <p:spPr>
          <a:xfrm>
            <a:off x="1389063" y="2219918"/>
            <a:ext cx="4078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-52%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экспрессия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MMP3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rtl="0"/>
            <a:endParaRPr lang="en-GB" dirty="0"/>
          </a:p>
          <a:p>
            <a:pPr algn="just"/>
            <a:r>
              <a:rPr lang="ru-RU" sz="1600" dirty="0"/>
              <a:t>Этот результат способствует замедлению процессов разрушения, помогает предотвратить </a:t>
            </a:r>
            <a:r>
              <a:rPr lang="ru-RU" sz="1600" dirty="0" smtClean="0"/>
              <a:t>разрушение </a:t>
            </a:r>
            <a:r>
              <a:rPr lang="ru-RU" sz="1600" dirty="0"/>
              <a:t>тканей и дает процессам восстановления время для начала работы.</a:t>
            </a:r>
            <a:endParaRPr lang="en-GB" sz="1600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1552EE08-F9F6-4972-B042-3FCCE275148A}"/>
              </a:ext>
            </a:extLst>
          </p:cNvPr>
          <p:cNvSpPr txBox="1">
            <a:spLocks/>
          </p:cNvSpPr>
          <p:nvPr/>
        </p:nvSpPr>
        <p:spPr>
          <a:xfrm>
            <a:off x="1388261" y="611313"/>
            <a:ext cx="8322409" cy="818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3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2- </a:t>
            </a:r>
            <a:r>
              <a:rPr lang="en-GB" sz="2400" dirty="0" err="1">
                <a:solidFill>
                  <a:schemeClr val="tx1"/>
                </a:solidFill>
              </a:rPr>
              <a:t>Goldella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уменьшает факторы вовлеченные в процесс разрушения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9F64DF5-DC3C-49E7-B551-DCA32CA9A35B}"/>
              </a:ext>
            </a:extLst>
          </p:cNvPr>
          <p:cNvSpPr txBox="1"/>
          <p:nvPr/>
        </p:nvSpPr>
        <p:spPr>
          <a:xfrm>
            <a:off x="10655559" y="1231641"/>
            <a:ext cx="1152000" cy="20928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1000" dirty="0" smtClean="0"/>
              <a:t>ПРОТОКОЛ</a:t>
            </a:r>
            <a:endParaRPr lang="en-GB" sz="1000" dirty="0"/>
          </a:p>
          <a:p>
            <a:pPr algn="ctr"/>
            <a:r>
              <a:rPr lang="ru-RU" sz="1000" dirty="0"/>
              <a:t>Восстановленная стареющая кожа человека. Местное применение </a:t>
            </a:r>
            <a:r>
              <a:rPr lang="en-US" sz="1000" dirty="0" err="1" smtClean="0"/>
              <a:t>Goldella</a:t>
            </a:r>
            <a:r>
              <a:rPr lang="ru-RU" sz="1000" dirty="0" smtClean="0"/>
              <a:t> </a:t>
            </a:r>
            <a:r>
              <a:rPr lang="ru-RU" sz="1000" dirty="0"/>
              <a:t>0,2% один раз в день в течение 5 дней. Анализ экспрессии генов полным геномом</a:t>
            </a:r>
            <a:endParaRPr lang="en-GB" sz="1000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8C2F842B-6BD6-4248-AD94-47D538BE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094599"/>
              </p:ext>
            </p:extLst>
          </p:nvPr>
        </p:nvGraphicFramePr>
        <p:xfrm>
          <a:off x="6103312" y="1706657"/>
          <a:ext cx="5209472" cy="384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ED6A65D-D076-4B33-B9D8-5EC8B79C8A99}"/>
              </a:ext>
            </a:extLst>
          </p:cNvPr>
          <p:cNvSpPr txBox="1"/>
          <p:nvPr/>
        </p:nvSpPr>
        <p:spPr>
          <a:xfrm>
            <a:off x="10655560" y="201550"/>
            <a:ext cx="114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3D 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IN-VITRO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TEST 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0.2%</a:t>
            </a:r>
          </a:p>
        </p:txBody>
      </p:sp>
    </p:spTree>
    <p:extLst>
      <p:ext uri="{BB962C8B-B14F-4D97-AF65-F5344CB8AC3E}">
        <p14:creationId xmlns:p14="http://schemas.microsoft.com/office/powerpoint/2010/main" val="5748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D9BD6E01-43EC-4F3C-A784-F1556441C5EF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D958BC53-A75C-4795-ADFE-3298E9B06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ECEA032-C2C4-49E8-928F-C92D1D9A1789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7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0ECD410C-7AAC-46CA-BFE4-B8936205E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777979CF-4A27-40BE-8DB4-303DC92A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8" y="109291"/>
            <a:ext cx="10515600" cy="473825"/>
          </a:xfrm>
        </p:spPr>
        <p:txBody>
          <a:bodyPr rtlCol="0"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АНТИВОСПАЛИТЕЛЬНЫЙ АГЕНТ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СЕКРЕТНЫЙ АКТИВ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5E27C4E-8D47-4D2A-8EBE-D9C196FE6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261" y="596198"/>
            <a:ext cx="9267298" cy="838010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3- </a:t>
            </a:r>
            <a:r>
              <a:rPr lang="ru-RU" sz="2400" dirty="0" err="1">
                <a:solidFill>
                  <a:schemeClr val="tx1"/>
                </a:solidFill>
              </a:rPr>
              <a:t>Goldella</a:t>
            </a:r>
            <a:r>
              <a:rPr lang="ru-RU" sz="2400" dirty="0">
                <a:solidFill>
                  <a:schemeClr val="tx1"/>
                </a:solidFill>
              </a:rPr>
              <a:t> увеличивает факторы, участвующие </a:t>
            </a:r>
            <a:r>
              <a:rPr lang="ru-RU" sz="2400" dirty="0" smtClean="0">
                <a:solidFill>
                  <a:schemeClr val="tx1"/>
                </a:solidFill>
              </a:rPr>
              <a:t>в восстановление эпидермиса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61EECD-7944-4D87-9DDD-CBFDB5CE9A92}"/>
              </a:ext>
            </a:extLst>
          </p:cNvPr>
          <p:cNvSpPr/>
          <p:nvPr/>
        </p:nvSpPr>
        <p:spPr>
          <a:xfrm>
            <a:off x="1388260" y="1543569"/>
            <a:ext cx="5046437" cy="38472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/>
            <a:endParaRPr lang="fr-FR" sz="1400" dirty="0"/>
          </a:p>
          <a:p>
            <a:pPr algn="just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+41% EGLNL3 – </a:t>
            </a:r>
            <a:r>
              <a:rPr lang="ru-RU" sz="1600" dirty="0"/>
              <a:t>дифференциация </a:t>
            </a:r>
            <a:r>
              <a:rPr lang="ru-RU" sz="1600" dirty="0" err="1"/>
              <a:t>кератиноцитов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rtl="0"/>
            <a:endParaRPr lang="fr-FR" sz="400" dirty="0">
              <a:solidFill>
                <a:schemeClr val="tx2"/>
              </a:solidFill>
            </a:endParaRPr>
          </a:p>
          <a:p>
            <a:pPr algn="just"/>
            <a:r>
              <a:rPr lang="ru-RU" sz="1400" dirty="0" smtClean="0"/>
              <a:t>Код для фактора, регулирующего дифференциацию</a:t>
            </a:r>
            <a:r>
              <a:rPr lang="en-GB" sz="1400" dirty="0" smtClean="0"/>
              <a:t>. </a:t>
            </a:r>
          </a:p>
          <a:p>
            <a:pPr algn="just" rtl="0"/>
            <a:endParaRPr lang="fr-FR" sz="1400" dirty="0"/>
          </a:p>
          <a:p>
            <a:pPr algn="just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24%SPRR3 – </a:t>
            </a:r>
            <a:r>
              <a:rPr lang="en-US" sz="1600" dirty="0" smtClean="0"/>
              <a:t> </a:t>
            </a:r>
            <a:r>
              <a:rPr lang="ru-RU" sz="1600" dirty="0" smtClean="0"/>
              <a:t>дифференциация </a:t>
            </a:r>
            <a:r>
              <a:rPr lang="ru-RU" sz="1600" dirty="0" err="1"/>
              <a:t>кератиноцитов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rtl="0"/>
            <a:endParaRPr lang="fr-FR" sz="400" dirty="0">
              <a:solidFill>
                <a:schemeClr val="tx2"/>
              </a:solidFill>
            </a:endParaRPr>
          </a:p>
          <a:p>
            <a:pPr algn="just"/>
            <a:r>
              <a:rPr lang="ru-RU" sz="1400" dirty="0" smtClean="0"/>
              <a:t>Код для белка, принадлежащего к дифференцирующему комплексу </a:t>
            </a:r>
            <a:r>
              <a:rPr lang="ru-RU" sz="1400" dirty="0" err="1" smtClean="0"/>
              <a:t>кератиноцитов</a:t>
            </a:r>
            <a:r>
              <a:rPr lang="en-GB" sz="1400" dirty="0" smtClean="0"/>
              <a:t>.</a:t>
            </a:r>
          </a:p>
          <a:p>
            <a:pPr algn="just" rtl="0"/>
            <a:endParaRPr lang="fr-FR" sz="1400" dirty="0"/>
          </a:p>
          <a:p>
            <a:pPr algn="just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+27% CALML3 – </a:t>
            </a:r>
            <a:r>
              <a:rPr lang="ru-RU" sz="1600" dirty="0"/>
              <a:t>дифференциация и </a:t>
            </a:r>
            <a:r>
              <a:rPr lang="ru-RU" sz="1600" dirty="0" smtClean="0"/>
              <a:t>адгезия</a:t>
            </a:r>
            <a:endParaRPr lang="fr-FR" sz="400" dirty="0">
              <a:solidFill>
                <a:schemeClr val="tx2"/>
              </a:solidFill>
            </a:endParaRPr>
          </a:p>
          <a:p>
            <a:pPr algn="just"/>
            <a:r>
              <a:rPr lang="ru-RU" sz="1400" dirty="0"/>
              <a:t>Код для белка, связывающего кальций, необходимый для процесса дифференцировки и образования </a:t>
            </a:r>
            <a:r>
              <a:rPr lang="ru-RU" sz="1400" dirty="0" smtClean="0"/>
              <a:t>десмосом </a:t>
            </a:r>
            <a:r>
              <a:rPr lang="en-GB" sz="1400" dirty="0" smtClean="0"/>
              <a:t>(</a:t>
            </a:r>
            <a:r>
              <a:rPr lang="ru-RU" sz="1400" dirty="0" err="1"/>
              <a:t>межкератиноцитарные</a:t>
            </a:r>
            <a:r>
              <a:rPr lang="ru-RU" sz="1400" dirty="0"/>
              <a:t> </a:t>
            </a:r>
            <a:r>
              <a:rPr lang="ru-RU" sz="1400" dirty="0" smtClean="0"/>
              <a:t>соединения)</a:t>
            </a:r>
            <a:endParaRPr lang="en-GB" sz="1400" dirty="0"/>
          </a:p>
          <a:p>
            <a:pPr algn="just" rtl="0"/>
            <a:endParaRPr lang="fr-FR" sz="1400" dirty="0"/>
          </a:p>
          <a:p>
            <a:pPr algn="just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+33%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PKP3</a:t>
            </a:r>
            <a:r>
              <a:rPr lang="ru-RU" sz="1600" dirty="0"/>
              <a:t> межклеточная </a:t>
            </a:r>
            <a:r>
              <a:rPr lang="ru-RU" sz="1600" dirty="0" smtClean="0"/>
              <a:t>адгезия</a:t>
            </a: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rtl="0"/>
            <a:endParaRPr lang="fr-FR" sz="400" dirty="0">
              <a:solidFill>
                <a:schemeClr val="tx2"/>
              </a:solidFill>
            </a:endParaRPr>
          </a:p>
          <a:p>
            <a:pPr algn="just"/>
            <a:r>
              <a:rPr lang="ru-RU" sz="1400" dirty="0"/>
              <a:t>Код для белка, который строит десмосомы</a:t>
            </a:r>
            <a:r>
              <a:rPr lang="en-GB" sz="1400" dirty="0" smtClean="0"/>
              <a:t>.</a:t>
            </a:r>
            <a:endParaRPr lang="en-GB" sz="1400" dirty="0"/>
          </a:p>
          <a:p>
            <a:pPr algn="just" rtl="0"/>
            <a:endParaRPr lang="fr-FR" sz="14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A128F4C6-B660-4C92-AD67-B87B6D873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65597"/>
              </p:ext>
            </p:extLst>
          </p:nvPr>
        </p:nvGraphicFramePr>
        <p:xfrm>
          <a:off x="6572249" y="1458997"/>
          <a:ext cx="5408839" cy="428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1215E70-C9A3-444A-A6B8-7D7BE78A9DFC}"/>
              </a:ext>
            </a:extLst>
          </p:cNvPr>
          <p:cNvSpPr txBox="1"/>
          <p:nvPr/>
        </p:nvSpPr>
        <p:spPr>
          <a:xfrm>
            <a:off x="10655559" y="1231641"/>
            <a:ext cx="1152000" cy="20928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1000" dirty="0" smtClean="0"/>
              <a:t>Протокол:</a:t>
            </a:r>
            <a:endParaRPr lang="en-GB" sz="1000" dirty="0"/>
          </a:p>
          <a:p>
            <a:pPr algn="ctr"/>
            <a:r>
              <a:rPr lang="ru-RU" sz="1000" dirty="0"/>
              <a:t>Восстановленная стареющая кожа человека. Местное применение </a:t>
            </a:r>
            <a:r>
              <a:rPr lang="en-US" sz="1000" dirty="0" err="1" smtClean="0"/>
              <a:t>Goldella</a:t>
            </a:r>
            <a:r>
              <a:rPr lang="ru-RU" sz="1000" dirty="0" smtClean="0"/>
              <a:t> </a:t>
            </a:r>
            <a:r>
              <a:rPr lang="ru-RU" sz="1000" dirty="0"/>
              <a:t>0,2% один раз в день в течение 5 дней. Анализ экспрессии генов полным геномом</a:t>
            </a:r>
            <a:endParaRPr lang="en-GB" sz="1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A356177-1844-4E49-A12D-452358993D2E}"/>
              </a:ext>
            </a:extLst>
          </p:cNvPr>
          <p:cNvSpPr txBox="1"/>
          <p:nvPr/>
        </p:nvSpPr>
        <p:spPr>
          <a:xfrm>
            <a:off x="10655560" y="201550"/>
            <a:ext cx="114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3D 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IN-VITRO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TEST 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0.2%</a:t>
            </a:r>
          </a:p>
        </p:txBody>
      </p:sp>
    </p:spTree>
    <p:extLst>
      <p:ext uri="{BB962C8B-B14F-4D97-AF65-F5344CB8AC3E}">
        <p14:creationId xmlns:p14="http://schemas.microsoft.com/office/powerpoint/2010/main" val="164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BC8FD9E7-1072-4CD7-81ED-E32ED214312E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79EED7B0-EFCB-46D4-859A-688DF4984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56AF57B-8CEC-4238-85D6-60F7D311C6F5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5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BCCA6202-7477-4DAC-BD71-A2E6227E5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7FBA69-C6F6-4BC3-9E3D-5379D713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53" y="134343"/>
            <a:ext cx="9267508" cy="502557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АНТИВОЗРАСТНОЕ ДЕЙСТВИЕ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398D9F-6BC7-4901-92FA-EA31F744F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147" y="674835"/>
            <a:ext cx="4727371" cy="722487"/>
          </a:xfrm>
        </p:spPr>
        <p:txBody>
          <a:bodyPr rtlCol="0">
            <a:normAutofit fontScale="92500"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Goldella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улучшает </a:t>
            </a:r>
            <a:r>
              <a:rPr lang="ru-RU" sz="2400" dirty="0">
                <a:solidFill>
                  <a:schemeClr val="tx1"/>
                </a:solidFill>
              </a:rPr>
              <a:t>текстуру кожи и разглаживает поверхность кожи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7563207-1EA7-4569-8BF0-4A79AD5ECA1D}"/>
              </a:ext>
            </a:extLst>
          </p:cNvPr>
          <p:cNvSpPr txBox="1"/>
          <p:nvPr/>
        </p:nvSpPr>
        <p:spPr>
          <a:xfrm>
            <a:off x="972755" y="1475296"/>
            <a:ext cx="398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Goldella</a:t>
            </a:r>
            <a:r>
              <a:rPr lang="en-US" sz="1400" dirty="0" smtClean="0"/>
              <a:t> </a:t>
            </a:r>
            <a:r>
              <a:rPr lang="ru-RU" sz="1400" dirty="0" smtClean="0"/>
              <a:t>улучшает </a:t>
            </a:r>
            <a:r>
              <a:rPr lang="ru-RU" sz="1400" dirty="0"/>
              <a:t>ровность текстуры кожи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+5.4</a:t>
            </a:r>
            <a:r>
              <a:rPr lang="en-GB" sz="1400" dirty="0" smtClean="0">
                <a:solidFill>
                  <a:schemeClr val="accent2">
                    <a:lumMod val="50000"/>
                  </a:schemeClr>
                </a:solidFill>
              </a:rPr>
              <a:t>%*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среднем по сравнению с плацебо</a:t>
            </a:r>
            <a:endParaRPr lang="en-GB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/>
              <a:t>Зернистость </a:t>
            </a:r>
            <a:r>
              <a:rPr lang="ru-RU" sz="1400" dirty="0"/>
              <a:t>кожи очищается по всему лицу. Этот сглаживающий </a:t>
            </a:r>
            <a:r>
              <a:rPr lang="ru-RU" sz="1400" dirty="0" smtClean="0"/>
              <a:t>эффект коррелирует </a:t>
            </a:r>
            <a:r>
              <a:rPr lang="ru-RU" sz="1400" dirty="0"/>
              <a:t>с действием </a:t>
            </a:r>
            <a:r>
              <a:rPr lang="en-US" sz="1400" dirty="0" err="1" smtClean="0"/>
              <a:t>Goldella</a:t>
            </a:r>
            <a:r>
              <a:rPr lang="ru-RU" sz="1400" dirty="0" smtClean="0"/>
              <a:t> </a:t>
            </a:r>
            <a:r>
              <a:rPr lang="ru-RU" sz="1400" dirty="0"/>
              <a:t>по восстановлению эпидермиса и барьерной функции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610104D8-B3FF-4D41-8846-08A7EDCF1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764298"/>
              </p:ext>
            </p:extLst>
          </p:nvPr>
        </p:nvGraphicFramePr>
        <p:xfrm>
          <a:off x="1023318" y="3038652"/>
          <a:ext cx="4050993" cy="367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0BD777C-3D7C-49AF-8626-BAAF13385067}"/>
              </a:ext>
            </a:extLst>
          </p:cNvPr>
          <p:cNvSpPr txBox="1"/>
          <p:nvPr/>
        </p:nvSpPr>
        <p:spPr>
          <a:xfrm>
            <a:off x="1629602" y="2993408"/>
            <a:ext cx="313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200" i="1"/>
              <a:t>Average variation versus placebo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0727FB06-176B-4FDA-9B04-990E5484A21A}"/>
              </a:ext>
            </a:extLst>
          </p:cNvPr>
          <p:cNvCxnSpPr/>
          <p:nvPr/>
        </p:nvCxnSpPr>
        <p:spPr>
          <a:xfrm flipV="1">
            <a:off x="3764904" y="3565682"/>
            <a:ext cx="0" cy="171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309AC24-D413-4137-B5E2-15FEF00B99FE}"/>
              </a:ext>
            </a:extLst>
          </p:cNvPr>
          <p:cNvSpPr txBox="1"/>
          <p:nvPr/>
        </p:nvSpPr>
        <p:spPr>
          <a:xfrm>
            <a:off x="2783833" y="4127657"/>
            <a:ext cx="98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1400"/>
              <a:t>+5.4%*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0EA89F1-180E-4D1C-9799-85405DA63895}"/>
              </a:ext>
            </a:extLst>
          </p:cNvPr>
          <p:cNvSpPr txBox="1"/>
          <p:nvPr/>
        </p:nvSpPr>
        <p:spPr>
          <a:xfrm>
            <a:off x="10655560" y="417209"/>
            <a:ext cx="1147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IN-VIVO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TEST 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0.2%</a:t>
            </a:r>
          </a:p>
        </p:txBody>
      </p:sp>
      <p:sp>
        <p:nvSpPr>
          <p:cNvPr id="17" name="ZoneTexte 2">
            <a:extLst>
              <a:ext uri="{FF2B5EF4-FFF2-40B4-BE49-F238E27FC236}">
                <a16:creationId xmlns:a16="http://schemas.microsoft.com/office/drawing/2014/main" xmlns="" id="{3760C864-2288-412B-9A9A-731628058BF3}"/>
              </a:ext>
            </a:extLst>
          </p:cNvPr>
          <p:cNvSpPr txBox="1"/>
          <p:nvPr/>
        </p:nvSpPr>
        <p:spPr>
          <a:xfrm>
            <a:off x="10340787" y="1260330"/>
            <a:ext cx="18279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</a:t>
            </a:r>
            <a:endParaRPr lang="en-GB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/>
              <a:t>2 </a:t>
            </a:r>
            <a:r>
              <a:rPr lang="ru-RU" sz="1200" dirty="0"/>
              <a:t>группы </a:t>
            </a:r>
            <a:r>
              <a:rPr lang="ru-RU" sz="1200" dirty="0" smtClean="0"/>
              <a:t>по 30 </a:t>
            </a:r>
            <a:r>
              <a:rPr lang="ru-RU" sz="1200" dirty="0"/>
              <a:t>добровольцев со средним возрастом 44 </a:t>
            </a:r>
            <a:r>
              <a:rPr lang="ru-RU" sz="1200" dirty="0" smtClean="0"/>
              <a:t>года. </a:t>
            </a:r>
            <a:endParaRPr lang="ru-RU" sz="1200" dirty="0" smtClean="0"/>
          </a:p>
          <a:p>
            <a:pPr algn="ctr"/>
            <a:r>
              <a:rPr lang="ru-RU" sz="1200" dirty="0" smtClean="0"/>
              <a:t>2 применения </a:t>
            </a:r>
            <a:r>
              <a:rPr lang="ru-RU" sz="1200" dirty="0"/>
              <a:t>в день на все лицо в течение 28 дней.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АНАЛИЗИРУЕМЫЕ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ПАРАМЕТРЫ</a:t>
            </a:r>
            <a:endParaRPr lang="en-GB" sz="1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/>
              <a:t>Оценка </a:t>
            </a:r>
            <a:r>
              <a:rPr lang="ru-RU" sz="1200" dirty="0"/>
              <a:t>равномерности текстуры цвета лица путем анализа фотографий в рассеянном свете </a:t>
            </a:r>
            <a:endParaRPr lang="ru-RU" sz="1200" dirty="0" smtClean="0"/>
          </a:p>
          <a:p>
            <a:pPr algn="ctr"/>
            <a:r>
              <a:rPr lang="ru-RU" sz="1200" dirty="0" smtClean="0"/>
              <a:t>Оценка </a:t>
            </a:r>
            <a:r>
              <a:rPr lang="ru-RU" sz="1200" dirty="0"/>
              <a:t>площадей </a:t>
            </a:r>
            <a:r>
              <a:rPr lang="ru-RU" sz="1200" dirty="0" smtClean="0"/>
              <a:t>борозд/морщин/линий путем </a:t>
            </a:r>
            <a:r>
              <a:rPr lang="ru-RU" sz="1200" dirty="0"/>
              <a:t>проекции </a:t>
            </a:r>
            <a:r>
              <a:rPr lang="ru-RU" sz="1200" dirty="0" smtClean="0"/>
              <a:t>3</a:t>
            </a:r>
            <a:r>
              <a:rPr lang="en-US" sz="1200" dirty="0"/>
              <a:t>D</a:t>
            </a:r>
            <a:r>
              <a:rPr lang="ru-RU" sz="1200" dirty="0" smtClean="0"/>
              <a:t> </a:t>
            </a:r>
            <a:r>
              <a:rPr lang="ru-RU" sz="1200" dirty="0"/>
              <a:t>полос</a:t>
            </a:r>
            <a:r>
              <a:rPr lang="en-GB" sz="1200" dirty="0" smtClean="0"/>
              <a:t>.</a:t>
            </a:r>
            <a:endParaRPr lang="en-GB" sz="1200" dirty="0" smtClean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A6398D9F-6BC7-4901-92FA-EA31F744F952}"/>
              </a:ext>
            </a:extLst>
          </p:cNvPr>
          <p:cNvSpPr txBox="1">
            <a:spLocks/>
          </p:cNvSpPr>
          <p:nvPr/>
        </p:nvSpPr>
        <p:spPr>
          <a:xfrm>
            <a:off x="5472205" y="701295"/>
            <a:ext cx="5183355" cy="7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None/>
              <a:defRPr sz="3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>
                <a:solidFill>
                  <a:schemeClr val="tx1"/>
                </a:solidFill>
              </a:rPr>
              <a:t>Goldella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уменьшает площадь морщин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9" name="ZoneTexte 3">
            <a:extLst>
              <a:ext uri="{FF2B5EF4-FFF2-40B4-BE49-F238E27FC236}">
                <a16:creationId xmlns:a16="http://schemas.microsoft.com/office/drawing/2014/main" xmlns="" id="{00D72D8C-5A0D-43CF-9681-C1D107E24D3D}"/>
              </a:ext>
            </a:extLst>
          </p:cNvPr>
          <p:cNvSpPr txBox="1"/>
          <p:nvPr/>
        </p:nvSpPr>
        <p:spPr>
          <a:xfrm>
            <a:off x="5472205" y="1270336"/>
            <a:ext cx="4766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После 28 дней использования </a:t>
            </a:r>
            <a:r>
              <a:rPr lang="ru-RU" sz="1400" dirty="0" err="1"/>
              <a:t>Goldella</a:t>
            </a:r>
            <a:r>
              <a:rPr lang="ru-RU" sz="1400" dirty="0"/>
              <a:t> </a:t>
            </a:r>
            <a:r>
              <a:rPr lang="ru-RU" sz="1400" dirty="0" smtClean="0"/>
              <a:t>сокращается </a:t>
            </a:r>
            <a:r>
              <a:rPr lang="ru-RU" sz="1400" dirty="0"/>
              <a:t>область морщин </a:t>
            </a:r>
            <a:r>
              <a:rPr lang="en-GB" sz="1400" dirty="0" smtClean="0"/>
              <a:t>:</a:t>
            </a:r>
            <a:endParaRPr lang="en-GB" sz="1400" dirty="0"/>
          </a:p>
          <a:p>
            <a:pPr algn="just">
              <a:tabLst>
                <a:tab pos="1343025" algn="l"/>
              </a:tabLst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-5.8%*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 среднем по сравнению с плацебо</a:t>
            </a:r>
            <a:endParaRPr lang="en-GB" sz="1400" dirty="0"/>
          </a:p>
          <a:p>
            <a:pPr algn="just"/>
            <a:r>
              <a:rPr lang="ru-RU" sz="1400" dirty="0"/>
              <a:t>Этот сглаживающий </a:t>
            </a:r>
            <a:r>
              <a:rPr lang="ru-RU" sz="1400" dirty="0" smtClean="0"/>
              <a:t>эффект коррелирует </a:t>
            </a:r>
            <a:r>
              <a:rPr lang="ru-RU" sz="1400" dirty="0"/>
              <a:t>с действием </a:t>
            </a:r>
            <a:r>
              <a:rPr lang="en-US" sz="1400" dirty="0" err="1" smtClean="0"/>
              <a:t>Goldella</a:t>
            </a:r>
            <a:r>
              <a:rPr lang="ru-RU" sz="1400" dirty="0" smtClean="0"/>
              <a:t> </a:t>
            </a:r>
            <a:r>
              <a:rPr lang="ru-RU" sz="1400" dirty="0"/>
              <a:t>на восстановление дермы.</a:t>
            </a:r>
            <a:endParaRPr lang="en-GB" sz="1400" dirty="0"/>
          </a:p>
        </p:txBody>
      </p:sp>
      <p:graphicFrame>
        <p:nvGraphicFramePr>
          <p:cNvPr id="20" name="Graphique 14">
            <a:extLst>
              <a:ext uri="{FF2B5EF4-FFF2-40B4-BE49-F238E27FC236}">
                <a16:creationId xmlns:a16="http://schemas.microsoft.com/office/drawing/2014/main" xmlns="" id="{BC2CFC99-C31C-4254-8C80-EA5ED61C8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39651"/>
              </p:ext>
            </p:extLst>
          </p:nvPr>
        </p:nvGraphicFramePr>
        <p:xfrm>
          <a:off x="5674362" y="2513737"/>
          <a:ext cx="4050993" cy="367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ZoneTexte 15">
            <a:extLst>
              <a:ext uri="{FF2B5EF4-FFF2-40B4-BE49-F238E27FC236}">
                <a16:creationId xmlns:a16="http://schemas.microsoft.com/office/drawing/2014/main" xmlns="" id="{0907EE19-BE33-4162-BE06-12F9AB00C3B1}"/>
              </a:ext>
            </a:extLst>
          </p:cNvPr>
          <p:cNvSpPr txBox="1"/>
          <p:nvPr/>
        </p:nvSpPr>
        <p:spPr>
          <a:xfrm>
            <a:off x="6132729" y="2468493"/>
            <a:ext cx="3134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200" i="1"/>
              <a:t>Average variation versus placebo</a:t>
            </a:r>
          </a:p>
        </p:txBody>
      </p:sp>
      <p:cxnSp>
        <p:nvCxnSpPr>
          <p:cNvPr id="22" name="Connecteur droit avec flèche 16">
            <a:extLst>
              <a:ext uri="{FF2B5EF4-FFF2-40B4-BE49-F238E27FC236}">
                <a16:creationId xmlns:a16="http://schemas.microsoft.com/office/drawing/2014/main" xmlns="" id="{5B6FDFEE-165E-4F25-A268-FDDD20A1A959}"/>
              </a:ext>
            </a:extLst>
          </p:cNvPr>
          <p:cNvCxnSpPr>
            <a:cxnSpLocks/>
          </p:cNvCxnSpPr>
          <p:nvPr/>
        </p:nvCxnSpPr>
        <p:spPr>
          <a:xfrm>
            <a:off x="8560391" y="3115181"/>
            <a:ext cx="0" cy="159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7">
            <a:extLst>
              <a:ext uri="{FF2B5EF4-FFF2-40B4-BE49-F238E27FC236}">
                <a16:creationId xmlns:a16="http://schemas.microsoft.com/office/drawing/2014/main" xmlns="" id="{0FC0F8D1-4007-4994-A550-0C1A91C71FA1}"/>
              </a:ext>
            </a:extLst>
          </p:cNvPr>
          <p:cNvSpPr txBox="1"/>
          <p:nvPr/>
        </p:nvSpPr>
        <p:spPr>
          <a:xfrm>
            <a:off x="8531862" y="3612637"/>
            <a:ext cx="98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/>
              <a:t>-5.8%*</a:t>
            </a:r>
          </a:p>
        </p:txBody>
      </p:sp>
    </p:spTree>
    <p:extLst>
      <p:ext uri="{BB962C8B-B14F-4D97-AF65-F5344CB8AC3E}">
        <p14:creationId xmlns:p14="http://schemas.microsoft.com/office/powerpoint/2010/main" val="17238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C899994-9CD7-4878-89BC-A08A72C8F309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0B9E3AFA-332C-4B37-AABD-D3B67007D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1AB186A-54B8-4350-8745-230676C1AAC4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7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01CFE1E6-A55E-4507-8FF1-7F20F8229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390CB6-44B2-45CD-A8F7-186F5416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52" y="146685"/>
            <a:ext cx="10515600" cy="473825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АНТИВОЗРАСТНОЕ ДЕЙСТВИЕ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83AD1F1-1A01-43D3-9EB2-4CE03F74E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7475" y="620713"/>
            <a:ext cx="10515600" cy="695523"/>
          </a:xfrm>
        </p:spPr>
        <p:txBody>
          <a:bodyPr rtlCol="0"/>
          <a:lstStyle/>
          <a:p>
            <a:r>
              <a:rPr lang="ru-RU" dirty="0">
                <a:solidFill>
                  <a:schemeClr val="tx1"/>
                </a:solidFill>
              </a:rPr>
              <a:t>Видимый </a:t>
            </a:r>
            <a:r>
              <a:rPr lang="ru-RU" dirty="0" err="1">
                <a:solidFill>
                  <a:schemeClr val="tx1"/>
                </a:solidFill>
              </a:rPr>
              <a:t>антивозрастной</a:t>
            </a:r>
            <a:r>
              <a:rPr lang="ru-RU" dirty="0">
                <a:solidFill>
                  <a:schemeClr val="tx1"/>
                </a:solidFill>
              </a:rPr>
              <a:t> эффект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5F5F170-67F3-46F3-9A0C-0FF7E5B5A2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95" y="1467909"/>
            <a:ext cx="1785403" cy="37542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99BD20A-35B8-4825-8677-1114420C0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593" y="1462153"/>
            <a:ext cx="1859318" cy="37634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02D2CD3-4443-4681-A756-FE08D938B1E8}"/>
              </a:ext>
            </a:extLst>
          </p:cNvPr>
          <p:cNvSpPr txBox="1"/>
          <p:nvPr/>
        </p:nvSpPr>
        <p:spPr>
          <a:xfrm>
            <a:off x="4893344" y="1539427"/>
            <a:ext cx="521970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Площадь морщин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-17%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Количество морщин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-26%</a:t>
            </a:r>
          </a:p>
          <a:p>
            <a:pPr rtl="0"/>
            <a:endParaRPr lang="en-GB" dirty="0"/>
          </a:p>
          <a:p>
            <a:r>
              <a:rPr lang="ru-RU" sz="1600" dirty="0"/>
              <a:t>Разглаживающий эффект на </a:t>
            </a:r>
            <a:r>
              <a:rPr lang="ru-RU" sz="1600" dirty="0" smtClean="0"/>
              <a:t>скулы</a:t>
            </a:r>
          </a:p>
          <a:p>
            <a:endParaRPr lang="en-GB" sz="800" dirty="0"/>
          </a:p>
          <a:p>
            <a:r>
              <a:rPr lang="ru-RU" sz="1600" dirty="0"/>
              <a:t>Уменьшение количества морщин на </a:t>
            </a:r>
            <a:r>
              <a:rPr lang="ru-RU" sz="1600" dirty="0" smtClean="0"/>
              <a:t>лбу</a:t>
            </a:r>
          </a:p>
          <a:p>
            <a:endParaRPr lang="en-GB" sz="800" dirty="0"/>
          </a:p>
          <a:p>
            <a:r>
              <a:rPr lang="ru-RU" sz="1600" dirty="0"/>
              <a:t>Уменьшение гусиных </a:t>
            </a:r>
            <a:r>
              <a:rPr lang="ru-RU" sz="1600" dirty="0" smtClean="0"/>
              <a:t>лапок</a:t>
            </a:r>
          </a:p>
          <a:p>
            <a:endParaRPr lang="en-GB" sz="800" dirty="0"/>
          </a:p>
          <a:p>
            <a:r>
              <a:rPr lang="ru-RU" sz="1600" dirty="0"/>
              <a:t>Уменьшение площади морщин вокруг носа</a:t>
            </a:r>
            <a:endParaRPr lang="en-GB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84FF9EE-8D55-4BEC-94D0-520670859BD3}"/>
              </a:ext>
            </a:extLst>
          </p:cNvPr>
          <p:cNvSpPr txBox="1"/>
          <p:nvPr/>
        </p:nvSpPr>
        <p:spPr>
          <a:xfrm>
            <a:off x="3498505" y="1462153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dirty="0">
                <a:solidFill>
                  <a:schemeClr val="bg1"/>
                </a:solidFill>
              </a:rPr>
              <a:t>D0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9EDAD2BC-7FB5-42C1-B4B5-03DB93259A23}"/>
              </a:ext>
            </a:extLst>
          </p:cNvPr>
          <p:cNvSpPr txBox="1"/>
          <p:nvPr/>
        </p:nvSpPr>
        <p:spPr>
          <a:xfrm>
            <a:off x="10655560" y="417209"/>
            <a:ext cx="1147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IN-VIVO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TEST 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0.2%</a:t>
            </a:r>
          </a:p>
        </p:txBody>
      </p:sp>
      <p:grpSp>
        <p:nvGrpSpPr>
          <p:cNvPr id="19" name="Groupe 12">
            <a:extLst>
              <a:ext uri="{FF2B5EF4-FFF2-40B4-BE49-F238E27FC236}">
                <a16:creationId xmlns:a16="http://schemas.microsoft.com/office/drawing/2014/main" xmlns="" id="{791994E6-8EC7-474D-A437-DF50DB71FDCF}"/>
              </a:ext>
            </a:extLst>
          </p:cNvPr>
          <p:cNvGrpSpPr/>
          <p:nvPr/>
        </p:nvGrpSpPr>
        <p:grpSpPr>
          <a:xfrm>
            <a:off x="9323083" y="1462153"/>
            <a:ext cx="2786192" cy="1813901"/>
            <a:chOff x="558799" y="1638299"/>
            <a:chExt cx="5340175" cy="3476626"/>
          </a:xfrm>
        </p:grpSpPr>
        <p:pic>
          <p:nvPicPr>
            <p:cNvPr id="20" name="Image 8">
              <a:extLst>
                <a:ext uri="{FF2B5EF4-FFF2-40B4-BE49-F238E27FC236}">
                  <a16:creationId xmlns:a16="http://schemas.microsoft.com/office/drawing/2014/main" xmlns="" id="{265A5386-25A1-4EAE-97D4-C78114925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799" y="1638299"/>
              <a:ext cx="5340175" cy="3476626"/>
            </a:xfrm>
            <a:prstGeom prst="rect">
              <a:avLst/>
            </a:prstGeom>
          </p:spPr>
        </p:pic>
        <p:sp>
          <p:nvSpPr>
            <p:cNvPr id="21" name="ZoneTexte 10">
              <a:extLst>
                <a:ext uri="{FF2B5EF4-FFF2-40B4-BE49-F238E27FC236}">
                  <a16:creationId xmlns:a16="http://schemas.microsoft.com/office/drawing/2014/main" xmlns="" id="{F1297A0E-4B2F-4A41-B3EC-EA0171FB00C2}"/>
                </a:ext>
              </a:extLst>
            </p:cNvPr>
            <p:cNvSpPr txBox="1"/>
            <p:nvPr/>
          </p:nvSpPr>
          <p:spPr>
            <a:xfrm>
              <a:off x="581025" y="1647824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-GB" dirty="0"/>
                <a:t>D0</a:t>
              </a:r>
            </a:p>
          </p:txBody>
        </p:sp>
      </p:grpSp>
      <p:grpSp>
        <p:nvGrpSpPr>
          <p:cNvPr id="22" name="Groupe 13">
            <a:extLst>
              <a:ext uri="{FF2B5EF4-FFF2-40B4-BE49-F238E27FC236}">
                <a16:creationId xmlns:a16="http://schemas.microsoft.com/office/drawing/2014/main" xmlns="" id="{AE091187-F2AB-4C8F-9BC7-2220FA6858F2}"/>
              </a:ext>
            </a:extLst>
          </p:cNvPr>
          <p:cNvGrpSpPr/>
          <p:nvPr/>
        </p:nvGrpSpPr>
        <p:grpSpPr>
          <a:xfrm>
            <a:off x="9337715" y="3343887"/>
            <a:ext cx="2771560" cy="1804375"/>
            <a:chOff x="6096000" y="1638299"/>
            <a:chExt cx="5340175" cy="3476626"/>
          </a:xfrm>
        </p:grpSpPr>
        <p:pic>
          <p:nvPicPr>
            <p:cNvPr id="23" name="Image 9">
              <a:extLst>
                <a:ext uri="{FF2B5EF4-FFF2-40B4-BE49-F238E27FC236}">
                  <a16:creationId xmlns:a16="http://schemas.microsoft.com/office/drawing/2014/main" xmlns="" id="{D142BFA6-C60F-4CAC-8745-761963451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638299"/>
              <a:ext cx="5340175" cy="3476626"/>
            </a:xfrm>
            <a:prstGeom prst="rect">
              <a:avLst/>
            </a:prstGeom>
          </p:spPr>
        </p:pic>
        <p:sp>
          <p:nvSpPr>
            <p:cNvPr id="24" name="ZoneTexte 11">
              <a:extLst>
                <a:ext uri="{FF2B5EF4-FFF2-40B4-BE49-F238E27FC236}">
                  <a16:creationId xmlns:a16="http://schemas.microsoft.com/office/drawing/2014/main" xmlns="" id="{277A11C5-0FB4-401C-8B53-A7B7176FB362}"/>
                </a:ext>
              </a:extLst>
            </p:cNvPr>
            <p:cNvSpPr txBox="1"/>
            <p:nvPr/>
          </p:nvSpPr>
          <p:spPr>
            <a:xfrm>
              <a:off x="10750375" y="164782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-GB" dirty="0"/>
                <a:t>D28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0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55FB5A0-AD59-4FEB-802A-836D66D28F8B}"/>
              </a:ext>
            </a:extLst>
          </p:cNvPr>
          <p:cNvGrpSpPr/>
          <p:nvPr/>
        </p:nvGrpSpPr>
        <p:grpSpPr>
          <a:xfrm>
            <a:off x="-142875" y="0"/>
            <a:ext cx="12449175" cy="6886252"/>
            <a:chOff x="-142875" y="0"/>
            <a:chExt cx="12449175" cy="688625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0A79FD3C-3F70-40E4-BB3C-B79D40B51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885915" y="2885914"/>
              <a:ext cx="6886252" cy="111442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0A9405E-4E7C-407B-8246-8C056AE49E9E}"/>
                </a:ext>
              </a:extLst>
            </p:cNvPr>
            <p:cNvSpPr/>
            <p:nvPr/>
          </p:nvSpPr>
          <p:spPr>
            <a:xfrm>
              <a:off x="-142875" y="5302252"/>
              <a:ext cx="12449175" cy="1584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pic>
          <p:nvPicPr>
            <p:cNvPr id="15" name="Picture 2" descr="\\SRV-217\Bibliotheque Marketing\LOGOS\CODIF R&amp;N\PNG\Codif_Logo_Horizontal_Blc.png">
              <a:extLst>
                <a:ext uri="{FF2B5EF4-FFF2-40B4-BE49-F238E27FC236}">
                  <a16:creationId xmlns:a16="http://schemas.microsoft.com/office/drawing/2014/main" xmlns="" id="{475F2B5F-81FB-464B-99BE-8E3789A15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464" y="5496720"/>
              <a:ext cx="3407284" cy="109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390CB6-44B2-45CD-A8F7-186F5416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52" y="365760"/>
            <a:ext cx="10515600" cy="473825"/>
          </a:xfrm>
        </p:spPr>
        <p:txBody>
          <a:bodyPr rtlCol="0"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АНТИВОЗРАСТНОЕ ДЕЙСТВИЕ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83AD1F1-1A01-43D3-9EB2-4CE03F74E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7475" y="839788"/>
            <a:ext cx="10515600" cy="897829"/>
          </a:xfrm>
        </p:spPr>
        <p:txBody>
          <a:bodyPr rtlCol="0">
            <a:normAutofit fontScale="92500" lnSpcReduction="2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Goldella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заметно </a:t>
            </a:r>
            <a:r>
              <a:rPr lang="ru-RU" dirty="0" smtClean="0">
                <a:solidFill>
                  <a:schemeClr val="tx1"/>
                </a:solidFill>
              </a:rPr>
              <a:t>улучшает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качество кожи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0D72D8C-5A0D-43CF-9681-C1D107E24D3D}"/>
              </a:ext>
            </a:extLst>
          </p:cNvPr>
          <p:cNvSpPr txBox="1"/>
          <p:nvPr/>
        </p:nvSpPr>
        <p:spPr>
          <a:xfrm>
            <a:off x="1381125" y="2244845"/>
            <a:ext cx="446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После 28 дней использования волонтеры обнаружили, что их кожа стала заметно более мягкой и гладкой</a:t>
            </a:r>
            <a:r>
              <a:rPr lang="en-GB" sz="1600" dirty="0" smtClean="0"/>
              <a:t>.</a:t>
            </a:r>
            <a:endParaRPr lang="en-GB" sz="1600" dirty="0"/>
          </a:p>
          <a:p>
            <a:pPr algn="just" rtl="0"/>
            <a:endParaRPr lang="en-GB" sz="1600" dirty="0"/>
          </a:p>
          <a:p>
            <a:pPr algn="just"/>
            <a:r>
              <a:rPr lang="ru-RU" sz="1600" dirty="0"/>
              <a:t>Уровень удовлетворенности, полученный с помощью </a:t>
            </a:r>
            <a:r>
              <a:rPr lang="ru-RU" sz="1600" dirty="0" err="1"/>
              <a:t>Goldella</a:t>
            </a:r>
            <a:r>
              <a:rPr lang="ru-RU" sz="1600" dirty="0"/>
              <a:t>, выше, чем у плацебо.</a:t>
            </a:r>
            <a:endParaRPr lang="en-GB" sz="1600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3A550942-BD99-4570-BDD1-C46943466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437868"/>
              </p:ext>
            </p:extLst>
          </p:nvPr>
        </p:nvGraphicFramePr>
        <p:xfrm>
          <a:off x="6701398" y="1291690"/>
          <a:ext cx="5467350" cy="420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88958DE1-A7A8-4C65-93F5-EF64B26B1D27}"/>
              </a:ext>
            </a:extLst>
          </p:cNvPr>
          <p:cNvCxnSpPr/>
          <p:nvPr/>
        </p:nvCxnSpPr>
        <p:spPr>
          <a:xfrm flipV="1">
            <a:off x="7965057" y="2081110"/>
            <a:ext cx="0" cy="171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9C8CA9F-BBD2-4CF1-A46D-4CF540A98292}"/>
              </a:ext>
            </a:extLst>
          </p:cNvPr>
          <p:cNvSpPr txBox="1"/>
          <p:nvPr/>
        </p:nvSpPr>
        <p:spPr>
          <a:xfrm>
            <a:off x="7052994" y="2643085"/>
            <a:ext cx="98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1200"/>
              <a:t>+18%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A1D0EBF7-A9CF-43BC-B0B7-1E9D64152BC4}"/>
              </a:ext>
            </a:extLst>
          </p:cNvPr>
          <p:cNvCxnSpPr/>
          <p:nvPr/>
        </p:nvCxnSpPr>
        <p:spPr>
          <a:xfrm flipV="1">
            <a:off x="9359661" y="2093612"/>
            <a:ext cx="0" cy="171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D12B1A9-03FE-48CB-B349-5D134B48BF5C}"/>
              </a:ext>
            </a:extLst>
          </p:cNvPr>
          <p:cNvSpPr txBox="1"/>
          <p:nvPr/>
        </p:nvSpPr>
        <p:spPr>
          <a:xfrm>
            <a:off x="8447598" y="2655587"/>
            <a:ext cx="98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1200"/>
              <a:t>+18%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44522C15-3AAA-4C38-B5D2-CCFE6484BE2C}"/>
              </a:ext>
            </a:extLst>
          </p:cNvPr>
          <p:cNvCxnSpPr>
            <a:cxnSpLocks/>
          </p:cNvCxnSpPr>
          <p:nvPr/>
        </p:nvCxnSpPr>
        <p:spPr>
          <a:xfrm flipV="1">
            <a:off x="10789793" y="2258169"/>
            <a:ext cx="9" cy="1537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BB4DEA3-8D08-4DEB-951B-D57354742BCF}"/>
              </a:ext>
            </a:extLst>
          </p:cNvPr>
          <p:cNvSpPr txBox="1"/>
          <p:nvPr/>
        </p:nvSpPr>
        <p:spPr>
          <a:xfrm>
            <a:off x="9877739" y="2820144"/>
            <a:ext cx="98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1200"/>
              <a:t>+16%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2A1A6800-332B-40BF-96ED-63E19F88B5AD}"/>
              </a:ext>
            </a:extLst>
          </p:cNvPr>
          <p:cNvSpPr txBox="1"/>
          <p:nvPr/>
        </p:nvSpPr>
        <p:spPr>
          <a:xfrm>
            <a:off x="10655560" y="417209"/>
            <a:ext cx="1147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IN-VIVO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TEST </a:t>
            </a:r>
          </a:p>
          <a:p>
            <a:pPr algn="ctr" rtl="0"/>
            <a:r>
              <a:rPr lang="en-GB" sz="1400" dirty="0">
                <a:solidFill>
                  <a:schemeClr val="tx2"/>
                </a:solidFill>
              </a:rPr>
              <a:t>0.2%</a:t>
            </a:r>
          </a:p>
        </p:txBody>
      </p:sp>
    </p:spTree>
    <p:extLst>
      <p:ext uri="{BB962C8B-B14F-4D97-AF65-F5344CB8AC3E}">
        <p14:creationId xmlns:p14="http://schemas.microsoft.com/office/powerpoint/2010/main" val="24456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b10064548a-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59129" cy="15454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5470" y="-9860"/>
            <a:ext cx="9796529" cy="1143001"/>
          </a:xfrm>
        </p:spPr>
        <p:txBody>
          <a:bodyPr/>
          <a:lstStyle/>
          <a:p>
            <a:pPr eaLnBrk="1" hangingPunct="1"/>
            <a:r>
              <a:rPr lang="en-GB" altLang="ru-RU" sz="2400" b="1" dirty="0" err="1" smtClean="0">
                <a:solidFill>
                  <a:srgbClr val="FFC000"/>
                </a:solidFill>
              </a:rPr>
              <a:t>Phycosaccharide</a:t>
            </a:r>
            <a:r>
              <a:rPr lang="en-GB" altLang="ru-RU" sz="2400" b="1" dirty="0" smtClean="0">
                <a:solidFill>
                  <a:srgbClr val="FFC000"/>
                </a:solidFill>
              </a:rPr>
              <a:t> AI 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увеличивает число взрослых </a:t>
            </a:r>
            <a:r>
              <a:rPr lang="ru-RU" altLang="ru-RU" sz="2400" b="1" dirty="0" err="1" smtClean="0">
                <a:solidFill>
                  <a:srgbClr val="FFC000"/>
                </a:solidFill>
              </a:rPr>
              <a:t>эпидермальных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 стволовых клеток, активированных </a:t>
            </a:r>
            <a:r>
              <a:rPr lang="en-GB" altLang="ru-RU" sz="2400" b="1" dirty="0" smtClean="0">
                <a:solidFill>
                  <a:srgbClr val="FFC000"/>
                </a:solidFill>
              </a:rPr>
              <a:t>EGF</a:t>
            </a:r>
          </a:p>
        </p:txBody>
      </p:sp>
      <p:pic>
        <p:nvPicPr>
          <p:cNvPr id="7171" name="Object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8684" y="1557338"/>
            <a:ext cx="8832851" cy="4319587"/>
          </a:xfrm>
          <a:noFill/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39185" y="5876926"/>
            <a:ext cx="1113578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u="sng"/>
              <a:t>Протокол: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u="sng"/>
              <a:t>Культура Эпидермальных Стволовых клеток с или без Phycosaccharide </a:t>
            </a:r>
            <a:r>
              <a:rPr lang="en-US" altLang="ru-RU" sz="1200" u="sng"/>
              <a:t>AI</a:t>
            </a:r>
            <a:r>
              <a:rPr lang="ru-RU" altLang="ru-RU" sz="1200" u="sng"/>
              <a:t> в течение 10 дней.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u="sng"/>
              <a:t>Число клеток оценено оптической плотностью</a:t>
            </a:r>
            <a:endParaRPr lang="en-GB" altLang="ru-RU" sz="1200"/>
          </a:p>
        </p:txBody>
      </p:sp>
      <p:pic>
        <p:nvPicPr>
          <p:cNvPr id="7173" name="Picture 8" descr="Temo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1268413"/>
            <a:ext cx="2978149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9072034" y="2997200"/>
            <a:ext cx="2096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ru-RU" sz="1200"/>
              <a:t>Without Phycosaccharide AI</a:t>
            </a:r>
          </a:p>
        </p:txBody>
      </p:sp>
      <p:pic>
        <p:nvPicPr>
          <p:cNvPr id="7175" name="Picture 10" descr="PAI 1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5" y="3573463"/>
            <a:ext cx="297603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8879418" y="5300664"/>
            <a:ext cx="331258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ru-RU" sz="1200"/>
              <a:t>With Phycosaccharide AI 1%</a:t>
            </a:r>
          </a:p>
        </p:txBody>
      </p:sp>
    </p:spTree>
    <p:extLst>
      <p:ext uri="{BB962C8B-B14F-4D97-AF65-F5344CB8AC3E}">
        <p14:creationId xmlns:p14="http://schemas.microsoft.com/office/powerpoint/2010/main" val="11371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1390651" y="1341439"/>
            <a:ext cx="9218083" cy="4103687"/>
            <a:chOff x="793" y="1026"/>
            <a:chExt cx="4025" cy="2142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026"/>
              <a:ext cx="4025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4"/>
            <p:cNvSpPr txBox="1">
              <a:spLocks noChangeArrowheads="1"/>
            </p:cNvSpPr>
            <p:nvPr/>
          </p:nvSpPr>
          <p:spPr bwMode="auto">
            <a:xfrm>
              <a:off x="3610" y="1430"/>
              <a:ext cx="6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ru-RU" sz="1600" b="1" i="1">
                  <a:solidFill>
                    <a:schemeClr val="accent2"/>
                  </a:solidFill>
                  <a:latin typeface="Optima LT Medium" pitchFamily="50" charset="0"/>
                </a:rPr>
                <a:t>p = 0.03</a:t>
              </a:r>
            </a:p>
          </p:txBody>
        </p:sp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3476" y="1554"/>
              <a:ext cx="0" cy="35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2895" y="1598"/>
              <a:ext cx="58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ru-RU" sz="2000" b="1">
                  <a:solidFill>
                    <a:srgbClr val="333399"/>
                  </a:solidFill>
                  <a:latin typeface="Times New Roman" pitchFamily="18" charset="0"/>
                </a:rPr>
                <a:t>- 36%</a:t>
              </a:r>
              <a:endParaRPr lang="fr-FR" altLang="ru-RU" sz="2400">
                <a:latin typeface="Optima LT Medium" pitchFamily="50" charset="0"/>
              </a:endParaRPr>
            </a:p>
          </p:txBody>
        </p:sp>
      </p:grp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528034" y="188913"/>
            <a:ext cx="11259683" cy="7921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FFC000"/>
                </a:solidFill>
              </a:rPr>
              <a:t>Клинический тест: эффект </a:t>
            </a:r>
            <a:r>
              <a:rPr lang="ru-RU" altLang="ru-RU" sz="2400" b="1" dirty="0" err="1">
                <a:solidFill>
                  <a:srgbClr val="FFC000"/>
                </a:solidFill>
              </a:rPr>
              <a:t>антижжения</a:t>
            </a:r>
            <a:endParaRPr lang="en-GB" altLang="ru-RU" sz="2400" b="1" dirty="0">
              <a:solidFill>
                <a:srgbClr val="FFC000"/>
              </a:solidFill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34434" y="5734051"/>
            <a:ext cx="11523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ru-RU" sz="2000" b="1">
                <a:solidFill>
                  <a:srgbClr val="CC0000"/>
                </a:solidFill>
              </a:rPr>
              <a:t>Phycosaccharide AI</a:t>
            </a:r>
            <a:r>
              <a:rPr lang="ru-RU" altLang="ru-RU" sz="2000" b="1">
                <a:solidFill>
                  <a:srgbClr val="CC0000"/>
                </a:solidFill>
              </a:rPr>
              <a:t> от 5% уменьшает реактивность кожи и уменьшает эффект жжения</a:t>
            </a:r>
            <a:endParaRPr lang="en-GB" altLang="ru-RU" sz="2000" b="1">
              <a:solidFill>
                <a:srgbClr val="CC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757634" y="194752"/>
            <a:ext cx="3434365" cy="1252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80000"/>
              </a:lnSpc>
              <a:buNone/>
            </a:pPr>
            <a:r>
              <a:rPr lang="ru-RU" altLang="ru-RU" sz="1400" dirty="0" smtClean="0"/>
              <a:t>Протокол</a:t>
            </a:r>
          </a:p>
          <a:p>
            <a:pPr lvl="1">
              <a:lnSpc>
                <a:spcPct val="80000"/>
              </a:lnSpc>
            </a:pPr>
            <a:r>
              <a:rPr lang="en-GB" altLang="ru-RU" sz="1400" dirty="0" err="1" smtClean="0"/>
              <a:t>Phycosaccharide</a:t>
            </a:r>
            <a:r>
              <a:rPr lang="en-GB" altLang="ru-RU" sz="1400" dirty="0" smtClean="0"/>
              <a:t> AI 5%</a:t>
            </a:r>
          </a:p>
          <a:p>
            <a:pPr lvl="1">
              <a:lnSpc>
                <a:spcPct val="80000"/>
              </a:lnSpc>
            </a:pPr>
            <a:r>
              <a:rPr lang="en-GB" altLang="ru-RU" sz="1400" dirty="0" smtClean="0"/>
              <a:t>8 </a:t>
            </a:r>
            <a:r>
              <a:rPr lang="ru-RU" altLang="ru-RU" sz="1400" dirty="0" smtClean="0"/>
              <a:t>добровольцев</a:t>
            </a:r>
            <a:endParaRPr lang="en-GB" altLang="ru-RU" sz="1400" dirty="0" smtClean="0"/>
          </a:p>
          <a:p>
            <a:pPr lvl="1">
              <a:lnSpc>
                <a:spcPct val="80000"/>
              </a:lnSpc>
            </a:pPr>
            <a:r>
              <a:rPr lang="ru-RU" altLang="ru-RU" sz="1400" dirty="0" smtClean="0"/>
              <a:t>Применение два раза в день в течение 28 дней</a:t>
            </a:r>
            <a:endParaRPr lang="en-GB" alt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103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5" y="150813"/>
            <a:ext cx="11618382" cy="685800"/>
          </a:xfrm>
          <a:noFill/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C000"/>
                </a:solidFill>
              </a:rPr>
              <a:t>Клинический тест: успокаивающее действие</a:t>
            </a:r>
            <a:endParaRPr lang="en-GB" altLang="ru-RU" sz="2400" b="1" dirty="0" smtClean="0">
              <a:solidFill>
                <a:srgbClr val="FFC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4176184" cy="3960813"/>
          </a:xfrm>
        </p:spPr>
        <p:txBody>
          <a:bodyPr/>
          <a:lstStyle/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r>
              <a:rPr lang="en-GB" altLang="ru-RU" sz="1600" smtClean="0"/>
              <a:t>Phycosaccharide AI 5%</a:t>
            </a:r>
          </a:p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r>
              <a:rPr lang="en-GB" altLang="ru-RU" sz="1600" smtClean="0"/>
              <a:t>10 </a:t>
            </a:r>
            <a:r>
              <a:rPr lang="ru-RU" altLang="ru-RU" sz="1600" smtClean="0"/>
              <a:t>добровольцев</a:t>
            </a:r>
            <a:endParaRPr lang="en-GB" altLang="ru-RU" sz="1600" smtClean="0"/>
          </a:p>
          <a:p>
            <a:pPr marL="179388" lvl="1" indent="4763" eaLnBrk="1" hangingPunct="1">
              <a:lnSpc>
                <a:spcPct val="80000"/>
              </a:lnSpc>
            </a:pPr>
            <a:endParaRPr lang="en-GB" altLang="ru-RU" sz="1600" smtClean="0"/>
          </a:p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r>
              <a:rPr lang="ru-RU" altLang="ru-RU" sz="1600" u="sng" smtClean="0"/>
              <a:t>Протокол</a:t>
            </a:r>
            <a:r>
              <a:rPr lang="en-GB" altLang="ru-RU" sz="1600" u="sng" smtClean="0"/>
              <a:t>:</a:t>
            </a:r>
          </a:p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endParaRPr lang="en-GB" altLang="ru-RU" sz="1600" u="sng" smtClean="0"/>
          </a:p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После эпиляции горячим воском обоих половинок ноги и нанесение </a:t>
            </a:r>
            <a:r>
              <a:rPr lang="en-GB" altLang="ru-RU" sz="1600" smtClean="0"/>
              <a:t> Phycosaccharide AI </a:t>
            </a:r>
            <a:r>
              <a:rPr lang="ru-RU" altLang="ru-RU" sz="1600" smtClean="0"/>
              <a:t>на 1 ногу</a:t>
            </a:r>
            <a:endParaRPr lang="en-GB" altLang="ru-RU" sz="1600" smtClean="0"/>
          </a:p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Через 15 минут после нанесения </a:t>
            </a:r>
            <a:r>
              <a:rPr lang="en-US" altLang="ru-RU" sz="1600" smtClean="0"/>
              <a:t>Phycosaccaride Al</a:t>
            </a:r>
            <a:r>
              <a:rPr lang="ru-RU" altLang="ru-RU" sz="1600" smtClean="0"/>
              <a:t> </a:t>
            </a:r>
            <a:r>
              <a:rPr lang="en-GB" altLang="ru-RU" sz="1600" smtClean="0"/>
              <a:t>:</a:t>
            </a:r>
            <a:r>
              <a:rPr lang="ru-RU" altLang="ru-RU" sz="1600" smtClean="0"/>
              <a:t> наблюдение смягчающего успокаивающего эффекта</a:t>
            </a:r>
            <a:endParaRPr lang="en-GB" altLang="ru-RU" sz="1600" smtClean="0"/>
          </a:p>
          <a:p>
            <a:pPr marL="179388" lvl="1" indent="4763" eaLnBrk="1" hangingPunct="1">
              <a:lnSpc>
                <a:spcPct val="80000"/>
              </a:lnSpc>
              <a:buFontTx/>
              <a:buNone/>
            </a:pPr>
            <a:endParaRPr lang="en-GB" altLang="ru-RU" sz="16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68801" y="5949950"/>
            <a:ext cx="393488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>
                <a:latin typeface="Optima LT Medium" pitchFamily="50" charset="0"/>
              </a:rPr>
              <a:t>Без</a:t>
            </a:r>
            <a:r>
              <a:rPr lang="fr-FR" altLang="ru-RU" sz="1400">
                <a:latin typeface="Optima LT Medium" pitchFamily="50" charset="0"/>
              </a:rPr>
              <a:t> Phycosaccharide AI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015817" y="5949950"/>
            <a:ext cx="39348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>
                <a:latin typeface="Optima LT Medium" pitchFamily="50" charset="0"/>
              </a:rPr>
              <a:t>С </a:t>
            </a:r>
            <a:r>
              <a:rPr lang="fr-FR" altLang="ru-RU" sz="1400">
                <a:latin typeface="Optima LT Medium" pitchFamily="50" charset="0"/>
              </a:rPr>
              <a:t>Phycosaccharide AI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9185" y="4941889"/>
            <a:ext cx="40343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ru-RU" sz="2400" b="1">
                <a:solidFill>
                  <a:srgbClr val="CC0000"/>
                </a:solidFill>
              </a:rPr>
              <a:t>Phycosaccharide AI</a:t>
            </a:r>
            <a:r>
              <a:rPr lang="ru-RU" altLang="ru-RU" sz="2400" b="1">
                <a:solidFill>
                  <a:srgbClr val="CC0000"/>
                </a:solidFill>
              </a:rPr>
              <a:t> дает коже охлаждающее  ощущение </a:t>
            </a:r>
            <a:endParaRPr lang="en-GB" altLang="ru-RU" sz="2400" b="1">
              <a:solidFill>
                <a:srgbClr val="CC0000"/>
              </a:solidFill>
            </a:endParaRPr>
          </a:p>
        </p:txBody>
      </p:sp>
      <p:pic>
        <p:nvPicPr>
          <p:cNvPr id="10247" name="Picture 7" descr="Imag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474788"/>
            <a:ext cx="3744384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Imag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33" y="1470025"/>
            <a:ext cx="3683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334433" y="-26988"/>
            <a:ext cx="11618384" cy="1008063"/>
          </a:xfrm>
          <a:noFill/>
        </p:spPr>
        <p:txBody>
          <a:bodyPr/>
          <a:lstStyle/>
          <a:p>
            <a:pPr eaLnBrk="1" hangingPunct="1"/>
            <a:r>
              <a:rPr lang="en-GB" altLang="ru-RU" sz="2400" b="1" dirty="0" smtClean="0">
                <a:solidFill>
                  <a:srgbClr val="FFC000"/>
                </a:solidFill>
              </a:rPr>
              <a:t>Ex-Vivo 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испытание</a:t>
            </a:r>
            <a:r>
              <a:rPr lang="en-GB" altLang="ru-RU" sz="2400" b="1" dirty="0" smtClean="0">
                <a:solidFill>
                  <a:srgbClr val="FFC000"/>
                </a:solidFill>
              </a:rPr>
              <a:t>: 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исследование </a:t>
            </a:r>
            <a:r>
              <a:rPr lang="ru-RU" altLang="ru-RU" sz="2400" b="1" dirty="0" err="1" smtClean="0">
                <a:solidFill>
                  <a:srgbClr val="FFC000"/>
                </a:solidFill>
              </a:rPr>
              <a:t>реэпителизации</a:t>
            </a:r>
            <a:r>
              <a:rPr lang="ru-RU" altLang="ru-RU" sz="2400" b="1" dirty="0" smtClean="0">
                <a:solidFill>
                  <a:srgbClr val="FFC000"/>
                </a:solidFill>
              </a:rPr>
              <a:t> кожи в культуре в течении восьми дней с и без</a:t>
            </a:r>
            <a:r>
              <a:rPr lang="en-GB" altLang="ru-RU" sz="2400" b="1" dirty="0" smtClean="0">
                <a:solidFill>
                  <a:srgbClr val="FFC000"/>
                </a:solidFill>
              </a:rPr>
              <a:t> </a:t>
            </a:r>
            <a:r>
              <a:rPr lang="en-GB" altLang="ru-RU" sz="2400" b="1" dirty="0" err="1" smtClean="0">
                <a:solidFill>
                  <a:srgbClr val="FFC000"/>
                </a:solidFill>
              </a:rPr>
              <a:t>Phycosaccharide</a:t>
            </a:r>
            <a:r>
              <a:rPr lang="en-GB" altLang="ru-RU" sz="2400" b="1" dirty="0" smtClean="0">
                <a:solidFill>
                  <a:srgbClr val="FFC000"/>
                </a:solidFill>
              </a:rPr>
              <a:t> AI</a:t>
            </a:r>
          </a:p>
        </p:txBody>
      </p:sp>
      <p:grpSp>
        <p:nvGrpSpPr>
          <p:cNvPr id="11267" name="Group 21"/>
          <p:cNvGrpSpPr>
            <a:grpSpLocks/>
          </p:cNvGrpSpPr>
          <p:nvPr/>
        </p:nvGrpSpPr>
        <p:grpSpPr bwMode="auto">
          <a:xfrm>
            <a:off x="334434" y="1557339"/>
            <a:ext cx="5865284" cy="3875087"/>
            <a:chOff x="158" y="1207"/>
            <a:chExt cx="2771" cy="2441"/>
          </a:xfrm>
        </p:grpSpPr>
        <p:grpSp>
          <p:nvGrpSpPr>
            <p:cNvPr id="11272" name="Group 19"/>
            <p:cNvGrpSpPr>
              <a:grpSpLocks/>
            </p:cNvGrpSpPr>
            <p:nvPr/>
          </p:nvGrpSpPr>
          <p:grpSpPr bwMode="auto">
            <a:xfrm>
              <a:off x="158" y="1480"/>
              <a:ext cx="2771" cy="2168"/>
              <a:chOff x="158" y="1480"/>
              <a:chExt cx="2771" cy="2168"/>
            </a:xfrm>
          </p:grpSpPr>
          <p:pic>
            <p:nvPicPr>
              <p:cNvPr id="11274" name="Picture 8" descr="J8 épiderme témoi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480"/>
                <a:ext cx="2541" cy="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Line 9"/>
              <p:cNvSpPr>
                <a:spLocks noChangeShapeType="1"/>
              </p:cNvSpPr>
              <p:nvPr/>
            </p:nvSpPr>
            <p:spPr bwMode="auto">
              <a:xfrm>
                <a:off x="913" y="1797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6" name="Line 10"/>
              <p:cNvSpPr>
                <a:spLocks noChangeShapeType="1"/>
              </p:cNvSpPr>
              <p:nvPr/>
            </p:nvSpPr>
            <p:spPr bwMode="auto">
              <a:xfrm>
                <a:off x="2113" y="1752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Text Box 11"/>
              <p:cNvSpPr txBox="1">
                <a:spLocks noChangeArrowheads="1"/>
              </p:cNvSpPr>
              <p:nvPr/>
            </p:nvSpPr>
            <p:spPr bwMode="auto">
              <a:xfrm>
                <a:off x="340" y="1570"/>
                <a:ext cx="1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/>
                  <a:t>Атрофичная кожа</a:t>
                </a:r>
                <a:endParaRPr lang="en-GB" altLang="ru-RU" sz="1200" b="1"/>
              </a:p>
            </p:txBody>
          </p:sp>
          <p:sp>
            <p:nvSpPr>
              <p:cNvPr id="11278" name="Text Box 12"/>
              <p:cNvSpPr txBox="1">
                <a:spLocks noChangeArrowheads="1"/>
              </p:cNvSpPr>
              <p:nvPr/>
            </p:nvSpPr>
            <p:spPr bwMode="auto">
              <a:xfrm>
                <a:off x="1249" y="1488"/>
                <a:ext cx="16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/>
                  <a:t>Нормальная кожа</a:t>
                </a:r>
                <a:endParaRPr lang="en-GB" altLang="ru-RU" sz="1200" b="1"/>
              </a:p>
            </p:txBody>
          </p:sp>
        </p:grpSp>
        <p:sp>
          <p:nvSpPr>
            <p:cNvPr id="11273" name="Text Box 17"/>
            <p:cNvSpPr txBox="1">
              <a:spLocks noChangeArrowheads="1"/>
            </p:cNvSpPr>
            <p:nvPr/>
          </p:nvSpPr>
          <p:spPr bwMode="auto">
            <a:xfrm>
              <a:off x="204" y="1207"/>
              <a:ext cx="24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Без </a:t>
              </a:r>
              <a:r>
                <a:rPr lang="en-GB" altLang="ru-RU" sz="1400" b="1"/>
                <a:t>Phycosaccharide AI</a:t>
              </a:r>
            </a:p>
          </p:txBody>
        </p:sp>
      </p:grpSp>
      <p:grpSp>
        <p:nvGrpSpPr>
          <p:cNvPr id="11268" name="Group 22"/>
          <p:cNvGrpSpPr>
            <a:grpSpLocks/>
          </p:cNvGrpSpPr>
          <p:nvPr/>
        </p:nvGrpSpPr>
        <p:grpSpPr bwMode="auto">
          <a:xfrm>
            <a:off x="6288618" y="1630363"/>
            <a:ext cx="5759449" cy="3833812"/>
            <a:chOff x="2971" y="1253"/>
            <a:chExt cx="2721" cy="2415"/>
          </a:xfrm>
        </p:grpSpPr>
        <p:pic>
          <p:nvPicPr>
            <p:cNvPr id="11270" name="Picture 18" descr="J8 épiderme traité avec  PAI à 5%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480"/>
              <a:ext cx="2721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 Box 20"/>
            <p:cNvSpPr txBox="1">
              <a:spLocks noChangeArrowheads="1"/>
            </p:cNvSpPr>
            <p:nvPr/>
          </p:nvSpPr>
          <p:spPr bwMode="auto">
            <a:xfrm>
              <a:off x="3107" y="1253"/>
              <a:ext cx="24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400" b="1"/>
                <a:t>С </a:t>
              </a:r>
              <a:r>
                <a:rPr lang="en-GB" altLang="ru-RU" sz="1400" b="1"/>
                <a:t>Phycosaccharide AI 5%</a:t>
              </a:r>
            </a:p>
          </p:txBody>
        </p:sp>
      </p:grpSp>
      <p:sp>
        <p:nvSpPr>
          <p:cNvPr id="11269" name="Text Box 23"/>
          <p:cNvSpPr txBox="1">
            <a:spLocks noChangeArrowheads="1"/>
          </p:cNvSpPr>
          <p:nvPr/>
        </p:nvSpPr>
        <p:spPr bwMode="auto">
          <a:xfrm>
            <a:off x="334433" y="5805489"/>
            <a:ext cx="116183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rgbClr val="CC0000"/>
                </a:solidFill>
              </a:rPr>
              <a:t>С</a:t>
            </a:r>
            <a:r>
              <a:rPr lang="en-GB" altLang="ru-RU" sz="2000" b="1" dirty="0">
                <a:solidFill>
                  <a:srgbClr val="CC0000"/>
                </a:solidFill>
              </a:rPr>
              <a:t> </a:t>
            </a:r>
            <a:r>
              <a:rPr lang="en-GB" altLang="ru-RU" sz="2000" b="1" dirty="0" err="1">
                <a:solidFill>
                  <a:srgbClr val="CC0000"/>
                </a:solidFill>
              </a:rPr>
              <a:t>Phycosaccharide</a:t>
            </a:r>
            <a:r>
              <a:rPr lang="en-GB" altLang="ru-RU" sz="2000" b="1" dirty="0">
                <a:solidFill>
                  <a:srgbClr val="CC0000"/>
                </a:solidFill>
              </a:rPr>
              <a:t> AI 5%,</a:t>
            </a:r>
            <a:r>
              <a:rPr lang="ru-RU" altLang="ru-RU" sz="2000" b="1" dirty="0">
                <a:solidFill>
                  <a:srgbClr val="CC0000"/>
                </a:solidFill>
              </a:rPr>
              <a:t> восстановление кожи происходит быстрее, чем при нормальных условиях</a:t>
            </a:r>
            <a:endParaRPr lang="en-GB" altLang="ru-RU" sz="2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нтершарм_доклад кодиф\картинки\bsha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97" y="1072025"/>
            <a:ext cx="4142704" cy="57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065" y="0"/>
            <a:ext cx="11129135" cy="1116013"/>
          </a:xfrm>
        </p:spPr>
        <p:txBody>
          <a:bodyPr/>
          <a:lstStyle/>
          <a:p>
            <a:r>
              <a:rPr lang="en-GB" altLang="ru-RU" b="1" dirty="0" err="1">
                <a:solidFill>
                  <a:srgbClr val="CC0000"/>
                </a:solidFill>
              </a:rPr>
              <a:t>Phycosaccharide</a:t>
            </a:r>
            <a:r>
              <a:rPr lang="en-GB" altLang="ru-RU" b="1" dirty="0">
                <a:solidFill>
                  <a:srgbClr val="CC0000"/>
                </a:solidFill>
              </a:rPr>
              <a:t> AI</a:t>
            </a:r>
            <a:endParaRPr lang="en-GB" alt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0767" y="1341438"/>
            <a:ext cx="114173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ru-RU" sz="2400" b="1" smtClean="0"/>
              <a:t>Phycosaccharide AI:</a:t>
            </a:r>
          </a:p>
          <a:p>
            <a:pPr lvl="1" eaLnBrk="1" hangingPunct="1"/>
            <a:r>
              <a:rPr lang="ru-RU" altLang="ru-RU" sz="2000" smtClean="0"/>
              <a:t>Уменьшает воспалительную реакцию</a:t>
            </a:r>
            <a:endParaRPr lang="en-GB" altLang="ru-RU" sz="2000" smtClean="0"/>
          </a:p>
          <a:p>
            <a:pPr lvl="1" eaLnBrk="1" hangingPunct="1"/>
            <a:r>
              <a:rPr lang="ru-RU" altLang="ru-RU" sz="2000" smtClean="0"/>
              <a:t>Уменьшает эффект жжения</a:t>
            </a:r>
            <a:endParaRPr lang="en-GB" altLang="ru-RU" sz="2000" smtClean="0"/>
          </a:p>
          <a:p>
            <a:pPr lvl="1" eaLnBrk="1" hangingPunct="1"/>
            <a:r>
              <a:rPr lang="ru-RU" altLang="ru-RU" sz="2000" smtClean="0"/>
              <a:t>Стимулирует восстановление кожи и  процесс заживления</a:t>
            </a:r>
            <a:endParaRPr lang="en-GB" altLang="ru-RU" sz="2000" smtClean="0"/>
          </a:p>
        </p:txBody>
      </p:sp>
      <p:sp>
        <p:nvSpPr>
          <p:cNvPr id="12292" name="Text Box 29"/>
          <p:cNvSpPr txBox="1">
            <a:spLocks noChangeArrowheads="1"/>
          </p:cNvSpPr>
          <p:nvPr/>
        </p:nvSpPr>
        <p:spPr bwMode="auto">
          <a:xfrm>
            <a:off x="527051" y="3170238"/>
            <a:ext cx="1152101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2400" b="1" dirty="0"/>
              <a:t>3 </a:t>
            </a:r>
            <a:r>
              <a:rPr lang="ru-RU" altLang="ru-RU" sz="2400" b="1" dirty="0"/>
              <a:t>версии продукта</a:t>
            </a:r>
            <a:r>
              <a:rPr lang="en-GB" altLang="ru-RU" sz="2400" b="1" dirty="0"/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ru-RU" sz="2000" dirty="0"/>
              <a:t> </a:t>
            </a:r>
            <a:r>
              <a:rPr lang="en-GB" altLang="ru-RU" sz="2000" dirty="0" err="1">
                <a:solidFill>
                  <a:srgbClr val="0099FF"/>
                </a:solidFill>
              </a:rPr>
              <a:t>Phycosaccharide</a:t>
            </a:r>
            <a:r>
              <a:rPr lang="en-GB" altLang="ru-RU" sz="2000" dirty="0">
                <a:solidFill>
                  <a:srgbClr val="0099FF"/>
                </a:solidFill>
              </a:rPr>
              <a:t> AI</a:t>
            </a:r>
            <a:r>
              <a:rPr lang="en-GB" altLang="ru-RU" sz="2000" dirty="0"/>
              <a:t> (</a:t>
            </a:r>
            <a:r>
              <a:rPr lang="ru-RU" altLang="ru-RU" sz="2000" dirty="0"/>
              <a:t>доз-ка: </a:t>
            </a:r>
            <a:r>
              <a:rPr lang="en-GB" altLang="ru-RU" sz="2000" dirty="0"/>
              <a:t>1-5%): </a:t>
            </a:r>
            <a:r>
              <a:rPr lang="en-GB" altLang="fr-FR" sz="2000" dirty="0"/>
              <a:t>Water (and) </a:t>
            </a:r>
            <a:r>
              <a:rPr lang="en-GB" altLang="fr-FR" sz="2000" dirty="0" err="1"/>
              <a:t>Hydrolyzed</a:t>
            </a:r>
            <a:r>
              <a:rPr lang="en-GB" altLang="fr-FR" sz="2000" dirty="0"/>
              <a:t> </a:t>
            </a:r>
            <a:r>
              <a:rPr lang="en-GB" altLang="fr-FR" sz="2000" dirty="0" err="1"/>
              <a:t>algin</a:t>
            </a:r>
            <a:r>
              <a:rPr lang="en-GB" altLang="fr-FR" sz="2000" dirty="0"/>
              <a:t> (and) </a:t>
            </a:r>
            <a:r>
              <a:rPr lang="en-GB" altLang="fr-FR" sz="2000" dirty="0" err="1"/>
              <a:t>Phenoxyethanol</a:t>
            </a:r>
            <a:r>
              <a:rPr lang="en-GB" altLang="fr-FR" sz="2000" dirty="0"/>
              <a:t> (and) </a:t>
            </a:r>
            <a:r>
              <a:rPr lang="en-GB" altLang="fr-FR" sz="2000" dirty="0" err="1"/>
              <a:t>Chlorphenesin</a:t>
            </a:r>
            <a:r>
              <a:rPr lang="en-GB" altLang="fr-FR" sz="2000" dirty="0"/>
              <a:t> (and) </a:t>
            </a:r>
            <a:r>
              <a:rPr lang="en-GB" altLang="fr-FR" sz="2000" dirty="0" err="1"/>
              <a:t>Methylparaben</a:t>
            </a:r>
            <a:endParaRPr lang="en-GB" altLang="ru-RU" sz="20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ru-RU" sz="2000" dirty="0"/>
              <a:t> </a:t>
            </a:r>
            <a:r>
              <a:rPr lang="en-GB" altLang="ru-RU" sz="2000" dirty="0" err="1">
                <a:solidFill>
                  <a:srgbClr val="0099FF"/>
                </a:solidFill>
              </a:rPr>
              <a:t>Phycosaccharide</a:t>
            </a:r>
            <a:r>
              <a:rPr lang="en-GB" altLang="ru-RU" sz="2000" dirty="0">
                <a:solidFill>
                  <a:srgbClr val="0099FF"/>
                </a:solidFill>
              </a:rPr>
              <a:t> AIP</a:t>
            </a:r>
            <a:r>
              <a:rPr lang="en-GB" altLang="ru-RU" sz="2000" dirty="0"/>
              <a:t> (</a:t>
            </a:r>
            <a:r>
              <a:rPr lang="ru-RU" altLang="ru-RU" sz="2000" dirty="0"/>
              <a:t>доз-ка: </a:t>
            </a:r>
            <a:r>
              <a:rPr lang="en-GB" altLang="ru-RU" sz="2000" dirty="0"/>
              <a:t>1-5%): </a:t>
            </a:r>
            <a:r>
              <a:rPr lang="en-GB" altLang="fr-FR" sz="2000" dirty="0"/>
              <a:t>Water (and) </a:t>
            </a:r>
            <a:r>
              <a:rPr lang="en-GB" altLang="fr-FR" sz="2000" dirty="0" err="1"/>
              <a:t>Hydrolyzed</a:t>
            </a:r>
            <a:r>
              <a:rPr lang="en-GB" altLang="fr-FR" sz="2000" dirty="0"/>
              <a:t> </a:t>
            </a:r>
            <a:r>
              <a:rPr lang="en-GB" altLang="fr-FR" sz="2000" dirty="0" err="1"/>
              <a:t>algin</a:t>
            </a:r>
            <a:r>
              <a:rPr lang="en-GB" altLang="fr-FR" sz="2000" dirty="0"/>
              <a:t> (and) </a:t>
            </a:r>
            <a:r>
              <a:rPr lang="en-GB" altLang="fr-FR" sz="2000" dirty="0" err="1"/>
              <a:t>Phenoxyethanol</a:t>
            </a:r>
            <a:endParaRPr lang="en-GB" altLang="fr-FR" sz="2000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ru-RU" sz="2000" dirty="0"/>
              <a:t> </a:t>
            </a:r>
            <a:r>
              <a:rPr lang="en-GB" altLang="ru-RU" sz="2000" dirty="0" err="1">
                <a:solidFill>
                  <a:srgbClr val="0099FF"/>
                </a:solidFill>
              </a:rPr>
              <a:t>Phycosaccharide</a:t>
            </a:r>
            <a:r>
              <a:rPr lang="en-GB" altLang="ru-RU" sz="2000" dirty="0">
                <a:solidFill>
                  <a:srgbClr val="0099FF"/>
                </a:solidFill>
              </a:rPr>
              <a:t> AIG</a:t>
            </a:r>
            <a:r>
              <a:rPr lang="en-GB" altLang="ru-RU" sz="2000" dirty="0"/>
              <a:t> (</a:t>
            </a:r>
            <a:r>
              <a:rPr lang="ru-RU" altLang="ru-RU" sz="2000" dirty="0"/>
              <a:t>доз-ка:</a:t>
            </a:r>
            <a:r>
              <a:rPr lang="en-GB" altLang="ru-RU" sz="2000" dirty="0"/>
              <a:t> 2-10%): </a:t>
            </a:r>
            <a:r>
              <a:rPr lang="en-GB" altLang="fr-FR" sz="2000" dirty="0"/>
              <a:t>Glycerine (and) Water (and) </a:t>
            </a:r>
            <a:r>
              <a:rPr lang="en-GB" altLang="fr-FR" sz="2000" dirty="0" err="1"/>
              <a:t>Hydrolyzed</a:t>
            </a:r>
            <a:r>
              <a:rPr lang="en-GB" altLang="fr-FR" sz="2000" dirty="0"/>
              <a:t> </a:t>
            </a:r>
            <a:r>
              <a:rPr lang="en-GB" altLang="fr-FR" sz="2000" dirty="0" err="1"/>
              <a:t>algin</a:t>
            </a:r>
            <a:endParaRPr lang="en-GB" altLang="fr-FR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ru-RU" sz="2000" dirty="0"/>
              <a:t>	</a:t>
            </a:r>
            <a:endParaRPr lang="en-GB" altLang="ru-RU" sz="2000" b="1" dirty="0"/>
          </a:p>
        </p:txBody>
      </p:sp>
      <p:pic>
        <p:nvPicPr>
          <p:cNvPr id="12293" name="Picture 30" descr="LOGO ECOCERT 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84" y="5681663"/>
            <a:ext cx="1056216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1" descr="VERIFIE-COSMOS-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389" r="9071" b="5417"/>
          <a:stretch>
            <a:fillRect/>
          </a:stretch>
        </p:blipFill>
        <p:spPr bwMode="auto">
          <a:xfrm>
            <a:off x="3983568" y="5681664"/>
            <a:ext cx="105621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343A53D-8039-488A-A8CF-075AB80D6183" descr="99C520D5-2B99-450D-B5D2-38C307D2222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9850" y="-19772"/>
            <a:ext cx="13125351" cy="687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SRV-217\Bibliotheque Marketing\LOGOS\CODIF R&amp;N\PNG\Codif_Logo_Horizontal_Bl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397" y="5703031"/>
            <a:ext cx="3884789" cy="9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85656" y="2470533"/>
            <a:ext cx="508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cap="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богатый полифенолами ингредиент из нетронутых уголков природы, который нейтрализует каскады </a:t>
            </a:r>
            <a:r>
              <a:rPr lang="ru-RU" sz="1600" i="1" cap="al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окислительно</a:t>
            </a:r>
            <a:r>
              <a:rPr lang="ru-RU" sz="1600" i="1" cap="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-восстановительных реакций, вызванных излучением от синего света.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56123" y="748990"/>
            <a:ext cx="3114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INCI</a:t>
            </a:r>
            <a:r>
              <a:rPr lang="ru-RU" sz="2400" dirty="0">
                <a:solidFill>
                  <a:schemeClr val="accent2"/>
                </a:solidFill>
              </a:rPr>
              <a:t>: </a:t>
            </a:r>
            <a:endParaRPr lang="ru-RU" sz="2400" dirty="0">
              <a:solidFill>
                <a:schemeClr val="accent2"/>
              </a:solidFill>
            </a:endParaRPr>
          </a:p>
          <a:p>
            <a:pPr algn="r"/>
            <a:r>
              <a:rPr lang="en-US" sz="2400" dirty="0">
                <a:solidFill>
                  <a:schemeClr val="accent2"/>
                </a:solidFill>
              </a:rPr>
              <a:t>aqua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propanediol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artemisia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capillaris</a:t>
            </a:r>
            <a:r>
              <a:rPr lang="en-US" sz="2400" dirty="0">
                <a:solidFill>
                  <a:schemeClr val="accent2"/>
                </a:solidFill>
              </a:rPr>
              <a:t> flower </a:t>
            </a:r>
            <a:r>
              <a:rPr lang="en-US" sz="2400" dirty="0">
                <a:solidFill>
                  <a:schemeClr val="accent2"/>
                </a:solidFill>
              </a:rPr>
              <a:t>extract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911AE43E-C4F7-4572-9F29-A0278A6940B3}"/>
              </a:ext>
            </a:extLst>
          </p:cNvPr>
          <p:cNvGrpSpPr/>
          <p:nvPr/>
        </p:nvGrpSpPr>
        <p:grpSpPr>
          <a:xfrm>
            <a:off x="6008351" y="1094745"/>
            <a:ext cx="6245103" cy="5623287"/>
            <a:chOff x="5269824" y="1207007"/>
            <a:chExt cx="5477476" cy="6199935"/>
          </a:xfrm>
        </p:grpSpPr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ACD664A5-10F4-4ADD-8C76-6F9999366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8" t="2383" r="23268" b="1431"/>
            <a:stretch/>
          </p:blipFill>
          <p:spPr>
            <a:xfrm>
              <a:off x="5292154" y="3348583"/>
              <a:ext cx="3294906" cy="4058359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="" xmlns:a16="http://schemas.microsoft.com/office/drawing/2014/main" id="{2FB7C407-7C7E-43C8-8895-0FB387E455D4}"/>
                </a:ext>
              </a:extLst>
            </p:cNvPr>
            <p:cNvGrpSpPr/>
            <p:nvPr/>
          </p:nvGrpSpPr>
          <p:grpSpPr>
            <a:xfrm>
              <a:off x="5269824" y="1207007"/>
              <a:ext cx="5477476" cy="5372260"/>
              <a:chOff x="5215924" y="1207007"/>
              <a:chExt cx="5477476" cy="5372260"/>
            </a:xfrm>
          </p:grpSpPr>
          <p:pic>
            <p:nvPicPr>
              <p:cNvPr id="14" name="Image 13">
                <a:extLst>
                  <a:ext uri="{FF2B5EF4-FFF2-40B4-BE49-F238E27FC236}">
                    <a16:creationId xmlns="" xmlns:a16="http://schemas.microsoft.com/office/drawing/2014/main" id="{218F7A78-CBD6-4372-814D-4107D05D6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5924" y="1790843"/>
                <a:ext cx="5477476" cy="1960936"/>
              </a:xfrm>
              <a:prstGeom prst="rect">
                <a:avLst/>
              </a:prstGeom>
            </p:spPr>
          </p:pic>
          <p:pic>
            <p:nvPicPr>
              <p:cNvPr id="15" name="Image 1" descr="https://upload.wikimedia.org/wikipedia/commons/thumb/f/f0/Visible_spectrum_390-710_nm_linear_perceptual.svg/640px-Visible_spectrum_390-710_nm_linear_perceptual.svg.png">
                <a:extLst>
                  <a:ext uri="{FF2B5EF4-FFF2-40B4-BE49-F238E27FC236}">
                    <a16:creationId xmlns="" xmlns:a16="http://schemas.microsoft.com/office/drawing/2014/main" id="{0479C74A-92FE-4563-8A1A-8C03256074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30" b="5235"/>
              <a:stretch/>
            </p:blipFill>
            <p:spPr bwMode="auto">
              <a:xfrm>
                <a:off x="6354812" y="1207007"/>
                <a:ext cx="4320481" cy="488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ZoneTexte 15">
                <a:extLst>
                  <a:ext uri="{FF2B5EF4-FFF2-40B4-BE49-F238E27FC236}">
                    <a16:creationId xmlns="" xmlns:a16="http://schemas.microsoft.com/office/drawing/2014/main" id="{8BB4CD27-C9FA-43DB-A12E-493C6FA41137}"/>
                  </a:ext>
                </a:extLst>
              </p:cNvPr>
              <p:cNvSpPr txBox="1"/>
              <p:nvPr/>
            </p:nvSpPr>
            <p:spPr>
              <a:xfrm>
                <a:off x="8557876" y="4472014"/>
                <a:ext cx="1656184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Эпидермис</a:t>
                </a:r>
                <a:endParaRPr lang="en-GB" sz="1600" dirty="0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="" xmlns:a16="http://schemas.microsoft.com/office/drawing/2014/main" id="{8CCC8852-E8AE-473E-9046-A6EE823F3B94}"/>
                  </a:ext>
                </a:extLst>
              </p:cNvPr>
              <p:cNvSpPr txBox="1"/>
              <p:nvPr/>
            </p:nvSpPr>
            <p:spPr>
              <a:xfrm>
                <a:off x="8567604" y="5242277"/>
                <a:ext cx="1656184" cy="37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Дерма</a:t>
                </a:r>
                <a:endParaRPr lang="en-GB" sz="1600" dirty="0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="" xmlns:a16="http://schemas.microsoft.com/office/drawing/2014/main" id="{C0590A16-A005-413C-8C5F-F92C017EE35F}"/>
                  </a:ext>
                </a:extLst>
              </p:cNvPr>
              <p:cNvSpPr txBox="1"/>
              <p:nvPr/>
            </p:nvSpPr>
            <p:spPr>
              <a:xfrm>
                <a:off x="8585374" y="5934525"/>
                <a:ext cx="1656184" cy="64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Подкожный жировой слой</a:t>
                </a:r>
                <a:endParaRPr lang="en-GB" sz="1600" dirty="0"/>
              </a:p>
            </p:txBody>
          </p:sp>
          <p:sp>
            <p:nvSpPr>
              <p:cNvPr id="19" name="Flèche : bas 18">
                <a:extLst>
                  <a:ext uri="{FF2B5EF4-FFF2-40B4-BE49-F238E27FC236}">
                    <a16:creationId xmlns="" xmlns:a16="http://schemas.microsoft.com/office/drawing/2014/main" id="{906A5C4B-40C3-420B-9C8B-BE17EF13427D}"/>
                  </a:ext>
                </a:extLst>
              </p:cNvPr>
              <p:cNvSpPr/>
              <p:nvPr/>
            </p:nvSpPr>
            <p:spPr>
              <a:xfrm>
                <a:off x="5346700" y="3715163"/>
                <a:ext cx="432000" cy="1289603"/>
              </a:xfrm>
              <a:prstGeom prst="downArrow">
                <a:avLst/>
              </a:prstGeom>
              <a:gradFill>
                <a:gsLst>
                  <a:gs pos="2000">
                    <a:schemeClr val="accent1">
                      <a:lumMod val="5000"/>
                      <a:lumOff val="95000"/>
                    </a:schemeClr>
                  </a:gs>
                  <a:gs pos="45000">
                    <a:srgbClr val="7030A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èche : bas 19">
                <a:extLst>
                  <a:ext uri="{FF2B5EF4-FFF2-40B4-BE49-F238E27FC236}">
                    <a16:creationId xmlns="" xmlns:a16="http://schemas.microsoft.com/office/drawing/2014/main" id="{775454A3-B4A7-4C17-879C-A85C78622311}"/>
                  </a:ext>
                </a:extLst>
              </p:cNvPr>
              <p:cNvSpPr/>
              <p:nvPr/>
            </p:nvSpPr>
            <p:spPr>
              <a:xfrm>
                <a:off x="5778748" y="3708623"/>
                <a:ext cx="432000" cy="1821530"/>
              </a:xfrm>
              <a:prstGeom prst="downArrow">
                <a:avLst/>
              </a:prstGeom>
              <a:gradFill>
                <a:gsLst>
                  <a:gs pos="2000">
                    <a:schemeClr val="accent4"/>
                  </a:gs>
                  <a:gs pos="22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lèche : bas 20">
                <a:extLst>
                  <a:ext uri="{FF2B5EF4-FFF2-40B4-BE49-F238E27FC236}">
                    <a16:creationId xmlns="" xmlns:a16="http://schemas.microsoft.com/office/drawing/2014/main" id="{EB3E6CB3-F2A4-41F5-B79B-0764B46AD3EE}"/>
                  </a:ext>
                </a:extLst>
              </p:cNvPr>
              <p:cNvSpPr/>
              <p:nvPr/>
            </p:nvSpPr>
            <p:spPr>
              <a:xfrm>
                <a:off x="6210844" y="3708623"/>
                <a:ext cx="432000" cy="2465490"/>
              </a:xfrm>
              <a:prstGeom prst="downArrow">
                <a:avLst/>
              </a:prstGeom>
              <a:gradFill>
                <a:gsLst>
                  <a:gs pos="2000">
                    <a:schemeClr val="accent4"/>
                  </a:gs>
                  <a:gs pos="22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="" xmlns:a16="http://schemas.microsoft.com/office/drawing/2014/main" id="{561CA360-635B-4A33-AC23-DE874D998F99}"/>
                  </a:ext>
                </a:extLst>
              </p:cNvPr>
              <p:cNvSpPr txBox="1"/>
              <p:nvPr/>
            </p:nvSpPr>
            <p:spPr>
              <a:xfrm rot="16200000">
                <a:off x="5199284" y="4358042"/>
                <a:ext cx="749311" cy="26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4"/>
                    </a:solidFill>
                  </a:rPr>
                  <a:t>UVB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="" xmlns:a16="http://schemas.microsoft.com/office/drawing/2014/main" id="{D97DFFD5-9DB1-4A63-B69C-0E4D15FD3794}"/>
                  </a:ext>
                </a:extLst>
              </p:cNvPr>
              <p:cNvSpPr txBox="1"/>
              <p:nvPr/>
            </p:nvSpPr>
            <p:spPr>
              <a:xfrm rot="16200000">
                <a:off x="5629989" y="4783169"/>
                <a:ext cx="749311" cy="26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4"/>
                    </a:solidFill>
                  </a:rPr>
                  <a:t>UVA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="" xmlns:a16="http://schemas.microsoft.com/office/drawing/2014/main" id="{2886727B-01E7-4096-9835-B7C24B1BE4BB}"/>
                  </a:ext>
                </a:extLst>
              </p:cNvPr>
              <p:cNvSpPr txBox="1"/>
              <p:nvPr/>
            </p:nvSpPr>
            <p:spPr>
              <a:xfrm rot="16200000">
                <a:off x="5682518" y="4976989"/>
                <a:ext cx="1468856" cy="458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4"/>
                    </a:solidFill>
                  </a:rPr>
                  <a:t>СИНИЙ СВЕТ</a:t>
                </a:r>
                <a:endParaRPr lang="en-GB" sz="1400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142" y="1173291"/>
            <a:ext cx="5090162" cy="5256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Comme" panose="02000503000000000000" pitchFamily="2" charset="0"/>
              </a:rPr>
              <a:t>Синий свет – это цвет спектра видимого света с короткой длиной волны </a:t>
            </a:r>
            <a:r>
              <a:rPr lang="en-US" sz="1600" dirty="0" smtClean="0">
                <a:latin typeface="Comme" panose="02000503000000000000" pitchFamily="2" charset="0"/>
              </a:rPr>
              <a:t>(400-500nm</a:t>
            </a:r>
            <a:r>
              <a:rPr lang="en-US" sz="1600" dirty="0">
                <a:latin typeface="Comme" panose="02000503000000000000" pitchFamily="2" charset="0"/>
              </a:rPr>
              <a:t>).</a:t>
            </a:r>
          </a:p>
          <a:p>
            <a:pPr marL="0" indent="0" algn="just">
              <a:buNone/>
            </a:pPr>
            <a:endParaRPr lang="en-US" sz="1600" dirty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omme" panose="02000503000000000000" pitchFamily="2" charset="0"/>
              </a:rPr>
              <a:t>Х</a:t>
            </a:r>
            <a:r>
              <a:rPr lang="ru-RU" sz="1600" dirty="0" smtClean="0">
                <a:latin typeface="Comme" panose="02000503000000000000" pitchFamily="2" charset="0"/>
              </a:rPr>
              <a:t>арактеризуется </a:t>
            </a:r>
            <a:r>
              <a:rPr lang="ru-RU" sz="1600" dirty="0">
                <a:latin typeface="Comme" panose="02000503000000000000" pitchFamily="2" charset="0"/>
              </a:rPr>
              <a:t>самой высокой в видимом спектре энергией световой волны. </a:t>
            </a:r>
            <a:r>
              <a:rPr lang="en-US" sz="1600" b="1" dirty="0" smtClean="0">
                <a:latin typeface="Comme" panose="02000503000000000000" pitchFamily="2" charset="0"/>
              </a:rPr>
              <a:t>           </a:t>
            </a:r>
            <a:endParaRPr lang="ru-RU" sz="1600" b="1" dirty="0" smtClean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endParaRPr lang="ru-RU" sz="1600" b="1" dirty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r>
              <a:rPr lang="ru-RU" sz="1600" b="1" dirty="0" err="1">
                <a:latin typeface="Comme" panose="02000503000000000000" pitchFamily="2" charset="0"/>
              </a:rPr>
              <a:t>ВСиний</a:t>
            </a:r>
            <a:r>
              <a:rPr lang="ru-RU" sz="1600" b="1" dirty="0">
                <a:latin typeface="Comme" panose="02000503000000000000" pitchFamily="2" charset="0"/>
              </a:rPr>
              <a:t> свет или HEV-ИЗЛУЧЕНИЕ – это видимый свет высокой энергии</a:t>
            </a:r>
            <a:endParaRPr lang="en-US" sz="1600" dirty="0" smtClean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me" panose="02000503000000000000" pitchFamily="2" charset="0"/>
              </a:rPr>
              <a:t>ПОПОБОЧНЫЕ ЭФФЕКТЫ СИНЕГО СВЕТА: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Comme" panose="02000503000000000000" pitchFamily="2" charset="0"/>
              </a:rPr>
              <a:t>Может </a:t>
            </a:r>
            <a:r>
              <a:rPr lang="ru-RU" sz="1600" dirty="0" smtClean="0">
                <a:latin typeface="Comme" panose="02000503000000000000" pitchFamily="2" charset="0"/>
              </a:rPr>
              <a:t>оказывать вредное воздействие на сетчатку глаза.</a:t>
            </a:r>
            <a:endParaRPr lang="en-US" sz="1600" dirty="0">
              <a:latin typeface="Comme" panose="02000503000000000000" pitchFamily="2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Comme" panose="02000503000000000000" pitchFamily="2" charset="0"/>
              </a:rPr>
              <a:t>Проникает в кожу до дермы</a:t>
            </a:r>
            <a:r>
              <a:rPr lang="en-US" sz="1600" dirty="0" smtClean="0">
                <a:latin typeface="Comme" panose="02000503000000000000" pitchFamily="2" charset="0"/>
              </a:rPr>
              <a:t>.</a:t>
            </a:r>
            <a:endParaRPr lang="en-US" sz="1600" dirty="0">
              <a:latin typeface="Comme" panose="02000503000000000000" pitchFamily="2" charset="0"/>
            </a:endParaRPr>
          </a:p>
          <a:p>
            <a:pPr algn="just"/>
            <a:endParaRPr lang="en-US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87404" y="6619874"/>
            <a:ext cx="2682063" cy="476250"/>
          </a:xfrm>
        </p:spPr>
        <p:txBody>
          <a:bodyPr/>
          <a:lstStyle/>
          <a:p>
            <a:pPr>
              <a:defRPr/>
            </a:pPr>
            <a:fld id="{04C2006D-6B77-4F50-95B2-2FC7B6B362DC}" type="slidenum">
              <a:rPr lang="en-US" altLang="fr-FR" smtClean="0"/>
              <a:pPr>
                <a:defRPr/>
              </a:pPr>
              <a:t>9</a:t>
            </a:fld>
            <a:endParaRPr lang="en-US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1143" y="262541"/>
            <a:ext cx="921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3338"/>
            <a:r>
              <a:rPr lang="fr-FR" sz="2000" dirty="0" smtClean="0">
                <a:solidFill>
                  <a:schemeClr val="bg1"/>
                </a:solidFill>
                <a:latin typeface="Comme"/>
              </a:rPr>
              <a:t>HEV</a:t>
            </a:r>
            <a:r>
              <a:rPr lang="ru-RU" sz="2000" dirty="0" smtClean="0">
                <a:solidFill>
                  <a:schemeClr val="bg1"/>
                </a:solidFill>
                <a:latin typeface="Comme"/>
              </a:rPr>
              <a:t>-ИЗЛУЧЕНИЕ</a:t>
            </a:r>
            <a:r>
              <a:rPr lang="fr-FR" sz="2000" dirty="0" smtClean="0">
                <a:solidFill>
                  <a:schemeClr val="bg1"/>
                </a:solidFill>
                <a:latin typeface="Comme"/>
              </a:rPr>
              <a:t>– </a:t>
            </a:r>
            <a:r>
              <a:rPr lang="ru-RU" sz="2000" dirty="0" smtClean="0">
                <a:solidFill>
                  <a:schemeClr val="bg1"/>
                </a:solidFill>
                <a:latin typeface="Comme"/>
              </a:rPr>
              <a:t>ВИДИМЫЙ СВЕТ ВЫСОКОЙ ЭНЕРГИИ</a:t>
            </a:r>
            <a:endParaRPr lang="fr-FR" sz="2000" dirty="0">
              <a:solidFill>
                <a:schemeClr val="bg1"/>
              </a:solidFill>
              <a:latin typeface="Comme"/>
            </a:endParaRPr>
          </a:p>
          <a:p>
            <a:pPr defTabSz="983338"/>
            <a:r>
              <a:rPr lang="ru-RU" sz="2800" dirty="0" smtClean="0">
                <a:solidFill>
                  <a:srgbClr val="006683"/>
                </a:solidFill>
                <a:latin typeface="Comme"/>
              </a:rPr>
              <a:t>Что это…</a:t>
            </a:r>
            <a:endParaRPr lang="en" sz="2800" dirty="0">
              <a:solidFill>
                <a:srgbClr val="006683"/>
              </a:solidFill>
              <a:latin typeface="Comme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47267" y="0"/>
            <a:ext cx="1313590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  <a:p>
            <a:pPr algn="ctr" rtl="0"/>
            <a:endParaRPr lang="en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76114"/>
            <a:ext cx="12192000" cy="96953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4000">
                <a:schemeClr val="accent2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25" name="Flèche : droite 24">
            <a:extLst>
              <a:ext uri="{FF2B5EF4-FFF2-40B4-BE49-F238E27FC236}">
                <a16:creationId xmlns="" xmlns:a16="http://schemas.microsoft.com/office/drawing/2014/main" id="{22D84589-E805-4C7E-A586-E5E2A50A3BBC}"/>
              </a:ext>
            </a:extLst>
          </p:cNvPr>
          <p:cNvSpPr/>
          <p:nvPr/>
        </p:nvSpPr>
        <p:spPr>
          <a:xfrm>
            <a:off x="534175" y="2663648"/>
            <a:ext cx="682034" cy="261243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CODIF TN">
      <a:dk1>
        <a:sysClr val="windowText" lastClr="000000"/>
      </a:dk1>
      <a:lt1>
        <a:sysClr val="window" lastClr="FFFFFF"/>
      </a:lt1>
      <a:dk2>
        <a:srgbClr val="4A3474"/>
      </a:dk2>
      <a:lt2>
        <a:srgbClr val="00AAAB"/>
      </a:lt2>
      <a:accent1>
        <a:srgbClr val="4472C4"/>
      </a:accent1>
      <a:accent2>
        <a:srgbClr val="EDE634"/>
      </a:accent2>
      <a:accent3>
        <a:srgbClr val="00ACCA"/>
      </a:accent3>
      <a:accent4>
        <a:srgbClr val="006683"/>
      </a:accent4>
      <a:accent5>
        <a:srgbClr val="74BD4C"/>
      </a:accent5>
      <a:accent6>
        <a:srgbClr val="ED7D31"/>
      </a:accent6>
      <a:hlink>
        <a:srgbClr val="FFFFFF"/>
      </a:hlink>
      <a:folHlink>
        <a:srgbClr val="FFFFFF"/>
      </a:folHlink>
    </a:clrScheme>
    <a:fontScheme name="CODIF TN">
      <a:majorFont>
        <a:latin typeface="Comme"/>
        <a:ea typeface=""/>
        <a:cs typeface=""/>
      </a:majorFont>
      <a:minorFont>
        <a:latin typeface="Com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.potx" id="{3385580C-3D9A-4B1D-8C80-CF58D6DE21B1}" vid="{719CB352-3A5B-4621-8F78-EF5A586872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CODIF</Template>
  <TotalTime>3370</TotalTime>
  <Words>1860</Words>
  <Application>Microsoft Office PowerPoint</Application>
  <PresentationFormat>Произвольный</PresentationFormat>
  <Paragraphs>397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HDOfficeLightV0</vt:lpstr>
      <vt:lpstr>Презентация PowerPoint</vt:lpstr>
      <vt:lpstr>Phycosaccharide AI</vt:lpstr>
      <vt:lpstr>Phycosaccharide AI увеличивает число взрослых эпидермальных стволовых клеток, активированных EGF</vt:lpstr>
      <vt:lpstr>Клинический тест: эффект антижжения</vt:lpstr>
      <vt:lpstr>Клинический тест: успокаивающее действие</vt:lpstr>
      <vt:lpstr>Ex-Vivo испытание: исследование реэпителизации кожи в культуре в течении восьми дней с и без Phycosaccharide AI</vt:lpstr>
      <vt:lpstr>Phycosaccharide AI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GOLDELLA</vt:lpstr>
      <vt:lpstr>Презентация PowerPoint</vt:lpstr>
      <vt:lpstr>Презентация PowerPoint</vt:lpstr>
      <vt:lpstr>РЕГЕНЕРАЦИЯ</vt:lpstr>
      <vt:lpstr>АНТИВОСПАЛИТЕЛЬНЫЙ АГЕНТ – СЕКРЕТНЫЙ АКТИВ</vt:lpstr>
      <vt:lpstr>АНТИВОСПАЛИТЕЛЬНЫЙ АГЕНТ – СЕКРЕТНЫЙ АКТИВ</vt:lpstr>
      <vt:lpstr>АНТИВОСПАЛИТЕЛЬНЫЙ АГЕНТ – СЕКРЕТНЫЙ АКТИВ</vt:lpstr>
      <vt:lpstr>АНТИВОЗРАСТНОЕ ДЕЙСТВИЕ</vt:lpstr>
      <vt:lpstr>АНТИВОЗРАСТНОЕ ДЕЙСТВИЕ</vt:lpstr>
      <vt:lpstr>АНТИВОЗРАСТНОЕ ДЕЙСТВИЕ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CHRONIQUE ET VIEILLISSEMENT</dc:title>
  <dc:creator>Gabrielle Moro</dc:creator>
  <cp:lastModifiedBy>RePack by Diakov</cp:lastModifiedBy>
  <cp:revision>292</cp:revision>
  <cp:lastPrinted>2019-02-04T10:54:52Z</cp:lastPrinted>
  <dcterms:created xsi:type="dcterms:W3CDTF">2018-11-20T15:27:13Z</dcterms:created>
  <dcterms:modified xsi:type="dcterms:W3CDTF">2019-09-18T12:27:35Z</dcterms:modified>
</cp:coreProperties>
</file>