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04" r:id="rId3"/>
    <p:sldId id="300" r:id="rId4"/>
    <p:sldId id="303" r:id="rId5"/>
    <p:sldId id="308" r:id="rId6"/>
    <p:sldId id="305" r:id="rId7"/>
    <p:sldId id="314" r:id="rId8"/>
    <p:sldId id="306" r:id="rId9"/>
    <p:sldId id="307" r:id="rId10"/>
    <p:sldId id="301" r:id="rId11"/>
    <p:sldId id="310" r:id="rId12"/>
    <p:sldId id="282" r:id="rId13"/>
    <p:sldId id="312" r:id="rId14"/>
    <p:sldId id="313" r:id="rId15"/>
    <p:sldId id="316" r:id="rId16"/>
    <p:sldId id="286" r:id="rId17"/>
    <p:sldId id="317" r:id="rId18"/>
    <p:sldId id="295" r:id="rId19"/>
    <p:sldId id="302" r:id="rId20"/>
    <p:sldId id="318" r:id="rId21"/>
    <p:sldId id="319" r:id="rId22"/>
    <p:sldId id="288" r:id="rId23"/>
    <p:sldId id="289" r:id="rId24"/>
    <p:sldId id="290" r:id="rId25"/>
    <p:sldId id="291" r:id="rId26"/>
    <p:sldId id="292" r:id="rId27"/>
    <p:sldId id="294" r:id="rId28"/>
    <p:sldId id="320" r:id="rId29"/>
    <p:sldId id="297" r:id="rId30"/>
    <p:sldId id="321" r:id="rId31"/>
    <p:sldId id="322" r:id="rId32"/>
    <p:sldId id="299" r:id="rId33"/>
  </p:sldIdLst>
  <p:sldSz cx="10693400" cy="7556500"/>
  <p:notesSz cx="10693400" cy="75565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1910" autoAdjust="0"/>
  </p:normalViewPr>
  <p:slideViewPr>
    <p:cSldViewPr>
      <p:cViewPr varScale="1">
        <p:scale>
          <a:sx n="64" d="100"/>
          <a:sy n="64" d="100"/>
        </p:scale>
        <p:origin x="1728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7CAA8-F01C-4CE7-8AD3-569F35E9F405}" type="datetimeFigureOut">
              <a:rPr lang="x-none" smtClean="0"/>
              <a:t>18.09.2019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1713" y="944563"/>
            <a:ext cx="3609975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36963"/>
            <a:ext cx="8553450" cy="2974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C4F34-7A51-412D-AF2D-89A2EA714FF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8604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aircolor.org.ua/obshchie-ponyatiya/vzglyad-vo-vnutr-volosa/47-chto-takoe-volosyi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haircolor.org.ua/kosmetika-dlya-volos/okrashivanie-volos/192-kraski-dlya-volos.html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aircolor.org.ua/obshchie-ponyatiya/vzglyad-vo-vnutr-volosa/47-chto-takoe-volosyi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haircolor.org.ua/kosmetika-dlya-volos/okrashivanie-volos/192-kraski-dlya-volos.html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aircolor.org.ua/obshchie-ponyatiya/sovsem-chut-chut-nauki/49-pokazatel-ph.html" TargetMode="External"/><Relationship Id="rId7" Type="http://schemas.openxmlformats.org/officeDocument/2006/relationships/hyperlink" Target="https://haircolor.org.ua/kosmetika-dlya-volos/ukhod-za-volosami/71-shampuni-dlya-povrezhdennyih-volos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haircolor.org.ua/kosmetika-dlya-volos/ukhod-za-volosami/69-tipyi-shampuney.html" TargetMode="External"/><Relationship Id="rId5" Type="http://schemas.openxmlformats.org/officeDocument/2006/relationships/hyperlink" Target="https://haircolor.org.ua/obshchie-ponyatiya/sovsem-chut-chut-nauki/77-silikonyi-v-kosmetike-dlya-volos.html" TargetMode="External"/><Relationship Id="rId4" Type="http://schemas.openxmlformats.org/officeDocument/2006/relationships/hyperlink" Target="https://haircolor.org.ua/obshchie-ponyatiya/sovsem-chut-chut-nauki/80-konditsiiruyuschie-dobavki.html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aircolor.org.ua/kosmetika-dlya-volos/ukhod-za-volosami/70-shampuni-dlya-okrashennyih-volos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haircolor.org.ua/kosmetika-dlya-volos/ukhod-za-volosami/74-universalnyie-shampuni-2-v-1.html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Желатинизирующие</a:t>
            </a:r>
            <a:r>
              <a:rPr lang="ru-RU" dirty="0"/>
              <a:t> агенты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5444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Prodew 500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5690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Аминокислотный состав НУФ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1268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ru-RU" dirty="0"/>
              <a:t> % </a:t>
            </a:r>
            <a:r>
              <a:rPr lang="en-US" dirty="0"/>
              <a:t>Prodew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4073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Начало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6961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Благодаря свету комбинационного рассеивания исследуемый компоненты может измеряться на различной глубине кожи в ходе </a:t>
            </a:r>
            <a:r>
              <a:rPr lang="en-US" dirty="0"/>
              <a:t>in vivo</a:t>
            </a:r>
            <a:r>
              <a:rPr lang="ru-RU" dirty="0"/>
              <a:t> конфокальной </a:t>
            </a:r>
            <a:r>
              <a:rPr lang="ru-RU" dirty="0" err="1"/>
              <a:t>Рамановской</a:t>
            </a:r>
            <a:r>
              <a:rPr lang="ru-RU" dirty="0"/>
              <a:t> спектроскопии. Таким образом возможно измерить проникновение в кожу наносимой субстанции.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5602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Желатинизирующие</a:t>
            </a:r>
            <a:r>
              <a:rPr lang="ru-RU" dirty="0"/>
              <a:t> агенты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53440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latin typeface="MinionPro-Regular"/>
              </a:rPr>
              <a:t>Серия ELDEW представляет собой серию </a:t>
            </a:r>
            <a:r>
              <a:rPr lang="ru-RU" dirty="0" err="1">
                <a:latin typeface="MinionPro-Regular"/>
              </a:rPr>
              <a:t>эмолентов</a:t>
            </a:r>
            <a:r>
              <a:rPr lang="ru-RU" dirty="0">
                <a:latin typeface="MinionPro-Regular"/>
              </a:rPr>
              <a:t>, созданных на основе L-</a:t>
            </a:r>
          </a:p>
          <a:p>
            <a:r>
              <a:rPr lang="ru-RU" dirty="0">
                <a:latin typeface="MinionPro-Regular"/>
              </a:rPr>
              <a:t>Глютаминовой кислоты, жирных кислот натурального происхождения, высших</a:t>
            </a:r>
          </a:p>
          <a:p>
            <a:r>
              <a:rPr lang="ru-RU" dirty="0">
                <a:latin typeface="MinionPro-Regular"/>
              </a:rPr>
              <a:t>спиртов и </a:t>
            </a:r>
            <a:r>
              <a:rPr lang="ru-RU" dirty="0" err="1">
                <a:latin typeface="MinionPro-Regular"/>
              </a:rPr>
              <a:t>фитостеринов</a:t>
            </a:r>
            <a:r>
              <a:rPr lang="ru-RU" dirty="0">
                <a:latin typeface="MinionPro-Regular"/>
              </a:rPr>
              <a:t> или холестеринов. В результате исследований</a:t>
            </a:r>
          </a:p>
          <a:p>
            <a:r>
              <a:rPr lang="ru-RU" dirty="0">
                <a:latin typeface="MinionPro-Regular"/>
              </a:rPr>
              <a:t>было подтверждено, что вещества серии ELDEW стимулируют формирование</a:t>
            </a:r>
          </a:p>
          <a:p>
            <a:r>
              <a:rPr lang="ru-RU" dirty="0">
                <a:latin typeface="MinionPro-Regular"/>
              </a:rPr>
              <a:t>ламеллярных жидких кристаллов, идентичных </a:t>
            </a:r>
            <a:r>
              <a:rPr lang="ru-RU" dirty="0" err="1">
                <a:latin typeface="MinionPro-Regular"/>
              </a:rPr>
              <a:t>церамидам</a:t>
            </a:r>
            <a:r>
              <a:rPr lang="ru-RU" dirty="0">
                <a:latin typeface="MinionPro-Regular"/>
              </a:rPr>
              <a:t>. Таким образом,</a:t>
            </a:r>
          </a:p>
          <a:p>
            <a:r>
              <a:rPr lang="ru-RU" dirty="0">
                <a:latin typeface="MinionPro-Regular"/>
              </a:rPr>
              <a:t>вещества серии ELDEW - </a:t>
            </a:r>
            <a:r>
              <a:rPr lang="ru-RU" dirty="0" err="1">
                <a:latin typeface="MinionPro-Regular"/>
              </a:rPr>
              <a:t>церамидоподобные</a:t>
            </a:r>
            <a:r>
              <a:rPr lang="ru-RU" dirty="0">
                <a:latin typeface="MinionPro-Regular"/>
              </a:rPr>
              <a:t> производные аминокислот –</a:t>
            </a:r>
          </a:p>
          <a:p>
            <a:r>
              <a:rPr lang="ru-RU" dirty="0">
                <a:latin typeface="MinionPro-Regular"/>
              </a:rPr>
              <a:t>обеспечивают смягчающее действие, сравнимое с эффективностью </a:t>
            </a:r>
            <a:r>
              <a:rPr lang="ru-RU" dirty="0" err="1">
                <a:latin typeface="MinionPro-Regular"/>
              </a:rPr>
              <a:t>церамидов</a:t>
            </a:r>
            <a:r>
              <a:rPr lang="ru-RU" dirty="0">
                <a:latin typeface="MinionPro-Regular"/>
              </a:rPr>
              <a:t>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2011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5511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SLS – Sodium Lauryl Sulfate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4419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Растворимость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622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AMISOFTR (первое в истории слабокислотное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ПАВ на основе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аинокислот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это вещество стало одним из наиболее широко применяемых ПАВ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мягкого действия.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Анионные поверхностно-активные вещества (с отрицательно заряженной – головкой)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  наиболее широко используемые моющие компоненты в косметике. Они недорогие, легки в приготовлении, и хорошо очищают. Кроме этого они легко смываются от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Волосы"/>
              </a:rPr>
              <a:t>волос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 образуя пленок и налета. Их моющий эффект одинаков как в холодной так и в горячей воде. Основной недостаток анионных ПАВ – в том, что они могут раздражать кожу. Для снижения раздражения в составы зачастую добавляют другие группы поверхностно-активных веществ.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Анионные ПАВ — это основные моющие компоненты шампуней, для получения эффекта эмульгирования их добавляют в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Краски для волос"/>
              </a:rPr>
              <a:t>красители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0071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Кинематический коэффициент трения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7609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Желатинизирующие</a:t>
            </a:r>
            <a:r>
              <a:rPr lang="ru-RU" dirty="0"/>
              <a:t> агенты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5083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EB-21   EB-21/GP-1=1/1 GP-1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158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Приходите и всё увидите сами </a:t>
            </a:r>
            <a:r>
              <a:rPr lang="ru-RU" dirty="0">
                <a:sym typeface="Wingdings" panose="05000000000000000000" pitchFamily="2" charset="2"/>
              </a:rPr>
              <a:t> 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335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Анионные поверхностно-активные вещества (с отрицательно заряженной – головкой)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  наиболее широко используемые моющие компоненты в косметике. Они недорогие, легки в приготовлении, и хорошо очищают. Кроме этого они легко смываются от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Волосы"/>
              </a:rPr>
              <a:t>волос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не образуя пленок и налета. Их моющий эффект одинаков как в холодной так и в горячей воде. Основной недостаток анионных ПАВ – в том, что они могут раздражать кожу. Для снижения раздражения в составы зачастую добавляют другие группы поверхностно-активных веществ.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Анионные ПАВ — это основные моющие компоненты шампуней, для получения эффекта эмульгирования их добавляют в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Краски для волос"/>
              </a:rPr>
              <a:t>красители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4639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1835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AMISOFTR (первое в истории слабокислотное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ПАВ на основе </a:t>
            </a:r>
            <a:r>
              <a:rPr lang="ru-R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аинокислот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это вещество стало одним из наиболее широко применяемых ПАВ</a:t>
            </a:r>
          </a:p>
          <a:p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Мягкого действия.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AMISOFT</a:t>
            </a:r>
            <a:r>
              <a:rPr lang="ru-R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проявляющий заметные увлажняющие свойства, а также AMILITE и AMINOSOAP, которые оказывают освежающее действие.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0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Амфотерные поверхностно-активные вещества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могут содержать положительную или отрицательную группу в зависимости от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H показатель"/>
              </a:rPr>
              <a:t>рН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 этом они могут вести себя как катионные ПАВ при более низких значениях рН и анионные – при более высоких значениях рН. Пена этих поверхностно-активных веществ умеренная и придает управляемость волосам. Кроме этого группа амфотерных ПАВ минимально раздражает кожу головы и способна снимать уже имеющееся раздражение. Амфотерные ПАВ в сочетании с анионными улучшают пенообразующую способность и повышают безвредность рецептур, а при соединении с катионными полимерами усиливают положительное воздействие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Кондиционирующие добавки"/>
              </a:rPr>
              <a:t>кондиционирующих добавок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таких как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Силиконы в косметике"/>
              </a:rPr>
              <a:t>силиконы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 полимеры, на волосы и кожу. Анионные ПАВ получают из натурального сырья, поэтому это достаточно дорогие компоненты.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Амфотерные ПАВ можно встретить в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Типы шампуней"/>
              </a:rPr>
              <a:t>шампунях для детей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(не раздражают глаза), специальных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Шампуни для поврежденных волос"/>
              </a:rPr>
              <a:t>шампунях для поврежденных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 тонких волос, шампунях 2-в-1, красках для волос, окислителях, а так же масках и кондиционерах.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767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Катионные поверхностно-активные вещества (с положительно заряженной головкой)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 более слабые, как моющие вещества, чем анионные, и плохо вспениваются. Однако катионные ПАВ хорошо проявляют себя как кондиционирующие вещества для волос, придавая мягкость и послушность волосам. Они могут снимать отрицательный заряд с волос, чем обеспечивают антистатический эффект. Катионные ПАВ «утяжеляют» волос, делая его более послушным, облегчая расчесывание и укладку.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 как катионные ПАВ имеют заряд противоположный анионным ПАВ, то ранее они не смешивались. Сейчас есть возможность компоновать их в одном флаконе, благодаря этому катионные ПАВ смягчают агрессивное действие шампуней, а в применении в качестве кондиционера могут нейтрализовать агрессивный эффект.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Катионные поверхностно-активные вещества наиболее часто встречаются в кондиционерах и масках для волос, так же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Шампуни для окрашенных волос"/>
              </a:rPr>
              <a:t>шампунях для окрашенных волос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Универсальные шампуни «2-в-1»"/>
              </a:rPr>
              <a:t>шампунях 2-в-1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 же их можно встретить в детских шампунях «без слез», так как они не вызывают раздражения глаз.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Катионные ПАВ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(амины и их соли) используются совместно с анионными ПАВ, нейтрализуя их агрессивное действие. Катионные ПАВ вводятся в шампунь в качестве кондиционирующего средства. Другим достоинством является бактерицидность.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593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Желатинизирующие</a:t>
            </a:r>
            <a:r>
              <a:rPr lang="ru-RU" dirty="0"/>
              <a:t> агенты</a:t>
            </a:r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2799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333333"/>
                </a:solidFill>
              </a:rPr>
              <a:t>Именно состояние </a:t>
            </a:r>
            <a:r>
              <a:rPr lang="ru-RU" b="1" dirty="0">
                <a:solidFill>
                  <a:srgbClr val="333333"/>
                </a:solidFill>
              </a:rPr>
              <a:t>кутикулы</a:t>
            </a:r>
            <a:r>
              <a:rPr lang="ru-RU" dirty="0">
                <a:solidFill>
                  <a:srgbClr val="333333"/>
                </a:solidFill>
              </a:rPr>
              <a:t> отвечает за блеск и текстуру волос. Нормальная здоровая кутикула отражает свет и позволяет волосам легко скользить друг по поверхности друга. </a:t>
            </a:r>
          </a:p>
          <a:p>
            <a:endParaRPr lang="ru-RU" dirty="0">
              <a:solidFill>
                <a:srgbClr val="333333"/>
              </a:solidFill>
            </a:endParaRPr>
          </a:p>
          <a:p>
            <a:r>
              <a:rPr lang="ru-RU" dirty="0"/>
              <a:t>Здоровый </a:t>
            </a:r>
            <a:r>
              <a:rPr lang="ru-RU" dirty="0" err="1"/>
              <a:t>кутикульный</a:t>
            </a:r>
            <a:r>
              <a:rPr lang="ru-RU" dirty="0"/>
              <a:t> слой всегда покрыт тонкой невидимой водостойкой жировой кислотной пленкой.</a:t>
            </a:r>
            <a:endParaRPr lang="ru-UA" dirty="0"/>
          </a:p>
          <a:p>
            <a:endParaRPr lang="ru-RU" dirty="0"/>
          </a:p>
          <a:p>
            <a:r>
              <a:rPr lang="ru-RU" dirty="0"/>
              <a:t>Аминокислотный микс </a:t>
            </a:r>
            <a:r>
              <a:rPr lang="en-US" dirty="0"/>
              <a:t>PRODEW 500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C4F34-7A51-412D-AF2D-89A2EA714FF4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6697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79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29805" y="146304"/>
            <a:ext cx="1242060" cy="909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29805" y="146304"/>
            <a:ext cx="1242060" cy="909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29805" y="146304"/>
            <a:ext cx="1242060" cy="909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4276" y="113029"/>
            <a:ext cx="9944847" cy="766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17509" y="2850386"/>
            <a:ext cx="7058381" cy="33803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7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404" y="12989"/>
            <a:ext cx="10693400" cy="7402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4" y="7232903"/>
            <a:ext cx="10691995" cy="276999"/>
          </a:xfrm>
          <a:custGeom>
            <a:avLst/>
            <a:gdLst/>
            <a:ahLst/>
            <a:cxnLst/>
            <a:rect l="l" t="t" r="r" b="b"/>
            <a:pathLst>
              <a:path w="10691995" h="245363">
                <a:moveTo>
                  <a:pt x="0" y="0"/>
                </a:moveTo>
                <a:lnTo>
                  <a:pt x="0" y="245363"/>
                </a:lnTo>
                <a:lnTo>
                  <a:pt x="10691995" y="245363"/>
                </a:lnTo>
                <a:lnTo>
                  <a:pt x="10691995" y="0"/>
                </a:lnTo>
                <a:lnTo>
                  <a:pt x="0" y="0"/>
                </a:lnTo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spAutoFit/>
          </a:bodyPr>
          <a:lstStyle/>
          <a:p>
            <a:endParaRPr>
              <a:solidFill>
                <a:srgbClr val="00B05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9500" y="370153"/>
            <a:ext cx="2000117" cy="13680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08100" y="2647457"/>
            <a:ext cx="7239000" cy="157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115"/>
              </a:lnSpc>
            </a:pPr>
            <a:r>
              <a:rPr lang="ru-RU" sz="3450" spc="-5" dirty="0">
                <a:latin typeface="Georgia"/>
                <a:cs typeface="Georgia"/>
              </a:rPr>
              <a:t>Уникальные решения для косметики на основе аминокислот от </a:t>
            </a:r>
            <a:r>
              <a:rPr lang="ru-RU" sz="3450" spc="-5" dirty="0" err="1">
                <a:solidFill>
                  <a:srgbClr val="FF0000"/>
                </a:solidFill>
                <a:latin typeface="Georgia"/>
                <a:cs typeface="Georgia"/>
              </a:rPr>
              <a:t>Ajinomoto</a:t>
            </a:r>
            <a:r>
              <a:rPr lang="ru-RU" sz="3450" spc="-5" dirty="0">
                <a:solidFill>
                  <a:srgbClr val="FF0000"/>
                </a:solidFill>
                <a:latin typeface="Georgia"/>
                <a:cs typeface="Georgia"/>
              </a:rPr>
              <a:t> (Япония)</a:t>
            </a:r>
            <a:endParaRPr sz="3450" dirty="0">
              <a:solidFill>
                <a:srgbClr val="FF0000"/>
              </a:solidFill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7049" y="5523481"/>
            <a:ext cx="4739251" cy="1123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000" dirty="0">
                <a:cs typeface="Arial"/>
              </a:rPr>
              <a:t>Анастасия </a:t>
            </a:r>
            <a:r>
              <a:rPr lang="ru-RU" sz="2000" dirty="0" err="1">
                <a:cs typeface="Arial"/>
              </a:rPr>
              <a:t>Недолуженко</a:t>
            </a:r>
            <a:endParaRPr lang="ru-RU" sz="2000" dirty="0">
              <a:cs typeface="Arial"/>
            </a:endParaRPr>
          </a:p>
          <a:p>
            <a:pPr marL="12700">
              <a:lnSpc>
                <a:spcPct val="100000"/>
              </a:lnSpc>
            </a:pPr>
            <a:endParaRPr lang="ru-RU" sz="2000" dirty="0"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ru-RU" sz="2000" dirty="0">
                <a:cs typeface="Arial"/>
              </a:rPr>
              <a:t>Менеджер отдела продаж ООО «</a:t>
            </a:r>
            <a:r>
              <a:rPr lang="ru-RU" sz="2000" dirty="0" err="1">
                <a:cs typeface="Arial"/>
              </a:rPr>
              <a:t>Индел</a:t>
            </a:r>
            <a:r>
              <a:rPr lang="ru-RU" sz="2000" dirty="0">
                <a:cs typeface="Arial"/>
              </a:rPr>
              <a:t>»</a:t>
            </a:r>
          </a:p>
          <a:p>
            <a:pPr marL="12700">
              <a:lnSpc>
                <a:spcPct val="100000"/>
              </a:lnSpc>
            </a:pPr>
            <a:endParaRPr sz="1300" dirty="0">
              <a:latin typeface="Arial"/>
              <a:cs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0D74DE-3A66-48D0-84B3-FB70B5E49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00" y="349948"/>
            <a:ext cx="2314575" cy="8667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404" y="0"/>
            <a:ext cx="10693400" cy="740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4" y="7232903"/>
            <a:ext cx="10691995" cy="245363"/>
          </a:xfrm>
          <a:custGeom>
            <a:avLst/>
            <a:gdLst/>
            <a:ahLst/>
            <a:cxnLst/>
            <a:rect l="l" t="t" r="r" b="b"/>
            <a:pathLst>
              <a:path w="10691995" h="245363">
                <a:moveTo>
                  <a:pt x="0" y="0"/>
                </a:moveTo>
                <a:lnTo>
                  <a:pt x="0" y="245363"/>
                </a:lnTo>
                <a:lnTo>
                  <a:pt x="10691995" y="245363"/>
                </a:lnTo>
                <a:lnTo>
                  <a:pt x="10691995" y="0"/>
                </a:lnTo>
                <a:lnTo>
                  <a:pt x="0" y="0"/>
                </a:lnTo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8500" y="323986"/>
            <a:ext cx="1323975" cy="1012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932D5C-EB4A-47DF-9E8C-EAF500CCAB19}"/>
              </a:ext>
            </a:extLst>
          </p:cNvPr>
          <p:cNvSpPr/>
          <p:nvPr/>
        </p:nvSpPr>
        <p:spPr>
          <a:xfrm>
            <a:off x="3289300" y="3008220"/>
            <a:ext cx="4472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Увлажняющие агенты</a:t>
            </a:r>
            <a:endParaRPr lang="x-none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E597E4-B904-40B2-B866-5338B8B18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277582"/>
            <a:ext cx="1323975" cy="4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85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292" y="1044955"/>
            <a:ext cx="9838055" cy="805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ts val="3110"/>
              </a:lnSpc>
            </a:pPr>
            <a:r>
              <a:rPr lang="ru-RU" sz="2400" spc="-15" dirty="0">
                <a:solidFill>
                  <a:srgbClr val="2D74B6"/>
                </a:solidFill>
                <a:cs typeface="Calibri"/>
              </a:rPr>
              <a:t>Структура человеческих волос: </a:t>
            </a:r>
            <a:r>
              <a:rPr lang="ru-RU" sz="2400" b="1" spc="-15" dirty="0">
                <a:solidFill>
                  <a:srgbClr val="2D74B6"/>
                </a:solidFill>
                <a:cs typeface="Calibri"/>
              </a:rPr>
              <a:t>клеточный мембранный комплекс (КМК)</a:t>
            </a:r>
            <a:r>
              <a:rPr lang="ru-RU" sz="2400" spc="-15" dirty="0">
                <a:solidFill>
                  <a:srgbClr val="2D74B6"/>
                </a:solidFill>
                <a:cs typeface="Calibri"/>
              </a:rPr>
              <a:t>, межклеточный цемент для кутикулы и </a:t>
            </a:r>
            <a:r>
              <a:rPr lang="ru-RU" sz="2400" spc="-15" dirty="0" err="1">
                <a:solidFill>
                  <a:srgbClr val="2D74B6"/>
                </a:solidFill>
                <a:cs typeface="Calibri"/>
              </a:rPr>
              <a:t>коры</a:t>
            </a:r>
            <a:r>
              <a:rPr lang="ru-RU" sz="2400" spc="-15" dirty="0">
                <a:solidFill>
                  <a:srgbClr val="2D74B6"/>
                </a:solidFill>
                <a:cs typeface="Calibri"/>
              </a:rPr>
              <a:t> волоса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4400" dirty="0"/>
              <a:t>Увлажняющие агенты: </a:t>
            </a:r>
            <a:r>
              <a:rPr lang="en-US" sz="4400" b="1" spc="-1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4400" b="1" spc="-5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US" sz="4400" b="1" spc="-1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en-US" sz="4400" b="1" spc="-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lang="en-US" sz="44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500</a:t>
            </a:r>
            <a:r>
              <a:rPr lang="en-US" sz="4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546482" y="4430267"/>
            <a:ext cx="5690615" cy="2028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FE31CC8-FF64-4FE4-A793-0AEB7AC1B93F}"/>
              </a:ext>
            </a:extLst>
          </p:cNvPr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E31DBA-CE67-4E62-B93D-365372323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17" y="276700"/>
            <a:ext cx="1137966" cy="4261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AFD7F9-041D-4F7B-96D0-B4826C71A7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73" t="42399" r="37173" b="29731"/>
          <a:stretch/>
        </p:blipFill>
        <p:spPr>
          <a:xfrm>
            <a:off x="3365500" y="2214727"/>
            <a:ext cx="4114800" cy="20574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4447A95-0150-4D10-93B4-2247EC27910B}"/>
              </a:ext>
            </a:extLst>
          </p:cNvPr>
          <p:cNvSpPr/>
          <p:nvPr/>
        </p:nvSpPr>
        <p:spPr>
          <a:xfrm>
            <a:off x="3365500" y="2249676"/>
            <a:ext cx="79413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 err="1"/>
              <a:t>Кортекс</a:t>
            </a:r>
            <a:endParaRPr lang="ru-UA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8BF355-93A5-4B9E-B678-1300B202C904}"/>
              </a:ext>
            </a:extLst>
          </p:cNvPr>
          <p:cNvSpPr/>
          <p:nvPr/>
        </p:nvSpPr>
        <p:spPr>
          <a:xfrm>
            <a:off x="3040861" y="3029073"/>
            <a:ext cx="101286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 err="1"/>
              <a:t>Медулла</a:t>
            </a:r>
            <a:endParaRPr lang="ru-UA" sz="1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A87E9F-411C-4AC5-9D39-6E241B07C8AB}"/>
              </a:ext>
            </a:extLst>
          </p:cNvPr>
          <p:cNvSpPr/>
          <p:nvPr/>
        </p:nvSpPr>
        <p:spPr>
          <a:xfrm>
            <a:off x="4436701" y="3929554"/>
            <a:ext cx="63459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Волос</a:t>
            </a:r>
            <a:endParaRPr lang="ru-UA" sz="1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C16188-5886-4B9F-81C8-6C6C558896A4}"/>
              </a:ext>
            </a:extLst>
          </p:cNvPr>
          <p:cNvSpPr/>
          <p:nvPr/>
        </p:nvSpPr>
        <p:spPr>
          <a:xfrm>
            <a:off x="5468438" y="3935817"/>
            <a:ext cx="147922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Клетки </a:t>
            </a:r>
            <a:r>
              <a:rPr lang="ru-RU" sz="1400" dirty="0" err="1"/>
              <a:t>кортекса</a:t>
            </a:r>
            <a:endParaRPr lang="ru-UA" sz="1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7F76DB3-0276-48EA-B712-12DD8109A6E5}"/>
              </a:ext>
            </a:extLst>
          </p:cNvPr>
          <p:cNvSpPr/>
          <p:nvPr/>
        </p:nvSpPr>
        <p:spPr>
          <a:xfrm>
            <a:off x="5422900" y="2201799"/>
            <a:ext cx="87659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Кутикула</a:t>
            </a:r>
            <a:endParaRPr lang="ru-UA" sz="1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3C02FA8-8E3A-4DE9-B660-3C1676552C4B}"/>
              </a:ext>
            </a:extLst>
          </p:cNvPr>
          <p:cNvSpPr/>
          <p:nvPr/>
        </p:nvSpPr>
        <p:spPr>
          <a:xfrm>
            <a:off x="6650426" y="2192873"/>
            <a:ext cx="87659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/>
              <a:t>КМК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B580B6C-ACF0-4DC1-8B6C-914C7180EA59}"/>
              </a:ext>
            </a:extLst>
          </p:cNvPr>
          <p:cNvSpPr/>
          <p:nvPr/>
        </p:nvSpPr>
        <p:spPr>
          <a:xfrm>
            <a:off x="2068038" y="6201744"/>
            <a:ext cx="341818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dirty="0"/>
              <a:t>Аминокислотный состав белков КМК</a:t>
            </a:r>
            <a:endParaRPr lang="ru-UA" sz="1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F91C95A-1828-41FE-9354-BE8E42516DC7}"/>
              </a:ext>
            </a:extLst>
          </p:cNvPr>
          <p:cNvSpPr/>
          <p:nvPr/>
        </p:nvSpPr>
        <p:spPr>
          <a:xfrm>
            <a:off x="5651500" y="6205888"/>
            <a:ext cx="33545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dirty="0"/>
              <a:t>Аминокислотный микс </a:t>
            </a:r>
            <a:r>
              <a:rPr lang="en-US" sz="1600" dirty="0">
                <a:solidFill>
                  <a:srgbClr val="FF0000"/>
                </a:solidFill>
              </a:rPr>
              <a:t>PRODEW 500</a:t>
            </a:r>
            <a:endParaRPr lang="ru-UA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744050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2550">
              <a:lnSpc>
                <a:spcPct val="100000"/>
              </a:lnSpc>
            </a:pPr>
            <a:r>
              <a:rPr lang="ru-RU" dirty="0"/>
              <a:t>Увлажняющие агенты: </a:t>
            </a:r>
            <a:r>
              <a:rPr lang="en-US" sz="4400" b="1" spc="-1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4400" b="1" spc="-5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US" sz="4400" b="1" spc="-1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en-US" sz="4400" b="1" spc="-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lang="en-US" sz="44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500</a:t>
            </a:r>
            <a:r>
              <a:rPr lang="en-US" sz="4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578842" y="1122234"/>
            <a:ext cx="9184759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2000" b="1" spc="-1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2000" b="1" spc="-5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US" sz="2000" b="1" spc="-1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sz="2000" b="1" spc="-2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en-US" sz="2000" b="1" spc="-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sz="2000" b="1" spc="-25" dirty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lang="en-US" sz="20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000" b="1" spc="-25" dirty="0">
                <a:solidFill>
                  <a:srgbClr val="FF0000"/>
                </a:solidFill>
                <a:latin typeface="Calibri"/>
                <a:cs typeface="Calibri"/>
              </a:rPr>
              <a:t>500</a:t>
            </a:r>
            <a:r>
              <a:rPr lang="en-US" sz="20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z="2600" b="1" spc="-10" dirty="0">
                <a:latin typeface="Calibri"/>
                <a:cs typeface="Calibri"/>
              </a:rPr>
              <a:t>- </a:t>
            </a:r>
            <a:r>
              <a:rPr lang="ru-RU" dirty="0"/>
              <a:t>представляет собой смесь аминокислот, разработанную в рамках новой технологии по уходу за волосами.</a:t>
            </a:r>
          </a:p>
          <a:p>
            <a:endParaRPr sz="2600" b="1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ru-RU" dirty="0"/>
              <a:t>Аминокислотный состав </a:t>
            </a:r>
            <a:r>
              <a:rPr lang="en-US" dirty="0">
                <a:solidFill>
                  <a:srgbClr val="FF0000"/>
                </a:solidFill>
              </a:rPr>
              <a:t>PRODEW</a:t>
            </a:r>
            <a:r>
              <a:rPr lang="ru-RU" dirty="0">
                <a:solidFill>
                  <a:srgbClr val="FF0000"/>
                </a:solidFill>
              </a:rPr>
              <a:t> 500 </a:t>
            </a:r>
            <a:r>
              <a:rPr lang="ru-RU" dirty="0"/>
              <a:t>аналогичен аминокислотному составу </a:t>
            </a:r>
            <a:r>
              <a:rPr lang="ru-RU" b="1" dirty="0"/>
              <a:t>протеинов клеточного мембранного комплекса.</a:t>
            </a:r>
          </a:p>
          <a:p>
            <a:endParaRPr lang="ru-RU" sz="1700" spc="5" dirty="0">
              <a:latin typeface="Calibri"/>
              <a:cs typeface="Calibri"/>
            </a:endParaRPr>
          </a:p>
          <a:p>
            <a:r>
              <a:rPr sz="1700" spc="5" dirty="0">
                <a:latin typeface="Calibri"/>
                <a:cs typeface="Calibri"/>
              </a:rPr>
              <a:t>50%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lang="ru-RU" sz="1700" spc="5" dirty="0">
                <a:latin typeface="Calibri"/>
                <a:cs typeface="Calibri"/>
              </a:rPr>
              <a:t>водного раствора</a:t>
            </a:r>
            <a:r>
              <a:rPr sz="1700" spc="5" dirty="0">
                <a:latin typeface="Calibri"/>
                <a:cs typeface="Calibri"/>
              </a:rPr>
              <a:t>,</a:t>
            </a:r>
            <a:r>
              <a:rPr sz="1700" spc="-45" dirty="0">
                <a:latin typeface="Times New Roman"/>
                <a:cs typeface="Times New Roman"/>
              </a:rPr>
              <a:t> </a:t>
            </a:r>
            <a:r>
              <a:rPr lang="ru-RU" sz="1700" spc="-45" dirty="0">
                <a:latin typeface="Times New Roman"/>
                <a:cs typeface="Times New Roman"/>
              </a:rPr>
              <a:t>без консервантов</a:t>
            </a:r>
            <a:r>
              <a:rPr sz="1700" spc="5" dirty="0">
                <a:latin typeface="Calibri"/>
                <a:cs typeface="Calibri"/>
              </a:rPr>
              <a:t>,</a:t>
            </a:r>
            <a:r>
              <a:rPr sz="1700" spc="-30" dirty="0">
                <a:latin typeface="Times New Roman"/>
                <a:cs typeface="Times New Roman"/>
              </a:rPr>
              <a:t> </a:t>
            </a:r>
            <a:r>
              <a:rPr sz="1700" spc="5" dirty="0">
                <a:latin typeface="Calibri"/>
                <a:cs typeface="Calibri"/>
              </a:rPr>
              <a:t>pH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sz="1700" spc="5" dirty="0">
                <a:latin typeface="Calibri"/>
                <a:cs typeface="Calibri"/>
              </a:rPr>
              <a:t>4</a:t>
            </a:r>
            <a:r>
              <a:rPr sz="1700" spc="-5" dirty="0">
                <a:latin typeface="Calibri"/>
                <a:cs typeface="Calibri"/>
              </a:rPr>
              <a:t>.</a:t>
            </a:r>
            <a:r>
              <a:rPr sz="1700" spc="5" dirty="0">
                <a:latin typeface="Calibri"/>
                <a:cs typeface="Calibri"/>
              </a:rPr>
              <a:t>0</a:t>
            </a:r>
            <a:r>
              <a:rPr sz="1700" dirty="0">
                <a:latin typeface="Calibri"/>
                <a:cs typeface="Calibri"/>
              </a:rPr>
              <a:t>-</a:t>
            </a:r>
            <a:r>
              <a:rPr sz="1700" spc="5" dirty="0">
                <a:latin typeface="Calibri"/>
                <a:cs typeface="Calibri"/>
              </a:rPr>
              <a:t>6</a:t>
            </a:r>
            <a:r>
              <a:rPr sz="1700" spc="-5" dirty="0">
                <a:latin typeface="Calibri"/>
                <a:cs typeface="Calibri"/>
              </a:rPr>
              <a:t>.</a:t>
            </a:r>
            <a:r>
              <a:rPr lang="ru-RU" sz="1700" spc="-5" dirty="0">
                <a:latin typeface="Calibri"/>
                <a:cs typeface="Calibri"/>
              </a:rPr>
              <a:t>0</a:t>
            </a:r>
            <a:r>
              <a:rPr lang="ru-RU" sz="1700" spc="5" dirty="0">
                <a:latin typeface="Calibri"/>
                <a:cs typeface="Calibri"/>
              </a:rPr>
              <a:t>, без цвета и запаха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30113" y="4180473"/>
            <a:ext cx="8138008" cy="493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30112" y="5029341"/>
            <a:ext cx="8138009" cy="691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0112" y="6122812"/>
            <a:ext cx="8138003" cy="251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 flipV="1">
            <a:off x="1130113" y="4127535"/>
            <a:ext cx="8082218" cy="52938"/>
          </a:xfrm>
          <a:custGeom>
            <a:avLst/>
            <a:gdLst/>
            <a:ahLst/>
            <a:cxnLst/>
            <a:rect l="l" t="t" r="r" b="b"/>
            <a:pathLst>
              <a:path w="7662668">
                <a:moveTo>
                  <a:pt x="0" y="0"/>
                </a:moveTo>
                <a:lnTo>
                  <a:pt x="7662668" y="0"/>
                </a:lnTo>
              </a:path>
            </a:pathLst>
          </a:custGeom>
          <a:ln w="13707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 flipV="1">
            <a:off x="1130113" y="3805571"/>
            <a:ext cx="8138002" cy="45719"/>
          </a:xfrm>
          <a:custGeom>
            <a:avLst/>
            <a:gdLst/>
            <a:ahLst/>
            <a:cxnLst/>
            <a:rect l="l" t="t" r="r" b="b"/>
            <a:pathLst>
              <a:path w="7662668">
                <a:moveTo>
                  <a:pt x="0" y="0"/>
                </a:moveTo>
                <a:lnTo>
                  <a:pt x="7662668" y="0"/>
                </a:lnTo>
              </a:path>
            </a:pathLst>
          </a:custGeom>
          <a:ln w="13707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97319" y="3442260"/>
            <a:ext cx="6330209" cy="671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700" spc="-25" dirty="0">
                <a:latin typeface="Calibri"/>
                <a:cs typeface="Calibri"/>
              </a:rPr>
              <a:t>Каждый ингредиент в составе </a:t>
            </a:r>
            <a:r>
              <a:rPr lang="ru-RU" sz="1700" spc="5" dirty="0">
                <a:latin typeface="Calibri"/>
                <a:cs typeface="Calibri"/>
              </a:rPr>
              <a:t>играет определенную роль</a:t>
            </a:r>
            <a:r>
              <a:rPr sz="1700" spc="5" dirty="0">
                <a:latin typeface="Calibri"/>
                <a:cs typeface="Calibri"/>
              </a:rPr>
              <a:t>:</a:t>
            </a:r>
            <a:endParaRPr sz="1700" dirty="0">
              <a:latin typeface="Calibri"/>
              <a:cs typeface="Calibri"/>
            </a:endParaRPr>
          </a:p>
          <a:p>
            <a:pPr>
              <a:lnSpc>
                <a:spcPts val="1300"/>
              </a:lnSpc>
              <a:spcBef>
                <a:spcPts val="75"/>
              </a:spcBef>
            </a:pPr>
            <a:endParaRPr sz="1300" dirty="0"/>
          </a:p>
          <a:p>
            <a:pPr marL="434340">
              <a:lnSpc>
                <a:spcPct val="100000"/>
              </a:lnSpc>
              <a:tabLst>
                <a:tab pos="2376170" algn="l"/>
              </a:tabLst>
            </a:pPr>
            <a:r>
              <a:rPr lang="ru-RU" sz="1500" spc="-5" dirty="0">
                <a:latin typeface="Calibri"/>
                <a:cs typeface="Calibri"/>
              </a:rPr>
              <a:t>    Компоненты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lang="ru-RU" sz="1500" dirty="0">
                <a:latin typeface="Times New Roman"/>
                <a:cs typeface="Times New Roman"/>
              </a:rPr>
              <a:t>                  </a:t>
            </a:r>
            <a:r>
              <a:rPr lang="ru-RU" sz="1500" spc="-5" dirty="0">
                <a:latin typeface="Calibri"/>
                <a:cs typeface="Calibri"/>
              </a:rPr>
              <a:t>Конц</a:t>
            </a:r>
            <a:r>
              <a:rPr sz="1500" dirty="0">
                <a:latin typeface="Calibri"/>
                <a:cs typeface="Calibri"/>
              </a:rPr>
              <a:t>.</a:t>
            </a:r>
            <a:r>
              <a:rPr sz="1500" spc="-25" dirty="0">
                <a:latin typeface="Times New Roman"/>
                <a:cs typeface="Times New Roman"/>
              </a:rPr>
              <a:t> </a:t>
            </a:r>
            <a:r>
              <a:rPr sz="1500" spc="-5" dirty="0">
                <a:latin typeface="Calibri"/>
                <a:cs typeface="Calibri"/>
              </a:rPr>
              <a:t>(%</a:t>
            </a:r>
            <a:r>
              <a:rPr sz="1500" dirty="0">
                <a:latin typeface="Calibri"/>
                <a:cs typeface="Calibri"/>
              </a:rPr>
              <a:t>)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501695" y="3889388"/>
            <a:ext cx="70904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500" spc="-45" dirty="0">
                <a:latin typeface="Calibri"/>
                <a:cs typeface="Calibri"/>
              </a:rPr>
              <a:t>Эффекты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72106" y="4167821"/>
            <a:ext cx="5427087" cy="841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lang="ru-RU" sz="1600" b="1" spc="-20" dirty="0">
                <a:latin typeface="Calibri"/>
                <a:cs typeface="Calibri"/>
              </a:rPr>
              <a:t>Увлажнение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-65" dirty="0">
                <a:latin typeface="Times New Roman"/>
                <a:cs typeface="Times New Roman"/>
              </a:rPr>
              <a:t> </a:t>
            </a:r>
            <a:r>
              <a:rPr lang="ru-RU" sz="1600" b="1" spc="-20" dirty="0">
                <a:latin typeface="Calibri"/>
                <a:cs typeface="Calibri"/>
              </a:rPr>
              <a:t>кондиционирование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-65" dirty="0">
                <a:latin typeface="Times New Roman"/>
                <a:cs typeface="Times New Roman"/>
              </a:rPr>
              <a:t> </a:t>
            </a:r>
            <a:endParaRPr lang="ru-RU" sz="1600" b="1" spc="-65" dirty="0">
              <a:latin typeface="Times New Roman"/>
              <a:cs typeface="Times New Roman"/>
            </a:endParaRPr>
          </a:p>
          <a:p>
            <a:pPr marL="12700" marR="6350">
              <a:lnSpc>
                <a:spcPct val="100000"/>
              </a:lnSpc>
            </a:pPr>
            <a:r>
              <a:rPr lang="ru-RU" sz="1600" b="1" spc="-5" dirty="0">
                <a:latin typeface="Calibri"/>
                <a:cs typeface="Calibri"/>
              </a:rPr>
              <a:t>сохранение цвета</a:t>
            </a:r>
            <a:endParaRPr sz="1600" b="1" dirty="0">
              <a:latin typeface="Calibri"/>
              <a:cs typeface="Calibri"/>
            </a:endParaRPr>
          </a:p>
          <a:p>
            <a:pPr>
              <a:lnSpc>
                <a:spcPts val="750"/>
              </a:lnSpc>
              <a:spcBef>
                <a:spcPts val="17"/>
              </a:spcBef>
            </a:pPr>
            <a:endParaRPr sz="1600" dirty="0"/>
          </a:p>
          <a:p>
            <a:pPr marL="12700">
              <a:lnSpc>
                <a:spcPct val="100000"/>
              </a:lnSpc>
            </a:pPr>
            <a:r>
              <a:rPr lang="ru-RU" sz="1600" b="1" spc="-5" dirty="0">
                <a:latin typeface="Calibri"/>
                <a:cs typeface="Calibri"/>
              </a:rPr>
              <a:t>Кондиционирование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-65" dirty="0">
                <a:latin typeface="Times New Roman"/>
                <a:cs typeface="Times New Roman"/>
              </a:rPr>
              <a:t> </a:t>
            </a:r>
            <a:r>
              <a:rPr lang="ru-RU" sz="1600" b="1" spc="-5" dirty="0">
                <a:latin typeface="Calibri"/>
                <a:cs typeface="Calibri"/>
              </a:rPr>
              <a:t>улучшение абсорбции</a:t>
            </a:r>
            <a:r>
              <a:rPr sz="1600" b="1" spc="-25" dirty="0">
                <a:latin typeface="Times New Roman"/>
                <a:cs typeface="Times New Roman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P</a:t>
            </a:r>
            <a:r>
              <a:rPr sz="1600" b="1" spc="-5" dirty="0">
                <a:latin typeface="Calibri"/>
                <a:cs typeface="Calibri"/>
              </a:rPr>
              <a:t>C</a:t>
            </a:r>
            <a:r>
              <a:rPr sz="1600" b="1" spc="-10" dirty="0">
                <a:latin typeface="Calibri"/>
                <a:cs typeface="Calibri"/>
              </a:rPr>
              <a:t>A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73694" y="4981740"/>
            <a:ext cx="4194421" cy="1433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0">
              <a:lnSpc>
                <a:spcPct val="99600"/>
              </a:lnSpc>
            </a:pPr>
            <a:r>
              <a:rPr lang="ru-RU" sz="1600" b="1" spc="-20" dirty="0">
                <a:solidFill>
                  <a:srgbClr val="E20000"/>
                </a:solidFill>
                <a:latin typeface="Calibri"/>
                <a:cs typeface="Calibri"/>
              </a:rPr>
              <a:t>Аланин</a:t>
            </a:r>
            <a:r>
              <a:rPr sz="1600" b="1" spc="-35" dirty="0">
                <a:solidFill>
                  <a:srgbClr val="E20000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10" dirty="0">
                <a:latin typeface="Calibri"/>
                <a:cs typeface="Calibri"/>
              </a:rPr>
              <a:t>усиливает</a:t>
            </a:r>
            <a:r>
              <a:rPr sz="1600" b="1" spc="-45" dirty="0">
                <a:latin typeface="Times New Roman"/>
                <a:cs typeface="Times New Roman"/>
              </a:rPr>
              <a:t> </a:t>
            </a:r>
            <a:r>
              <a:rPr lang="ru-RU" sz="1600" b="1" spc="-10" dirty="0">
                <a:latin typeface="Calibri"/>
                <a:cs typeface="Calibri"/>
              </a:rPr>
              <a:t>гидрофобность поверхности волос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-65" dirty="0">
                <a:latin typeface="Times New Roman"/>
                <a:cs typeface="Times New Roman"/>
              </a:rPr>
              <a:t> </a:t>
            </a:r>
            <a:r>
              <a:rPr lang="ru-RU" sz="1600" b="1" spc="-15" dirty="0">
                <a:solidFill>
                  <a:srgbClr val="E20000"/>
                </a:solidFill>
                <a:latin typeface="Calibri"/>
                <a:cs typeface="Calibri"/>
              </a:rPr>
              <a:t>Гистидин </a:t>
            </a:r>
            <a:r>
              <a:rPr lang="ru-RU" sz="1600" b="1" spc="-10" dirty="0">
                <a:latin typeface="Calibri"/>
                <a:cs typeface="Calibri"/>
              </a:rPr>
              <a:t>и</a:t>
            </a:r>
            <a:r>
              <a:rPr sz="1600" b="1" spc="-50" dirty="0">
                <a:latin typeface="Times New Roman"/>
                <a:cs typeface="Times New Roman"/>
              </a:rPr>
              <a:t> </a:t>
            </a:r>
            <a:r>
              <a:rPr lang="ru-RU" sz="1600" b="1" spc="-10" dirty="0" err="1">
                <a:solidFill>
                  <a:srgbClr val="E20000"/>
                </a:solidFill>
                <a:latin typeface="Calibri"/>
                <a:cs typeface="Calibri"/>
              </a:rPr>
              <a:t>Фенилаланин</a:t>
            </a:r>
            <a:r>
              <a:rPr sz="1600" b="1" spc="-60" dirty="0">
                <a:solidFill>
                  <a:srgbClr val="E20000"/>
                </a:solidFill>
                <a:latin typeface="Times New Roman"/>
                <a:cs typeface="Times New Roman"/>
              </a:rPr>
              <a:t> </a:t>
            </a:r>
            <a:r>
              <a:rPr lang="ru-RU" sz="1600" b="1" spc="-5" dirty="0">
                <a:latin typeface="Calibri"/>
                <a:cs typeface="Calibri"/>
              </a:rPr>
              <a:t>повышают предел прочности</a:t>
            </a:r>
            <a:endParaRPr sz="1600" b="1" dirty="0">
              <a:latin typeface="Calibri"/>
              <a:cs typeface="Calibri"/>
            </a:endParaRPr>
          </a:p>
          <a:p>
            <a:pPr marL="12700" marR="2521585">
              <a:lnSpc>
                <a:spcPct val="149200"/>
              </a:lnSpc>
              <a:spcBef>
                <a:spcPts val="10"/>
              </a:spcBef>
            </a:pPr>
            <a:r>
              <a:rPr lang="ru-RU" sz="1600" b="1" spc="-20" dirty="0">
                <a:latin typeface="Calibri"/>
                <a:cs typeface="Calibri"/>
              </a:rPr>
              <a:t>Увлажнение</a:t>
            </a:r>
            <a:r>
              <a:rPr lang="uk-UA" sz="1600" b="1" spc="-5" dirty="0">
                <a:latin typeface="Times New Roman"/>
                <a:cs typeface="Times New Roman"/>
              </a:rPr>
              <a:t> </a:t>
            </a:r>
          </a:p>
          <a:p>
            <a:pPr marL="12700" marR="2521585">
              <a:lnSpc>
                <a:spcPct val="149200"/>
              </a:lnSpc>
              <a:spcBef>
                <a:spcPts val="10"/>
              </a:spcBef>
            </a:pPr>
            <a:r>
              <a:rPr lang="en-US" sz="1600" b="1" spc="-5" dirty="0">
                <a:latin typeface="Times New Roman"/>
                <a:cs typeface="Times New Roman"/>
              </a:rPr>
              <a:t>pH</a:t>
            </a:r>
            <a:r>
              <a:rPr lang="ru-RU" sz="1600" b="1" spc="-5" dirty="0">
                <a:latin typeface="Times New Roman"/>
                <a:cs typeface="Times New Roman"/>
              </a:rPr>
              <a:t> </a:t>
            </a:r>
            <a:r>
              <a:rPr lang="ru-RU" sz="1600" b="1" spc="-10" dirty="0">
                <a:latin typeface="Calibri"/>
                <a:cs typeface="Calibri"/>
              </a:rPr>
              <a:t>регулирование</a:t>
            </a:r>
            <a:endParaRPr sz="1600" b="1" dirty="0">
              <a:latin typeface="Calibri"/>
              <a:cs typeface="Calibri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749800"/>
              </p:ext>
            </p:extLst>
          </p:nvPr>
        </p:nvGraphicFramePr>
        <p:xfrm>
          <a:off x="1247837" y="4301246"/>
          <a:ext cx="3116960" cy="24530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648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lang="ru-RU" sz="16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Натрия</a:t>
                      </a:r>
                      <a:r>
                        <a:rPr sz="1600" spc="-4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6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CA</a:t>
                      </a:r>
                      <a:r>
                        <a:rPr sz="1600" spc="-3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6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600" spc="-1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sz="16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CA</a:t>
                      </a:r>
                    </a:p>
                  </a:txBody>
                  <a:tcPr marL="0" marR="0" marT="0" marB="0">
                    <a:lnT w="13707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0" marB="0">
                    <a:lnT w="13707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379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lang="ru-RU" sz="16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Аргинин</a:t>
                      </a:r>
                      <a:endParaRPr sz="16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7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6554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lang="ru-RU" sz="1600" spc="-5" dirty="0">
                          <a:latin typeface="Calibri"/>
                          <a:cs typeface="Calibri"/>
                        </a:rPr>
                        <a:t>Смесь аминокислот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395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lang="ru-RU" sz="1600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Натрия </a:t>
                      </a:r>
                      <a:r>
                        <a:rPr lang="ru-RU" sz="1600" spc="-1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лактат</a:t>
                      </a:r>
                      <a:endParaRPr sz="16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021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lang="ru-RU" sz="16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Аспарагиновая кислота</a:t>
                      </a:r>
                      <a:endParaRPr sz="16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0" algn="r">
                        <a:lnSpc>
                          <a:spcPct val="100000"/>
                        </a:lnSpc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031">
                <a:tc>
                  <a:txBody>
                    <a:bodyPr/>
                    <a:lstStyle/>
                    <a:p>
                      <a:pPr marL="66040">
                        <a:lnSpc>
                          <a:spcPct val="100000"/>
                        </a:lnSpc>
                      </a:pPr>
                      <a:r>
                        <a:rPr lang="ru-RU" sz="1600" spc="-5" dirty="0">
                          <a:latin typeface="Calibri"/>
                          <a:cs typeface="Calibri"/>
                        </a:rPr>
                        <a:t>Вода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3707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9050" algn="r">
                        <a:lnSpc>
                          <a:spcPct val="100000"/>
                        </a:lnSpc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0" marB="0">
                    <a:lnB w="13707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E6239DC-BA31-4A9E-8B4C-3B44E24F1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18" y="210784"/>
            <a:ext cx="1323975" cy="4958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50111" y="5539483"/>
            <a:ext cx="3829050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</a:pPr>
            <a:r>
              <a:rPr sz="2150" dirty="0">
                <a:solidFill>
                  <a:srgbClr val="4371C4"/>
                </a:solidFill>
                <a:latin typeface="Wingdings"/>
                <a:cs typeface="Wingdings"/>
              </a:rPr>
              <a:t></a:t>
            </a:r>
            <a:r>
              <a:rPr sz="2150" spc="-15" dirty="0">
                <a:solidFill>
                  <a:srgbClr val="4371C4"/>
                </a:solidFill>
                <a:latin typeface="Times New Roman"/>
                <a:cs typeface="Times New Roman"/>
              </a:rPr>
              <a:t> </a:t>
            </a:r>
            <a:r>
              <a:rPr lang="ru-RU" sz="2150" spc="10" dirty="0">
                <a:solidFill>
                  <a:srgbClr val="4371C4"/>
                </a:solidFill>
                <a:cs typeface="Calibri"/>
              </a:rPr>
              <a:t>Волосы, обработанные кондиционером, содержащим </a:t>
            </a:r>
            <a:r>
              <a:rPr lang="ru-RU" sz="2150" spc="10" dirty="0">
                <a:solidFill>
                  <a:srgbClr val="FF0000"/>
                </a:solidFill>
                <a:cs typeface="Calibri"/>
              </a:rPr>
              <a:t>PRODEW 500</a:t>
            </a:r>
            <a:r>
              <a:rPr lang="ru-RU" sz="2150" spc="10" dirty="0">
                <a:solidFill>
                  <a:srgbClr val="4371C4"/>
                </a:solidFill>
                <a:cs typeface="Calibri"/>
              </a:rPr>
              <a:t>, показали более яркий цвет волос</a:t>
            </a:r>
            <a:endParaRPr sz="21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dirty="0"/>
              <a:t>Увлажняющие агенты: </a:t>
            </a:r>
            <a:r>
              <a:rPr lang="en-US" sz="4400" b="1" spc="-1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4400" b="1" spc="-5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US" sz="4400" b="1" spc="-1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en-US" sz="4400" b="1" spc="-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lang="en-US" sz="44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500</a:t>
            </a:r>
            <a:r>
              <a:rPr lang="en-US" sz="4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43440" y="1030731"/>
            <a:ext cx="647966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600" u="heavy" spc="-10" dirty="0" err="1">
                <a:solidFill>
                  <a:srgbClr val="2D74B6"/>
                </a:solidFill>
                <a:cs typeface="Calibri"/>
              </a:rPr>
              <a:t>Prodew</a:t>
            </a:r>
            <a:r>
              <a:rPr lang="ru-RU" sz="2600" u="heavy" spc="-10" dirty="0">
                <a:solidFill>
                  <a:srgbClr val="2D74B6"/>
                </a:solidFill>
                <a:cs typeface="Calibri"/>
              </a:rPr>
              <a:t>® 500 улучшает насыщенность цвета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8603" y="1711451"/>
            <a:ext cx="6106667" cy="52532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3038734" y="2125980"/>
            <a:ext cx="637031" cy="9387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1080" y="6690610"/>
            <a:ext cx="9651365" cy="727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150" spc="5" dirty="0">
                <a:latin typeface="Calibri"/>
                <a:cs typeface="Calibri"/>
              </a:rPr>
              <a:t>Рецептура без </a:t>
            </a:r>
            <a:r>
              <a:rPr sz="1150" b="1" spc="20" dirty="0">
                <a:latin typeface="Calibri"/>
                <a:cs typeface="Calibri"/>
              </a:rPr>
              <a:t>PRO</a:t>
            </a:r>
            <a:r>
              <a:rPr sz="1150" b="1" spc="15" dirty="0">
                <a:latin typeface="Calibri"/>
                <a:cs typeface="Calibri"/>
              </a:rPr>
              <a:t>D</a:t>
            </a:r>
            <a:r>
              <a:rPr sz="1150" b="1" spc="10" dirty="0">
                <a:latin typeface="Calibri"/>
                <a:cs typeface="Calibri"/>
              </a:rPr>
              <a:t>E</a:t>
            </a:r>
            <a:r>
              <a:rPr sz="1150" b="1" spc="30" dirty="0">
                <a:latin typeface="Calibri"/>
                <a:cs typeface="Calibri"/>
              </a:rPr>
              <a:t>W</a:t>
            </a:r>
            <a:r>
              <a:rPr sz="1150" b="1" spc="-10" dirty="0">
                <a:latin typeface="Times New Roman"/>
                <a:cs typeface="Times New Roman"/>
              </a:rPr>
              <a:t> </a:t>
            </a:r>
            <a:r>
              <a:rPr sz="1150" b="1" spc="10" dirty="0">
                <a:latin typeface="Calibri"/>
                <a:cs typeface="Calibri"/>
              </a:rPr>
              <a:t>50</a:t>
            </a:r>
            <a:r>
              <a:rPr sz="1150" b="1" spc="15" dirty="0">
                <a:latin typeface="Calibri"/>
                <a:cs typeface="Calibri"/>
              </a:rPr>
              <a:t>0</a:t>
            </a:r>
            <a:endParaRPr sz="11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ru-RU" sz="1150" spc="20" dirty="0">
                <a:latin typeface="Calibri"/>
                <a:cs typeface="Calibri"/>
              </a:rPr>
              <a:t>использовалась как контроль</a:t>
            </a:r>
            <a:endParaRPr sz="1150" dirty="0">
              <a:latin typeface="Calibri"/>
              <a:cs typeface="Calibri"/>
            </a:endParaRPr>
          </a:p>
          <a:p>
            <a:pPr>
              <a:lnSpc>
                <a:spcPts val="550"/>
              </a:lnSpc>
              <a:spcBef>
                <a:spcPts val="49"/>
              </a:spcBef>
            </a:pPr>
            <a:endParaRPr sz="550" dirty="0"/>
          </a:p>
          <a:p>
            <a:pPr>
              <a:lnSpc>
                <a:spcPts val="1000"/>
              </a:lnSpc>
            </a:pPr>
            <a:endParaRPr sz="1000" dirty="0"/>
          </a:p>
          <a:p>
            <a:pPr marR="6350" algn="r">
              <a:lnSpc>
                <a:spcPct val="100000"/>
              </a:lnSpc>
            </a:pPr>
            <a:endParaRPr sz="105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10FD7A1-5DF4-403A-B4F2-FB1049CD7564}"/>
              </a:ext>
            </a:extLst>
          </p:cNvPr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51A650-12A9-4DA5-A77C-D0F30AB15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18" y="210784"/>
            <a:ext cx="1323975" cy="49581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D4AE694-C2F2-4D43-AF84-6B202F042680}"/>
              </a:ext>
            </a:extLst>
          </p:cNvPr>
          <p:cNvSpPr/>
          <p:nvPr/>
        </p:nvSpPr>
        <p:spPr>
          <a:xfrm>
            <a:off x="534369" y="3050315"/>
            <a:ext cx="14230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dirty="0"/>
              <a:t>Белые волосы</a:t>
            </a:r>
            <a:endParaRPr lang="ru-UA" sz="16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B0A24AF-1A18-4AF7-8BA4-0BEA53EF64F9}"/>
              </a:ext>
            </a:extLst>
          </p:cNvPr>
          <p:cNvSpPr/>
          <p:nvPr/>
        </p:nvSpPr>
        <p:spPr>
          <a:xfrm>
            <a:off x="3675765" y="1925790"/>
            <a:ext cx="1580130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Обработка кондиционером</a:t>
            </a:r>
          </a:p>
          <a:p>
            <a:pPr algn="ctr"/>
            <a:r>
              <a:rPr lang="ru-RU" sz="1100" dirty="0"/>
              <a:t> после окрашивания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2F3384-F47B-46FF-BE4E-640448E79B8D}"/>
              </a:ext>
            </a:extLst>
          </p:cNvPr>
          <p:cNvSpPr/>
          <p:nvPr/>
        </p:nvSpPr>
        <p:spPr>
          <a:xfrm>
            <a:off x="2730314" y="3033300"/>
            <a:ext cx="125386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dirty="0"/>
              <a:t>Окрашивание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B0CF088-FA00-4B20-A016-B5E67AF7AA52}"/>
              </a:ext>
            </a:extLst>
          </p:cNvPr>
          <p:cNvSpPr/>
          <p:nvPr/>
        </p:nvSpPr>
        <p:spPr>
          <a:xfrm>
            <a:off x="4537518" y="3002871"/>
            <a:ext cx="179953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dirty="0"/>
              <a:t>Кондиционирование</a:t>
            </a:r>
          </a:p>
          <a:p>
            <a:endParaRPr lang="ru-RU" sz="1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F535C71-44B7-4F69-84E8-BAEBE12B3A1A}"/>
              </a:ext>
            </a:extLst>
          </p:cNvPr>
          <p:cNvSpPr/>
          <p:nvPr/>
        </p:nvSpPr>
        <p:spPr>
          <a:xfrm>
            <a:off x="588519" y="1832617"/>
            <a:ext cx="3353430" cy="400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50D5F77-A2EB-44A9-932B-C7C45A5CB983}"/>
              </a:ext>
            </a:extLst>
          </p:cNvPr>
          <p:cNvSpPr/>
          <p:nvPr/>
        </p:nvSpPr>
        <p:spPr>
          <a:xfrm>
            <a:off x="1611748" y="2024096"/>
            <a:ext cx="130697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Обработка </a:t>
            </a:r>
          </a:p>
          <a:p>
            <a:pPr algn="ctr"/>
            <a:r>
              <a:rPr lang="ru-RU" sz="1400" dirty="0"/>
              <a:t>красителем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6181665-A304-4BAE-AEE4-8199F057C415}"/>
              </a:ext>
            </a:extLst>
          </p:cNvPr>
          <p:cNvSpPr/>
          <p:nvPr/>
        </p:nvSpPr>
        <p:spPr>
          <a:xfrm>
            <a:off x="458603" y="3778250"/>
            <a:ext cx="869469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1600" dirty="0"/>
              <a:t>Яркость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0659DE7-8A1C-4FA1-AB20-B111EE43B2E6}"/>
              </a:ext>
            </a:extLst>
          </p:cNvPr>
          <p:cNvSpPr/>
          <p:nvPr/>
        </p:nvSpPr>
        <p:spPr>
          <a:xfrm>
            <a:off x="4446684" y="6626127"/>
            <a:ext cx="1981200" cy="677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D1F2187-56AA-4301-B02A-75A65178A42F}"/>
              </a:ext>
            </a:extLst>
          </p:cNvPr>
          <p:cNvSpPr/>
          <p:nvPr/>
        </p:nvSpPr>
        <p:spPr>
          <a:xfrm>
            <a:off x="2708426" y="6058825"/>
            <a:ext cx="121119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Prodew 500</a:t>
            </a:r>
            <a:endParaRPr lang="ru-RU" sz="16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911F8DD-60F7-45F8-8173-4D35A2A96CFB}"/>
              </a:ext>
            </a:extLst>
          </p:cNvPr>
          <p:cNvSpPr/>
          <p:nvPr/>
        </p:nvSpPr>
        <p:spPr>
          <a:xfrm>
            <a:off x="3860235" y="6018464"/>
            <a:ext cx="121119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Prodew 500 + </a:t>
            </a:r>
            <a:r>
              <a:rPr lang="en-US" sz="1600" dirty="0" err="1"/>
              <a:t>Arg</a:t>
            </a:r>
            <a:endParaRPr lang="ru-RU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4035" y="2178451"/>
            <a:ext cx="4472552" cy="607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945" marR="6350" indent="-309880">
              <a:lnSpc>
                <a:spcPts val="2330"/>
              </a:lnSpc>
              <a:buFont typeface="Arial"/>
              <a:buChar char="•"/>
              <a:tabLst>
                <a:tab pos="321945" algn="l"/>
                <a:tab pos="2044064" algn="l"/>
                <a:tab pos="2794000" algn="l"/>
                <a:tab pos="3924300" algn="l"/>
              </a:tabLst>
            </a:pPr>
            <a:r>
              <a:rPr lang="ru-RU" sz="1950" u="sng" spc="-55" dirty="0">
                <a:latin typeface="Calibri"/>
                <a:cs typeface="Calibri"/>
              </a:rPr>
              <a:t>Рекомендуемая доза</a:t>
            </a:r>
            <a:r>
              <a:rPr sz="1950" spc="-10" dirty="0">
                <a:latin typeface="Calibri"/>
                <a:cs typeface="Calibri"/>
              </a:rPr>
              <a:t>:</a:t>
            </a:r>
            <a:r>
              <a:rPr sz="1950" dirty="0">
                <a:latin typeface="Times New Roman"/>
                <a:cs typeface="Times New Roman"/>
              </a:rPr>
              <a:t>	</a:t>
            </a:r>
            <a:r>
              <a:rPr sz="1950" spc="-15" dirty="0">
                <a:latin typeface="Calibri"/>
                <a:cs typeface="Calibri"/>
              </a:rPr>
              <a:t>0</a:t>
            </a:r>
            <a:r>
              <a:rPr sz="1950" spc="-5" dirty="0">
                <a:latin typeface="Calibri"/>
                <a:cs typeface="Calibri"/>
              </a:rPr>
              <a:t>.</a:t>
            </a:r>
            <a:r>
              <a:rPr sz="1950" spc="-15" dirty="0">
                <a:latin typeface="Calibri"/>
                <a:cs typeface="Calibri"/>
              </a:rPr>
              <a:t>5</a:t>
            </a:r>
            <a:r>
              <a:rPr sz="1950" spc="-10" dirty="0">
                <a:latin typeface="Calibri"/>
                <a:cs typeface="Calibri"/>
              </a:rPr>
              <a:t>–</a:t>
            </a:r>
            <a:r>
              <a:rPr sz="1950" dirty="0">
                <a:latin typeface="Calibri"/>
                <a:cs typeface="Calibri"/>
              </a:rPr>
              <a:t>5</a:t>
            </a:r>
            <a:r>
              <a:rPr sz="1950" spc="-5" dirty="0">
                <a:latin typeface="Calibri"/>
                <a:cs typeface="Calibri"/>
              </a:rPr>
              <a:t>.</a:t>
            </a:r>
            <a:r>
              <a:rPr sz="1950" spc="-15" dirty="0">
                <a:latin typeface="Calibri"/>
                <a:cs typeface="Calibri"/>
              </a:rPr>
              <a:t>0%</a:t>
            </a:r>
            <a:r>
              <a:rPr sz="1950" dirty="0">
                <a:latin typeface="Times New Roman"/>
                <a:cs typeface="Times New Roman"/>
              </a:rPr>
              <a:t>	</a:t>
            </a:r>
            <a:r>
              <a:rPr lang="ru-RU" sz="1950" spc="-55" dirty="0">
                <a:latin typeface="Calibri"/>
                <a:cs typeface="Calibri"/>
              </a:rPr>
              <a:t>для</a:t>
            </a:r>
            <a:r>
              <a:rPr sz="1950" spc="-5" dirty="0">
                <a:latin typeface="Times New Roman"/>
                <a:cs typeface="Times New Roman"/>
              </a:rPr>
              <a:t> </a:t>
            </a:r>
            <a:r>
              <a:rPr lang="ru-RU" sz="1950" spc="-55" dirty="0">
                <a:latin typeface="Calibri"/>
                <a:cs typeface="Calibri"/>
              </a:rPr>
              <a:t>несмываемых рецептур.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65421" y="2167529"/>
            <a:ext cx="2419690" cy="300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950" spc="-20" dirty="0">
                <a:latin typeface="Calibri"/>
                <a:cs typeface="Calibri"/>
              </a:rPr>
              <a:t>смываемых рецептур,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63802" y="2167529"/>
            <a:ext cx="950594" cy="322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-15" dirty="0">
                <a:latin typeface="Calibri"/>
                <a:cs typeface="Calibri"/>
              </a:rPr>
              <a:t>0</a:t>
            </a:r>
            <a:r>
              <a:rPr sz="1950" spc="-5" dirty="0">
                <a:latin typeface="Calibri"/>
                <a:cs typeface="Calibri"/>
              </a:rPr>
              <a:t>.</a:t>
            </a:r>
            <a:r>
              <a:rPr sz="1950" spc="-15" dirty="0">
                <a:latin typeface="Calibri"/>
                <a:cs typeface="Calibri"/>
              </a:rPr>
              <a:t>2</a:t>
            </a:r>
            <a:r>
              <a:rPr sz="1950" spc="-10" dirty="0">
                <a:latin typeface="Calibri"/>
                <a:cs typeface="Calibri"/>
              </a:rPr>
              <a:t>–</a:t>
            </a:r>
            <a:r>
              <a:rPr sz="1950" spc="-15" dirty="0">
                <a:latin typeface="Calibri"/>
                <a:cs typeface="Calibri"/>
              </a:rPr>
              <a:t>2</a:t>
            </a:r>
            <a:r>
              <a:rPr sz="1950" spc="-5" dirty="0">
                <a:latin typeface="Calibri"/>
                <a:cs typeface="Calibri"/>
              </a:rPr>
              <a:t>.</a:t>
            </a:r>
            <a:r>
              <a:rPr sz="1950" spc="-15" dirty="0">
                <a:latin typeface="Calibri"/>
                <a:cs typeface="Calibri"/>
              </a:rPr>
              <a:t>0%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06417" y="2134445"/>
            <a:ext cx="1377315" cy="300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01650" algn="l"/>
              </a:tabLst>
            </a:pPr>
            <a:r>
              <a:rPr lang="ru-RU" sz="1950" spc="-55" dirty="0">
                <a:latin typeface="Calibri"/>
                <a:cs typeface="Calibri"/>
              </a:rPr>
              <a:t>для</a:t>
            </a:r>
            <a:r>
              <a:rPr sz="1950" dirty="0">
                <a:latin typeface="Times New Roman"/>
                <a:cs typeface="Times New Roman"/>
              </a:rPr>
              <a:t>	</a:t>
            </a:r>
            <a:endParaRPr sz="19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4035" y="2958618"/>
            <a:ext cx="9508490" cy="374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1945" indent="-309880">
              <a:lnSpc>
                <a:spcPct val="100000"/>
              </a:lnSpc>
              <a:buFont typeface="Arial"/>
              <a:buChar char="•"/>
              <a:tabLst>
                <a:tab pos="321945" algn="l"/>
              </a:tabLst>
            </a:pPr>
            <a:r>
              <a:rPr sz="1950" u="sng" spc="-20" dirty="0">
                <a:latin typeface="Calibri"/>
                <a:cs typeface="Calibri"/>
              </a:rPr>
              <a:t>p</a:t>
            </a:r>
            <a:r>
              <a:rPr sz="1950" u="sng" spc="-15" dirty="0">
                <a:latin typeface="Calibri"/>
                <a:cs typeface="Calibri"/>
              </a:rPr>
              <a:t>H</a:t>
            </a:r>
            <a:r>
              <a:rPr sz="1950" u="sng" spc="-35" dirty="0">
                <a:latin typeface="Times New Roman"/>
                <a:cs typeface="Times New Roman"/>
              </a:rPr>
              <a:t> </a:t>
            </a:r>
            <a:r>
              <a:rPr lang="ru-RU" sz="1950" u="sng" spc="-25" dirty="0">
                <a:latin typeface="Calibri"/>
                <a:cs typeface="Calibri"/>
              </a:rPr>
              <a:t>у</a:t>
            </a:r>
            <a:r>
              <a:rPr sz="1950" u="sng" spc="-40" dirty="0">
                <a:latin typeface="Times New Roman"/>
                <a:cs typeface="Times New Roman"/>
              </a:rPr>
              <a:t> </a:t>
            </a:r>
            <a:r>
              <a:rPr sz="1950" u="sng" spc="-10" dirty="0">
                <a:latin typeface="Calibri"/>
                <a:cs typeface="Calibri"/>
              </a:rPr>
              <a:t>P</a:t>
            </a:r>
            <a:r>
              <a:rPr sz="1950" u="sng" spc="-40" dirty="0">
                <a:latin typeface="Calibri"/>
                <a:cs typeface="Calibri"/>
              </a:rPr>
              <a:t>R</a:t>
            </a:r>
            <a:r>
              <a:rPr sz="1950" u="sng" spc="-20" dirty="0">
                <a:latin typeface="Calibri"/>
                <a:cs typeface="Calibri"/>
              </a:rPr>
              <a:t>O</a:t>
            </a:r>
            <a:r>
              <a:rPr sz="1950" u="sng" spc="-15" dirty="0">
                <a:latin typeface="Calibri"/>
                <a:cs typeface="Calibri"/>
              </a:rPr>
              <a:t>DE</a:t>
            </a:r>
            <a:r>
              <a:rPr sz="1950" u="sng" spc="-25" dirty="0">
                <a:latin typeface="Calibri"/>
                <a:cs typeface="Calibri"/>
              </a:rPr>
              <a:t>W</a:t>
            </a:r>
            <a:r>
              <a:rPr sz="1950" u="sng" spc="-45" dirty="0">
                <a:latin typeface="Times New Roman"/>
                <a:cs typeface="Times New Roman"/>
              </a:rPr>
              <a:t> </a:t>
            </a:r>
            <a:r>
              <a:rPr sz="1950" u="sng" spc="-15" dirty="0">
                <a:latin typeface="Calibri"/>
                <a:cs typeface="Calibri"/>
              </a:rPr>
              <a:t>50</a:t>
            </a:r>
            <a:r>
              <a:rPr sz="1950" u="sng" spc="-10" dirty="0">
                <a:latin typeface="Calibri"/>
                <a:cs typeface="Calibri"/>
              </a:rPr>
              <a:t>0</a:t>
            </a:r>
            <a:r>
              <a:rPr sz="1950" u="sng" spc="-45" dirty="0">
                <a:latin typeface="Times New Roman"/>
                <a:cs typeface="Times New Roman"/>
              </a:rPr>
              <a:t> </a:t>
            </a:r>
            <a:r>
              <a:rPr lang="ru-RU" sz="1950" u="sng" spc="-10" dirty="0">
                <a:latin typeface="Calibri"/>
                <a:cs typeface="Calibri"/>
              </a:rPr>
              <a:t>около</a:t>
            </a:r>
            <a:r>
              <a:rPr sz="1950" u="sng" spc="-25" dirty="0">
                <a:latin typeface="Times New Roman"/>
                <a:cs typeface="Times New Roman"/>
              </a:rPr>
              <a:t> </a:t>
            </a:r>
            <a:r>
              <a:rPr sz="1950" u="sng" spc="-15" dirty="0">
                <a:latin typeface="Calibri"/>
                <a:cs typeface="Calibri"/>
              </a:rPr>
              <a:t>5</a:t>
            </a:r>
            <a:r>
              <a:rPr sz="1950" spc="-5" dirty="0">
                <a:latin typeface="Calibri"/>
                <a:cs typeface="Calibri"/>
              </a:rPr>
              <a:t>,</a:t>
            </a:r>
            <a:r>
              <a:rPr sz="1950" spc="-40" dirty="0">
                <a:latin typeface="Times New Roman"/>
                <a:cs typeface="Times New Roman"/>
              </a:rPr>
              <a:t> </a:t>
            </a:r>
            <a:r>
              <a:rPr lang="ru-RU" sz="1950" spc="-15" dirty="0">
                <a:cs typeface="Calibri"/>
              </a:rPr>
              <a:t>подходит для широкого спектра средств по уходу за волосами</a:t>
            </a:r>
            <a:r>
              <a:rPr sz="1950" spc="-5" dirty="0">
                <a:latin typeface="Calibri"/>
                <a:cs typeface="Calibri"/>
              </a:rPr>
              <a:t>.</a:t>
            </a:r>
            <a:endParaRPr sz="1950" dirty="0">
              <a:latin typeface="Calibri"/>
              <a:cs typeface="Calibri"/>
            </a:endParaRPr>
          </a:p>
          <a:p>
            <a:pPr>
              <a:lnSpc>
                <a:spcPts val="1000"/>
              </a:lnSpc>
              <a:buFont typeface="Arial"/>
              <a:buChar char="•"/>
            </a:pPr>
            <a:endParaRPr sz="1000" dirty="0"/>
          </a:p>
          <a:p>
            <a:pPr>
              <a:lnSpc>
                <a:spcPts val="1400"/>
              </a:lnSpc>
              <a:spcBef>
                <a:spcPts val="13"/>
              </a:spcBef>
              <a:buFont typeface="Arial"/>
              <a:buChar char="•"/>
            </a:pPr>
            <a:endParaRPr sz="1400" dirty="0"/>
          </a:p>
          <a:p>
            <a:pPr marL="321945" marR="7620" indent="-309880">
              <a:lnSpc>
                <a:spcPts val="2330"/>
              </a:lnSpc>
              <a:buFont typeface="Arial"/>
              <a:buChar char="•"/>
              <a:tabLst>
                <a:tab pos="321945" algn="l"/>
                <a:tab pos="1335405" algn="l"/>
                <a:tab pos="1699260" algn="l"/>
                <a:tab pos="2624455" algn="l"/>
                <a:tab pos="4058285" algn="l"/>
                <a:tab pos="4675505" algn="l"/>
                <a:tab pos="5046345" algn="l"/>
                <a:tab pos="5902325" algn="l"/>
                <a:tab pos="6644640" algn="l"/>
                <a:tab pos="7014845" algn="l"/>
                <a:tab pos="7531734" algn="l"/>
                <a:tab pos="8842375" algn="l"/>
                <a:tab pos="9150350" algn="l"/>
              </a:tabLst>
            </a:pPr>
            <a:r>
              <a:rPr lang="ru-RU" sz="1950" spc="-15" dirty="0">
                <a:cs typeface="Calibri"/>
              </a:rPr>
              <a:t>Не рекомендуется добавлять в щелочные составы, такие как краситель, потому что PCA </a:t>
            </a:r>
            <a:r>
              <a:rPr lang="ru-RU" sz="1950" u="sng" spc="-15" dirty="0">
                <a:cs typeface="Calibri"/>
              </a:rPr>
              <a:t>не так стабильна в сильно щелочных условиях</a:t>
            </a:r>
            <a:endParaRPr sz="1000" u="sng" dirty="0"/>
          </a:p>
          <a:p>
            <a:pPr>
              <a:lnSpc>
                <a:spcPts val="1200"/>
              </a:lnSpc>
              <a:spcBef>
                <a:spcPts val="51"/>
              </a:spcBef>
              <a:buFont typeface="Arial"/>
              <a:buChar char="•"/>
            </a:pPr>
            <a:endParaRPr sz="1200" u="sng" dirty="0"/>
          </a:p>
          <a:p>
            <a:pPr marL="321945" indent="-309880">
              <a:lnSpc>
                <a:spcPct val="100000"/>
              </a:lnSpc>
              <a:buFont typeface="Arial"/>
              <a:buChar char="•"/>
              <a:tabLst>
                <a:tab pos="321945" algn="l"/>
              </a:tabLst>
            </a:pPr>
            <a:r>
              <a:rPr lang="ru-RU" sz="1950" spc="-15" dirty="0">
                <a:latin typeface="Calibri"/>
                <a:cs typeface="Calibri"/>
              </a:rPr>
              <a:t>Легко вводить в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lang="ru-RU" sz="1950" spc="-40" dirty="0">
                <a:latin typeface="Calibri"/>
                <a:cs typeface="Calibri"/>
              </a:rPr>
              <a:t>анионные</a:t>
            </a:r>
            <a:r>
              <a:rPr sz="1950" spc="-40" dirty="0">
                <a:latin typeface="Times New Roman"/>
                <a:cs typeface="Times New Roman"/>
              </a:rPr>
              <a:t> </a:t>
            </a:r>
            <a:r>
              <a:rPr sz="1950" spc="-10" dirty="0">
                <a:latin typeface="Calibri"/>
                <a:cs typeface="Calibri"/>
              </a:rPr>
              <a:t>/</a:t>
            </a:r>
            <a:r>
              <a:rPr lang="ru-RU" sz="1950" spc="-40" dirty="0">
                <a:latin typeface="Times New Roman"/>
                <a:cs typeface="Times New Roman"/>
              </a:rPr>
              <a:t> </a:t>
            </a:r>
            <a:r>
              <a:rPr lang="ru-RU" sz="1950" spc="-40" dirty="0">
                <a:cs typeface="Times New Roman"/>
              </a:rPr>
              <a:t>амфотерные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lang="ru-RU" sz="1950" spc="-20" dirty="0">
                <a:latin typeface="Calibri"/>
                <a:cs typeface="Calibri"/>
              </a:rPr>
              <a:t>основы рецептур</a:t>
            </a:r>
            <a:r>
              <a:rPr sz="1950" spc="-25" dirty="0">
                <a:latin typeface="Times New Roman"/>
                <a:cs typeface="Times New Roman"/>
              </a:rPr>
              <a:t> </a:t>
            </a:r>
            <a:r>
              <a:rPr sz="1950" spc="-15" dirty="0">
                <a:latin typeface="Calibri"/>
                <a:cs typeface="Calibri"/>
              </a:rPr>
              <a:t>(</a:t>
            </a:r>
            <a:r>
              <a:rPr lang="ru-RU" sz="1950" spc="-10" dirty="0">
                <a:latin typeface="Calibri"/>
                <a:cs typeface="Calibri"/>
              </a:rPr>
              <a:t>в ом числе в шампуни</a:t>
            </a:r>
            <a:r>
              <a:rPr sz="1950" spc="-10" dirty="0">
                <a:latin typeface="Calibri"/>
                <a:cs typeface="Calibri"/>
              </a:rPr>
              <a:t>)</a:t>
            </a:r>
            <a:r>
              <a:rPr sz="1950" spc="-5" dirty="0">
                <a:latin typeface="Calibri"/>
                <a:cs typeface="Calibri"/>
              </a:rPr>
              <a:t>.</a:t>
            </a:r>
            <a:endParaRPr sz="1950" dirty="0">
              <a:latin typeface="Calibri"/>
              <a:cs typeface="Calibri"/>
            </a:endParaRPr>
          </a:p>
          <a:p>
            <a:pPr>
              <a:lnSpc>
                <a:spcPts val="1000"/>
              </a:lnSpc>
              <a:buFont typeface="Arial"/>
              <a:buChar char="•"/>
            </a:pPr>
            <a:endParaRPr sz="1000" dirty="0"/>
          </a:p>
          <a:p>
            <a:pPr>
              <a:lnSpc>
                <a:spcPts val="1400"/>
              </a:lnSpc>
              <a:spcBef>
                <a:spcPts val="13"/>
              </a:spcBef>
              <a:buFont typeface="Arial"/>
              <a:buChar char="•"/>
            </a:pPr>
            <a:endParaRPr sz="1400" dirty="0"/>
          </a:p>
          <a:p>
            <a:pPr marL="321945" marR="6350" indent="-309880">
              <a:lnSpc>
                <a:spcPts val="2330"/>
              </a:lnSpc>
              <a:buFont typeface="Arial"/>
              <a:buChar char="•"/>
              <a:tabLst>
                <a:tab pos="321945" algn="l"/>
              </a:tabLst>
            </a:pPr>
            <a:r>
              <a:rPr lang="ru-RU" sz="1950" spc="-15" dirty="0">
                <a:cs typeface="Calibri"/>
              </a:rPr>
              <a:t>Добавление к эмульсиям </a:t>
            </a:r>
            <a:r>
              <a:rPr lang="ru-RU" sz="1950" u="sng" spc="-15" dirty="0">
                <a:cs typeface="Calibri"/>
              </a:rPr>
              <a:t>может снизить вязкость</a:t>
            </a:r>
            <a:r>
              <a:rPr lang="ru-RU" sz="1950" spc="-15" dirty="0">
                <a:cs typeface="Calibri"/>
              </a:rPr>
              <a:t> из-за высокого содержания </a:t>
            </a:r>
            <a:r>
              <a:rPr lang="ru-RU" sz="1950" spc="-15" dirty="0" err="1">
                <a:cs typeface="Calibri"/>
              </a:rPr>
              <a:t>Na</a:t>
            </a:r>
            <a:r>
              <a:rPr lang="ru-RU" sz="1950" spc="-15" dirty="0">
                <a:cs typeface="Calibri"/>
              </a:rPr>
              <a:t>-PCA, но остается возможным.</a:t>
            </a:r>
          </a:p>
          <a:p>
            <a:pPr marL="321945" marR="6350" indent="-309880">
              <a:lnSpc>
                <a:spcPts val="2330"/>
              </a:lnSpc>
              <a:buFont typeface="Arial"/>
              <a:buChar char="•"/>
              <a:tabLst>
                <a:tab pos="321945" algn="l"/>
              </a:tabLst>
            </a:pPr>
            <a:endParaRPr lang="ru-RU" sz="1950" spc="-15" dirty="0">
              <a:latin typeface="Calibri"/>
              <a:cs typeface="Calibri"/>
            </a:endParaRPr>
          </a:p>
          <a:p>
            <a:pPr marL="321945" marR="6350" indent="-309880">
              <a:lnSpc>
                <a:spcPts val="2330"/>
              </a:lnSpc>
              <a:buFont typeface="Arial"/>
              <a:buChar char="•"/>
              <a:tabLst>
                <a:tab pos="321945" algn="l"/>
              </a:tabLst>
            </a:pPr>
            <a:r>
              <a:rPr lang="ru-RU" sz="1950" u="sng" spc="-15" dirty="0">
                <a:latin typeface="Calibri"/>
                <a:cs typeface="Calibri"/>
              </a:rPr>
              <a:t>Упаковка </a:t>
            </a:r>
            <a:r>
              <a:rPr lang="en-US" sz="1950" u="sng" spc="-15" dirty="0">
                <a:latin typeface="Calibri"/>
                <a:cs typeface="Calibri"/>
              </a:rPr>
              <a:t>PRODEW 500</a:t>
            </a:r>
            <a:r>
              <a:rPr lang="ru-RU" sz="1950" u="sng" spc="-15" dirty="0">
                <a:latin typeface="Calibri"/>
                <a:cs typeface="Calibri"/>
              </a:rPr>
              <a:t>, который включает сбалансированный микс 11 аминокислот,</a:t>
            </a:r>
            <a:r>
              <a:rPr lang="en-US" sz="1950" u="sng" spc="-15" dirty="0">
                <a:latin typeface="Calibri"/>
                <a:cs typeface="Calibri"/>
              </a:rPr>
              <a:t> </a:t>
            </a:r>
            <a:r>
              <a:rPr lang="ru-RU" sz="1950" u="sng" spc="-15" dirty="0">
                <a:latin typeface="Calibri"/>
                <a:cs typeface="Calibri"/>
              </a:rPr>
              <a:t>-  25 кг.</a:t>
            </a:r>
            <a:endParaRPr sz="1950" u="sng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dirty="0"/>
              <a:t>Увлажняющие агенты: </a:t>
            </a:r>
            <a:r>
              <a:rPr lang="en-US" sz="4400" b="1" spc="-1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4400" b="1" spc="-5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US" sz="4400" b="1" spc="-1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en-US" sz="4400" b="1" spc="-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lang="en-US" sz="44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4400" b="1" spc="-25" dirty="0">
                <a:solidFill>
                  <a:srgbClr val="FF0000"/>
                </a:solidFill>
                <a:latin typeface="Calibri"/>
                <a:cs typeface="Calibri"/>
              </a:rPr>
              <a:t>500</a:t>
            </a:r>
            <a:r>
              <a:rPr lang="en-US" sz="44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680626" y="1309832"/>
            <a:ext cx="559464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600" u="heavy" spc="-10" dirty="0">
                <a:solidFill>
                  <a:srgbClr val="2D74B6"/>
                </a:solidFill>
                <a:latin typeface="Calibri"/>
                <a:cs typeface="Calibri"/>
              </a:rPr>
              <a:t>Рекомендации по вводу </a:t>
            </a:r>
            <a:r>
              <a:rPr lang="en-US" sz="2600" u="heavy" spc="-10" dirty="0">
                <a:solidFill>
                  <a:srgbClr val="2D74B6"/>
                </a:solidFill>
                <a:latin typeface="Calibri"/>
                <a:cs typeface="Calibri"/>
              </a:rPr>
              <a:t>Prodew 500</a:t>
            </a:r>
            <a:r>
              <a:rPr sz="2600" u="heavy" spc="-10" dirty="0">
                <a:solidFill>
                  <a:srgbClr val="2D74B6"/>
                </a:solidFill>
                <a:latin typeface="Calibri"/>
                <a:cs typeface="Calibri"/>
              </a:rPr>
              <a:t>: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E3503A3A-DAAC-44E0-88FA-CE81D7DEAE1A}"/>
              </a:ext>
            </a:extLst>
          </p:cNvPr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871C5B-4075-4050-9FC3-C42F4FDE4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18" y="210784"/>
            <a:ext cx="1323975" cy="4958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5062" y="3126740"/>
            <a:ext cx="3752193" cy="3373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5122" y="1348740"/>
            <a:ext cx="4367784" cy="1459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19212" y="4946884"/>
            <a:ext cx="1437013" cy="11844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0">
              <a:lnSpc>
                <a:spcPct val="100699"/>
              </a:lnSpc>
            </a:pPr>
            <a:r>
              <a:rPr lang="ru-RU" sz="1500" b="1" spc="-5" dirty="0">
                <a:solidFill>
                  <a:srgbClr val="1E4D78"/>
                </a:solidFill>
                <a:latin typeface="Calibri"/>
                <a:cs typeface="Calibri"/>
              </a:rPr>
              <a:t>Аминокислоты</a:t>
            </a:r>
          </a:p>
          <a:p>
            <a:pPr marL="12700" marR="6350" indent="0">
              <a:lnSpc>
                <a:spcPct val="100699"/>
              </a:lnSpc>
            </a:pPr>
            <a:r>
              <a:rPr sz="1500" b="1" spc="-5" dirty="0">
                <a:solidFill>
                  <a:srgbClr val="1E4D78"/>
                </a:solidFill>
                <a:latin typeface="Calibri"/>
                <a:cs typeface="Calibri"/>
              </a:rPr>
              <a:t>P</a:t>
            </a:r>
            <a:r>
              <a:rPr sz="1500" b="1" dirty="0">
                <a:solidFill>
                  <a:srgbClr val="1E4D78"/>
                </a:solidFill>
                <a:latin typeface="Calibri"/>
                <a:cs typeface="Calibri"/>
              </a:rPr>
              <a:t>CA</a:t>
            </a:r>
            <a:endParaRPr sz="1500" dirty="0">
              <a:latin typeface="Calibri"/>
              <a:cs typeface="Calibri"/>
            </a:endParaRPr>
          </a:p>
          <a:p>
            <a:pPr marL="12700" marR="438150">
              <a:lnSpc>
                <a:spcPts val="1820"/>
              </a:lnSpc>
              <a:spcBef>
                <a:spcPts val="55"/>
              </a:spcBef>
            </a:pPr>
            <a:r>
              <a:rPr lang="ru-RU" sz="1500" dirty="0" err="1">
                <a:latin typeface="Calibri"/>
                <a:cs typeface="Calibri"/>
              </a:rPr>
              <a:t>Лактаты</a:t>
            </a:r>
            <a:endParaRPr lang="ru-RU" sz="1500" dirty="0">
              <a:latin typeface="Times New Roman"/>
              <a:cs typeface="Times New Roman"/>
            </a:endParaRPr>
          </a:p>
          <a:p>
            <a:pPr marL="12700" marR="438150">
              <a:lnSpc>
                <a:spcPts val="1820"/>
              </a:lnSpc>
              <a:spcBef>
                <a:spcPts val="55"/>
              </a:spcBef>
            </a:pPr>
            <a:r>
              <a:rPr lang="ru-RU" sz="1500" dirty="0">
                <a:latin typeface="Calibri"/>
                <a:cs typeface="Calibri"/>
              </a:rPr>
              <a:t>Мочевина</a:t>
            </a:r>
            <a:endParaRPr sz="1500" dirty="0">
              <a:latin typeface="Calibri"/>
              <a:cs typeface="Calibri"/>
            </a:endParaRPr>
          </a:p>
          <a:p>
            <a:pPr marL="12700">
              <a:lnSpc>
                <a:spcPts val="1750"/>
              </a:lnSpc>
            </a:pPr>
            <a:r>
              <a:rPr lang="ru-RU" sz="1500" spc="-10" dirty="0">
                <a:latin typeface="Calibri"/>
                <a:cs typeface="Calibri"/>
              </a:rPr>
              <a:t>Другое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58468" y="6225687"/>
            <a:ext cx="2641091" cy="0"/>
          </a:xfrm>
          <a:custGeom>
            <a:avLst/>
            <a:gdLst/>
            <a:ahLst/>
            <a:cxnLst/>
            <a:rect l="l" t="t" r="r" b="b"/>
            <a:pathLst>
              <a:path w="2641091">
                <a:moveTo>
                  <a:pt x="2641091" y="0"/>
                </a:moveTo>
                <a:lnTo>
                  <a:pt x="0" y="0"/>
                </a:lnTo>
              </a:path>
            </a:pathLst>
          </a:custGeom>
          <a:ln w="11937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15902" y="1965960"/>
            <a:ext cx="126491" cy="713231"/>
          </a:xfrm>
          <a:custGeom>
            <a:avLst/>
            <a:gdLst/>
            <a:ahLst/>
            <a:cxnLst/>
            <a:rect l="l" t="t" r="r" b="b"/>
            <a:pathLst>
              <a:path w="126491" h="713231">
                <a:moveTo>
                  <a:pt x="63814" y="657279"/>
                </a:moveTo>
                <a:lnTo>
                  <a:pt x="27431" y="595883"/>
                </a:lnTo>
                <a:lnTo>
                  <a:pt x="24383" y="589787"/>
                </a:lnTo>
                <a:lnTo>
                  <a:pt x="15239" y="588263"/>
                </a:lnTo>
                <a:lnTo>
                  <a:pt x="9143" y="591311"/>
                </a:lnTo>
                <a:lnTo>
                  <a:pt x="1523" y="595883"/>
                </a:lnTo>
                <a:lnTo>
                  <a:pt x="0" y="603503"/>
                </a:lnTo>
                <a:lnTo>
                  <a:pt x="3047" y="609599"/>
                </a:lnTo>
                <a:lnTo>
                  <a:pt x="50291" y="689914"/>
                </a:lnTo>
                <a:lnTo>
                  <a:pt x="50291" y="685799"/>
                </a:lnTo>
                <a:lnTo>
                  <a:pt x="51815" y="685799"/>
                </a:lnTo>
                <a:lnTo>
                  <a:pt x="51815" y="678179"/>
                </a:lnTo>
                <a:lnTo>
                  <a:pt x="63814" y="657279"/>
                </a:lnTo>
                <a:close/>
              </a:path>
              <a:path w="126491" h="713231">
                <a:moveTo>
                  <a:pt x="77723" y="633049"/>
                </a:moveTo>
                <a:lnTo>
                  <a:pt x="77723" y="0"/>
                </a:lnTo>
                <a:lnTo>
                  <a:pt x="50291" y="0"/>
                </a:lnTo>
                <a:lnTo>
                  <a:pt x="50291" y="634460"/>
                </a:lnTo>
                <a:lnTo>
                  <a:pt x="63814" y="657279"/>
                </a:lnTo>
                <a:lnTo>
                  <a:pt x="77723" y="633049"/>
                </a:lnTo>
                <a:close/>
              </a:path>
              <a:path w="126491" h="713231">
                <a:moveTo>
                  <a:pt x="77723" y="689316"/>
                </a:moveTo>
                <a:lnTo>
                  <a:pt x="77723" y="685799"/>
                </a:lnTo>
                <a:lnTo>
                  <a:pt x="50291" y="685799"/>
                </a:lnTo>
                <a:lnTo>
                  <a:pt x="50291" y="689914"/>
                </a:lnTo>
                <a:lnTo>
                  <a:pt x="64007" y="713231"/>
                </a:lnTo>
                <a:lnTo>
                  <a:pt x="77723" y="689316"/>
                </a:lnTo>
                <a:close/>
              </a:path>
              <a:path w="126491" h="713231">
                <a:moveTo>
                  <a:pt x="76199" y="678179"/>
                </a:moveTo>
                <a:lnTo>
                  <a:pt x="63814" y="657279"/>
                </a:lnTo>
                <a:lnTo>
                  <a:pt x="51815" y="678179"/>
                </a:lnTo>
                <a:lnTo>
                  <a:pt x="76199" y="678179"/>
                </a:lnTo>
                <a:close/>
              </a:path>
              <a:path w="126491" h="713231">
                <a:moveTo>
                  <a:pt x="76199" y="685799"/>
                </a:moveTo>
                <a:lnTo>
                  <a:pt x="76199" y="678179"/>
                </a:lnTo>
                <a:lnTo>
                  <a:pt x="51815" y="678179"/>
                </a:lnTo>
                <a:lnTo>
                  <a:pt x="51815" y="685799"/>
                </a:lnTo>
                <a:lnTo>
                  <a:pt x="76199" y="685799"/>
                </a:lnTo>
                <a:close/>
              </a:path>
              <a:path w="126491" h="713231">
                <a:moveTo>
                  <a:pt x="126491" y="603503"/>
                </a:moveTo>
                <a:lnTo>
                  <a:pt x="124967" y="595883"/>
                </a:lnTo>
                <a:lnTo>
                  <a:pt x="118871" y="591311"/>
                </a:lnTo>
                <a:lnTo>
                  <a:pt x="111251" y="588263"/>
                </a:lnTo>
                <a:lnTo>
                  <a:pt x="103631" y="589787"/>
                </a:lnTo>
                <a:lnTo>
                  <a:pt x="99059" y="595883"/>
                </a:lnTo>
                <a:lnTo>
                  <a:pt x="63814" y="657279"/>
                </a:lnTo>
                <a:lnTo>
                  <a:pt x="76199" y="678179"/>
                </a:lnTo>
                <a:lnTo>
                  <a:pt x="76199" y="685799"/>
                </a:lnTo>
                <a:lnTo>
                  <a:pt x="77723" y="685799"/>
                </a:lnTo>
                <a:lnTo>
                  <a:pt x="77723" y="689316"/>
                </a:lnTo>
                <a:lnTo>
                  <a:pt x="123443" y="609599"/>
                </a:lnTo>
                <a:lnTo>
                  <a:pt x="126491" y="603503"/>
                </a:lnTo>
                <a:close/>
              </a:path>
            </a:pathLst>
          </a:custGeom>
          <a:solidFill>
            <a:srgbClr val="323F4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72290" y="1965960"/>
            <a:ext cx="1499615" cy="0"/>
          </a:xfrm>
          <a:custGeom>
            <a:avLst/>
            <a:gdLst/>
            <a:ahLst/>
            <a:cxnLst/>
            <a:rect l="l" t="t" r="r" b="b"/>
            <a:pathLst>
              <a:path w="1499615">
                <a:moveTo>
                  <a:pt x="1499615" y="0"/>
                </a:moveTo>
                <a:lnTo>
                  <a:pt x="0" y="0"/>
                </a:lnTo>
              </a:path>
            </a:pathLst>
          </a:custGeom>
          <a:ln w="28701">
            <a:solidFill>
              <a:srgbClr val="323F4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69312" y="3984107"/>
            <a:ext cx="3180588" cy="856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1950" b="1" spc="-20" dirty="0">
                <a:solidFill>
                  <a:srgbClr val="252525"/>
                </a:solidFill>
                <a:latin typeface="Calibri"/>
                <a:cs typeface="Calibri"/>
              </a:rPr>
              <a:t>Богатые белком</a:t>
            </a:r>
            <a:r>
              <a:rPr sz="1950" b="1" spc="-95" dirty="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endParaRPr lang="ru-RU" sz="1950" b="1" spc="-95" dirty="0">
              <a:solidFill>
                <a:srgbClr val="252525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</a:pPr>
            <a:r>
              <a:rPr lang="ru-RU" sz="1950" b="1" spc="-20" dirty="0" err="1">
                <a:solidFill>
                  <a:srgbClr val="252525"/>
                </a:solidFill>
                <a:latin typeface="Calibri"/>
                <a:cs typeface="Calibri"/>
              </a:rPr>
              <a:t>корнеоциты</a:t>
            </a:r>
            <a:endParaRPr sz="1950" dirty="0">
              <a:latin typeface="Calibri"/>
              <a:cs typeface="Calibri"/>
            </a:endParaRPr>
          </a:p>
          <a:p>
            <a:pPr marL="247015">
              <a:lnSpc>
                <a:spcPct val="100000"/>
              </a:lnSpc>
              <a:spcBef>
                <a:spcPts val="160"/>
              </a:spcBef>
              <a:tabLst>
                <a:tab pos="2419985" algn="l"/>
                <a:tab pos="2886710" algn="l"/>
              </a:tabLst>
            </a:pPr>
            <a:r>
              <a:rPr sz="1500" u="sng" dirty="0">
                <a:latin typeface="Calibri"/>
                <a:cs typeface="Calibri"/>
              </a:rPr>
              <a:t> </a:t>
            </a:r>
            <a:r>
              <a:rPr sz="1500" u="sng" dirty="0">
                <a:latin typeface="Times New Roman"/>
                <a:cs typeface="Times New Roman"/>
              </a:rPr>
              <a:t>	</a:t>
            </a:r>
            <a:r>
              <a:rPr sz="1500" u="sng" spc="-5" dirty="0">
                <a:latin typeface="Calibri"/>
                <a:cs typeface="Calibri"/>
              </a:rPr>
              <a:t>(%</a:t>
            </a:r>
            <a:r>
              <a:rPr sz="1500" u="sng" dirty="0">
                <a:latin typeface="Calibri"/>
                <a:cs typeface="Calibri"/>
              </a:rPr>
              <a:t>) </a:t>
            </a:r>
            <a:r>
              <a:rPr sz="1500" u="sng" dirty="0">
                <a:latin typeface="Times New Roman"/>
                <a:cs typeface="Times New Roman"/>
              </a:rPr>
              <a:t>	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03548" y="4952358"/>
            <a:ext cx="370205" cy="1173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500" b="1" dirty="0">
                <a:solidFill>
                  <a:srgbClr val="1E4D78"/>
                </a:solidFill>
                <a:latin typeface="Calibri"/>
                <a:cs typeface="Calibri"/>
              </a:rPr>
              <a:t>42.2</a:t>
            </a:r>
            <a:endParaRPr sz="15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500" b="1" dirty="0">
                <a:solidFill>
                  <a:srgbClr val="1E4D78"/>
                </a:solidFill>
                <a:latin typeface="Calibri"/>
                <a:cs typeface="Calibri"/>
              </a:rPr>
              <a:t>12.2</a:t>
            </a:r>
            <a:endParaRPr sz="1500" dirty="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  <a:spcBef>
                <a:spcPts val="20"/>
              </a:spcBef>
            </a:pPr>
            <a:r>
              <a:rPr sz="1500" dirty="0">
                <a:latin typeface="Calibri"/>
                <a:cs typeface="Calibri"/>
              </a:rPr>
              <a:t>11.3</a:t>
            </a:r>
          </a:p>
          <a:p>
            <a:pPr marL="100330" algn="ctr">
              <a:lnSpc>
                <a:spcPct val="100000"/>
              </a:lnSpc>
              <a:spcBef>
                <a:spcPts val="10"/>
              </a:spcBef>
            </a:pPr>
            <a:r>
              <a:rPr sz="1500" dirty="0">
                <a:latin typeface="Calibri"/>
                <a:cs typeface="Calibri"/>
              </a:rPr>
              <a:t>6.7</a:t>
            </a:r>
          </a:p>
          <a:p>
            <a:pPr marL="2540" algn="ctr">
              <a:lnSpc>
                <a:spcPct val="100000"/>
              </a:lnSpc>
              <a:spcBef>
                <a:spcPts val="10"/>
              </a:spcBef>
            </a:pPr>
            <a:r>
              <a:rPr sz="1500" dirty="0">
                <a:latin typeface="Calibri"/>
                <a:cs typeface="Calibri"/>
              </a:rPr>
              <a:t>27.6</a:t>
            </a:r>
          </a:p>
        </p:txBody>
      </p:sp>
      <p:sp>
        <p:nvSpPr>
          <p:cNvPr id="12" name="object 12"/>
          <p:cNvSpPr/>
          <p:nvPr/>
        </p:nvSpPr>
        <p:spPr>
          <a:xfrm>
            <a:off x="6291790" y="3126740"/>
            <a:ext cx="4027333" cy="38123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374276" y="890729"/>
            <a:ext cx="9296012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i="1" u="heavy" spc="-20" dirty="0">
                <a:solidFill>
                  <a:srgbClr val="2D74B6"/>
                </a:solidFill>
                <a:latin typeface="Calibri"/>
                <a:cs typeface="Calibri"/>
              </a:rPr>
              <a:t>S</a:t>
            </a:r>
            <a:r>
              <a:rPr sz="2600" i="1" u="heavy" spc="-15" dirty="0">
                <a:solidFill>
                  <a:srgbClr val="2D74B6"/>
                </a:solidFill>
                <a:latin typeface="Calibri"/>
                <a:cs typeface="Calibri"/>
              </a:rPr>
              <a:t>t</a:t>
            </a:r>
            <a:r>
              <a:rPr sz="2600" i="1" u="heavy" spc="-65" dirty="0">
                <a:solidFill>
                  <a:srgbClr val="2D74B6"/>
                </a:solidFill>
                <a:latin typeface="Calibri"/>
                <a:cs typeface="Calibri"/>
              </a:rPr>
              <a:t>r</a:t>
            </a:r>
            <a:r>
              <a:rPr sz="2600" i="1" u="heavy" spc="-45" dirty="0">
                <a:solidFill>
                  <a:srgbClr val="2D74B6"/>
                </a:solidFill>
                <a:latin typeface="Calibri"/>
                <a:cs typeface="Calibri"/>
              </a:rPr>
              <a:t>a</a:t>
            </a:r>
            <a:r>
              <a:rPr sz="2600" i="1" u="heavy" spc="-15" dirty="0">
                <a:solidFill>
                  <a:srgbClr val="2D74B6"/>
                </a:solidFill>
                <a:latin typeface="Calibri"/>
                <a:cs typeface="Calibri"/>
              </a:rPr>
              <a:t>t</a:t>
            </a:r>
            <a:r>
              <a:rPr sz="2600" i="1" u="heavy" spc="-25" dirty="0">
                <a:solidFill>
                  <a:srgbClr val="2D74B6"/>
                </a:solidFill>
                <a:latin typeface="Calibri"/>
                <a:cs typeface="Calibri"/>
              </a:rPr>
              <a:t>um</a:t>
            </a:r>
            <a:r>
              <a:rPr sz="2600" i="1" u="heavy" spc="-204" dirty="0">
                <a:solidFill>
                  <a:srgbClr val="2D74B6"/>
                </a:solidFill>
                <a:latin typeface="Calibri"/>
                <a:cs typeface="Calibri"/>
              </a:rPr>
              <a:t> </a:t>
            </a:r>
            <a:r>
              <a:rPr sz="2600" i="1" u="heavy" spc="-20" dirty="0">
                <a:solidFill>
                  <a:srgbClr val="2D74B6"/>
                </a:solidFill>
                <a:latin typeface="Calibri"/>
                <a:cs typeface="Calibri"/>
              </a:rPr>
              <a:t>C</a:t>
            </a:r>
            <a:r>
              <a:rPr sz="2600" i="1" u="heavy" spc="-15" dirty="0">
                <a:solidFill>
                  <a:srgbClr val="2D74B6"/>
                </a:solidFill>
                <a:latin typeface="Calibri"/>
                <a:cs typeface="Calibri"/>
              </a:rPr>
              <a:t>or</a:t>
            </a:r>
            <a:r>
              <a:rPr sz="2600" i="1" u="heavy" spc="-25" dirty="0">
                <a:solidFill>
                  <a:srgbClr val="2D74B6"/>
                </a:solidFill>
                <a:latin typeface="Calibri"/>
                <a:cs typeface="Calibri"/>
              </a:rPr>
              <a:t>neum</a:t>
            </a:r>
            <a:r>
              <a:rPr sz="2600" i="1" u="heavy" spc="-204" dirty="0">
                <a:solidFill>
                  <a:srgbClr val="2D74B6"/>
                </a:solidFill>
                <a:latin typeface="Calibri"/>
                <a:cs typeface="Calibri"/>
              </a:rPr>
              <a:t> </a:t>
            </a:r>
            <a:r>
              <a:rPr lang="ru-RU" sz="2600" u="heavy" spc="-25" dirty="0">
                <a:solidFill>
                  <a:srgbClr val="2D74B6"/>
                </a:solidFill>
                <a:latin typeface="Calibri"/>
                <a:cs typeface="Calibri"/>
              </a:rPr>
              <a:t>и</a:t>
            </a:r>
            <a:r>
              <a:rPr sz="2600" u="heavy" spc="-204" dirty="0">
                <a:solidFill>
                  <a:srgbClr val="2D74B6"/>
                </a:solidFill>
                <a:latin typeface="Calibri"/>
                <a:cs typeface="Calibri"/>
              </a:rPr>
              <a:t> </a:t>
            </a:r>
            <a:r>
              <a:rPr lang="ru-RU" sz="2600" u="heavy" spc="-30" dirty="0">
                <a:solidFill>
                  <a:srgbClr val="2D74B6"/>
                </a:solidFill>
                <a:latin typeface="Calibri"/>
                <a:cs typeface="Calibri"/>
              </a:rPr>
              <a:t>Натуральный увлажняющий фактор (НУФ)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4B4B6239-AE90-4612-919F-DBCC40887D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709938"/>
          </a:xfrm>
          <a:prstGeom prst="rect">
            <a:avLst/>
          </a:prstGeom>
        </p:spPr>
        <p:txBody>
          <a:bodyPr vert="horz" wrap="square" lIns="0" tIns="154432" rIns="0" bIns="0" rtlCol="0">
            <a:spAutoFit/>
          </a:bodyPr>
          <a:lstStyle/>
          <a:p>
            <a:pPr marL="83820">
              <a:lnSpc>
                <a:spcPct val="100000"/>
              </a:lnSpc>
            </a:pPr>
            <a:r>
              <a:rPr lang="ru-RU" sz="3600" dirty="0"/>
              <a:t>Увлажняющие агенты: </a:t>
            </a:r>
            <a:r>
              <a:rPr lang="en-US" sz="3600" b="1" spc="-1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3600" b="1" spc="-5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US" sz="3600" b="1" spc="-1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US" sz="3600" b="1" spc="-2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en-US" sz="3600" b="1" spc="-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lang="en-US" sz="3600" b="1" spc="-25" dirty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lang="en-US" sz="36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z="3600" b="1" spc="-25" dirty="0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lang="en-US" sz="3600" b="1" spc="-25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lang="en-US" sz="36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endParaRPr sz="3450" dirty="0">
              <a:latin typeface="Times New Roman"/>
              <a:cs typeface="Times New Roman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847E808-2675-45F7-AADE-953AF5252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18" y="210784"/>
            <a:ext cx="1323975" cy="49581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4A136CF-59AF-4A79-9772-5A0A5D06EAA3}"/>
              </a:ext>
            </a:extLst>
          </p:cNvPr>
          <p:cNvSpPr/>
          <p:nvPr/>
        </p:nvSpPr>
        <p:spPr>
          <a:xfrm>
            <a:off x="990625" y="6125838"/>
            <a:ext cx="2361672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dirty="0"/>
              <a:t>Аминокислотный состав </a:t>
            </a:r>
          </a:p>
          <a:p>
            <a:pPr algn="ctr"/>
            <a:r>
              <a:rPr lang="ru-RU" sz="1600" dirty="0"/>
              <a:t>НУФ</a:t>
            </a:r>
            <a:endParaRPr lang="ru-UA" sz="16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E4B94EE-B64F-4716-89B8-0EDC15FBC4DF}"/>
              </a:ext>
            </a:extLst>
          </p:cNvPr>
          <p:cNvSpPr/>
          <p:nvPr/>
        </p:nvSpPr>
        <p:spPr>
          <a:xfrm>
            <a:off x="7073708" y="6457754"/>
            <a:ext cx="277877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Аминокислотная композиция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PRODEW 600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EF40953-A1B2-4DEB-B243-2470FAB935F9}"/>
              </a:ext>
            </a:extLst>
          </p:cNvPr>
          <p:cNvSpPr/>
          <p:nvPr/>
        </p:nvSpPr>
        <p:spPr>
          <a:xfrm>
            <a:off x="7027158" y="5158761"/>
            <a:ext cx="1371599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Нейтральные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аминокислоты, </a:t>
            </a:r>
          </a:p>
          <a:p>
            <a:pPr algn="ctr"/>
            <a:r>
              <a:rPr lang="ru-RU" sz="1400" dirty="0">
                <a:solidFill>
                  <a:srgbClr val="FF0000"/>
                </a:solidFill>
              </a:rPr>
              <a:t>44,8%</a:t>
            </a:r>
            <a:endParaRPr lang="ru-UA" sz="1400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BBC2456-AF1F-4948-A8BC-71268397EB72}"/>
              </a:ext>
            </a:extLst>
          </p:cNvPr>
          <p:cNvSpPr/>
          <p:nvPr/>
        </p:nvSpPr>
        <p:spPr>
          <a:xfrm>
            <a:off x="832383" y="4993046"/>
            <a:ext cx="128171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FF0000"/>
                </a:solidFill>
              </a:rPr>
              <a:t>Нейтральные </a:t>
            </a:r>
          </a:p>
          <a:p>
            <a:pPr algn="ctr"/>
            <a:r>
              <a:rPr lang="ru-RU" sz="1200" dirty="0">
                <a:solidFill>
                  <a:srgbClr val="FF0000"/>
                </a:solidFill>
              </a:rPr>
              <a:t>аминокислоты, </a:t>
            </a:r>
          </a:p>
          <a:p>
            <a:pPr algn="ctr"/>
            <a:r>
              <a:rPr lang="ru-RU" sz="1200" dirty="0">
                <a:solidFill>
                  <a:srgbClr val="FF0000"/>
                </a:solidFill>
              </a:rPr>
              <a:t>44,7%</a:t>
            </a:r>
            <a:endParaRPr lang="ru-UA" sz="12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8037D38-E5DA-4E18-89D5-CF96163DE031}"/>
              </a:ext>
            </a:extLst>
          </p:cNvPr>
          <p:cNvSpPr/>
          <p:nvPr/>
        </p:nvSpPr>
        <p:spPr>
          <a:xfrm>
            <a:off x="8505499" y="4710532"/>
            <a:ext cx="1371599" cy="7386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</a:rPr>
              <a:t>Гидроксильные </a:t>
            </a:r>
          </a:p>
          <a:p>
            <a:pPr algn="ctr"/>
            <a:r>
              <a:rPr lang="ru-RU" sz="1400" dirty="0">
                <a:solidFill>
                  <a:schemeClr val="accent1"/>
                </a:solidFill>
              </a:rPr>
              <a:t>аминокислоты, </a:t>
            </a:r>
          </a:p>
          <a:p>
            <a:pPr algn="ctr"/>
            <a:r>
              <a:rPr lang="ru-RU" sz="1400" dirty="0">
                <a:solidFill>
                  <a:schemeClr val="accent1"/>
                </a:solidFill>
              </a:rPr>
              <a:t>31,3%</a:t>
            </a:r>
            <a:endParaRPr lang="ru-UA" sz="1400" dirty="0">
              <a:solidFill>
                <a:schemeClr val="accent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AC521C6-C4FE-42D5-A98B-2950FF3590BC}"/>
              </a:ext>
            </a:extLst>
          </p:cNvPr>
          <p:cNvSpPr/>
          <p:nvPr/>
        </p:nvSpPr>
        <p:spPr>
          <a:xfrm>
            <a:off x="2192465" y="4625185"/>
            <a:ext cx="136557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1"/>
                </a:solidFill>
              </a:rPr>
              <a:t>Гидроксильные 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аминокислоты, 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31,3%</a:t>
            </a:r>
            <a:endParaRPr lang="ru-UA" sz="1200" dirty="0">
              <a:solidFill>
                <a:schemeClr val="accent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A113DDA-FB4B-4E23-B3B7-F12B02595FE0}"/>
              </a:ext>
            </a:extLst>
          </p:cNvPr>
          <p:cNvSpPr/>
          <p:nvPr/>
        </p:nvSpPr>
        <p:spPr>
          <a:xfrm>
            <a:off x="5797715" y="3023296"/>
            <a:ext cx="21568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accent1"/>
                </a:solidFill>
              </a:rPr>
              <a:t>Базовые </a:t>
            </a:r>
          </a:p>
          <a:p>
            <a:pPr algn="r"/>
            <a:r>
              <a:rPr lang="ru-RU" sz="1600" dirty="0">
                <a:solidFill>
                  <a:schemeClr val="accent1"/>
                </a:solidFill>
              </a:rPr>
              <a:t>аминокислоты, 13,7%</a:t>
            </a:r>
            <a:endParaRPr lang="ru-UA" sz="1600" dirty="0">
              <a:solidFill>
                <a:schemeClr val="accent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46A3233-E38F-4FDA-B4D3-A22DBB45BEFD}"/>
              </a:ext>
            </a:extLst>
          </p:cNvPr>
          <p:cNvSpPr/>
          <p:nvPr/>
        </p:nvSpPr>
        <p:spPr>
          <a:xfrm>
            <a:off x="8424961" y="3023295"/>
            <a:ext cx="21568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B050"/>
                </a:solidFill>
              </a:rPr>
              <a:t>Кислые </a:t>
            </a:r>
          </a:p>
          <a:p>
            <a:r>
              <a:rPr lang="ru-RU" sz="1600" dirty="0">
                <a:solidFill>
                  <a:srgbClr val="00B050"/>
                </a:solidFill>
              </a:rPr>
              <a:t>аминокислоты, 9,3%</a:t>
            </a:r>
            <a:endParaRPr lang="ru-UA" sz="1600" dirty="0">
              <a:solidFill>
                <a:srgbClr val="00B050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B618033-8AAD-431D-AD80-F65842A70936}"/>
              </a:ext>
            </a:extLst>
          </p:cNvPr>
          <p:cNvSpPr/>
          <p:nvPr/>
        </p:nvSpPr>
        <p:spPr>
          <a:xfrm>
            <a:off x="-42762" y="2984945"/>
            <a:ext cx="215686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chemeClr val="accent1"/>
                </a:solidFill>
              </a:rPr>
              <a:t>Базовые </a:t>
            </a:r>
          </a:p>
          <a:p>
            <a:pPr algn="r"/>
            <a:r>
              <a:rPr lang="ru-RU" sz="1600" dirty="0">
                <a:solidFill>
                  <a:schemeClr val="accent1"/>
                </a:solidFill>
              </a:rPr>
              <a:t>аминокислоты, 13,7%</a:t>
            </a:r>
            <a:endParaRPr lang="ru-UA" sz="1600" dirty="0">
              <a:solidFill>
                <a:schemeClr val="accent1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1C059F-69E8-4660-992B-26F2358C44EC}"/>
              </a:ext>
            </a:extLst>
          </p:cNvPr>
          <p:cNvSpPr/>
          <p:nvPr/>
        </p:nvSpPr>
        <p:spPr>
          <a:xfrm>
            <a:off x="2240809" y="2979031"/>
            <a:ext cx="21568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B050"/>
                </a:solidFill>
              </a:rPr>
              <a:t>Кислые </a:t>
            </a:r>
          </a:p>
          <a:p>
            <a:r>
              <a:rPr lang="ru-RU" sz="1600" dirty="0">
                <a:solidFill>
                  <a:srgbClr val="00B050"/>
                </a:solidFill>
              </a:rPr>
              <a:t>аминокислоты, 9,3%</a:t>
            </a:r>
            <a:endParaRPr lang="ru-UA" sz="1600" dirty="0">
              <a:solidFill>
                <a:srgbClr val="00B050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81F4EC0-6DCA-4DFC-AF68-4A4D66EC36D8}"/>
              </a:ext>
            </a:extLst>
          </p:cNvPr>
          <p:cNvSpPr/>
          <p:nvPr/>
        </p:nvSpPr>
        <p:spPr>
          <a:xfrm>
            <a:off x="5888650" y="3867683"/>
            <a:ext cx="158280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Цикличные </a:t>
            </a:r>
          </a:p>
          <a:p>
            <a:pPr algn="r"/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аминокислоты, 9,3%</a:t>
            </a:r>
            <a:endParaRPr lang="ru-UA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2D67D9E-D583-45CD-8804-CEDBAA0FC862}"/>
              </a:ext>
            </a:extLst>
          </p:cNvPr>
          <p:cNvSpPr/>
          <p:nvPr/>
        </p:nvSpPr>
        <p:spPr>
          <a:xfrm>
            <a:off x="0" y="3753274"/>
            <a:ext cx="159001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Цикличные </a:t>
            </a:r>
          </a:p>
          <a:p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аминокислоты, 0,9%</a:t>
            </a:r>
            <a:endParaRPr lang="ru-UA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E58CA0-513F-4B0B-941E-E3CB9BF88667}"/>
              </a:ext>
            </a:extLst>
          </p:cNvPr>
          <p:cNvSpPr/>
          <p:nvPr/>
        </p:nvSpPr>
        <p:spPr>
          <a:xfrm>
            <a:off x="9838749" y="2326243"/>
            <a:ext cx="438930" cy="23984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3984" y="324611"/>
            <a:ext cx="9157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200" dirty="0"/>
              <a:t>Увлажняющие агенты: </a:t>
            </a:r>
            <a:r>
              <a:rPr lang="en-US" sz="3200" b="1" spc="-10" dirty="0">
                <a:solidFill>
                  <a:srgbClr val="FF0000"/>
                </a:solidFill>
                <a:cs typeface="Calibri"/>
              </a:rPr>
              <a:t>P</a:t>
            </a:r>
            <a:r>
              <a:rPr lang="en-US" sz="3200" b="1" spc="-50" dirty="0">
                <a:solidFill>
                  <a:srgbClr val="FF0000"/>
                </a:solidFill>
                <a:cs typeface="Calibri"/>
              </a:rPr>
              <a:t>R</a:t>
            </a:r>
            <a:r>
              <a:rPr lang="en-US" sz="3200" b="1" spc="-15" dirty="0">
                <a:solidFill>
                  <a:srgbClr val="FF0000"/>
                </a:solidFill>
                <a:cs typeface="Calibri"/>
              </a:rPr>
              <a:t>O</a:t>
            </a:r>
            <a:r>
              <a:rPr lang="en-US" sz="3200" b="1" spc="-25" dirty="0">
                <a:solidFill>
                  <a:srgbClr val="FF0000"/>
                </a:solidFill>
                <a:cs typeface="Calibri"/>
              </a:rPr>
              <a:t>D</a:t>
            </a:r>
            <a:r>
              <a:rPr lang="en-US" sz="3200" b="1" spc="-35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sz="3200" b="1" spc="-25" dirty="0">
                <a:solidFill>
                  <a:srgbClr val="FF0000"/>
                </a:solidFill>
                <a:cs typeface="Calibri"/>
              </a:rPr>
              <a:t>W</a:t>
            </a:r>
            <a:r>
              <a:rPr lang="en-US" sz="3200" b="1" spc="-75" dirty="0">
                <a:solidFill>
                  <a:srgbClr val="FF0000"/>
                </a:solidFill>
                <a:cs typeface="Calibri"/>
              </a:rPr>
              <a:t> </a:t>
            </a:r>
            <a:r>
              <a:rPr lang="ru-RU" sz="3200" b="1" spc="-25" dirty="0">
                <a:solidFill>
                  <a:srgbClr val="FF0000"/>
                </a:solidFill>
                <a:cs typeface="Calibri"/>
              </a:rPr>
              <a:t>60</a:t>
            </a:r>
            <a:r>
              <a:rPr lang="en-US" sz="3200" b="1" spc="-25" dirty="0">
                <a:solidFill>
                  <a:srgbClr val="FF0000"/>
                </a:solidFill>
                <a:cs typeface="Calibri"/>
              </a:rPr>
              <a:t>0</a:t>
            </a:r>
            <a:r>
              <a:rPr lang="en-US" sz="3200" b="1" spc="-10" dirty="0">
                <a:solidFill>
                  <a:srgbClr val="FF0000"/>
                </a:solidFill>
                <a:cs typeface="Calibri"/>
              </a:rPr>
              <a:t> </a:t>
            </a:r>
            <a:endParaRPr sz="3000" dirty="0">
              <a:latin typeface="Calibri Light"/>
              <a:cs typeface="Calibri Ligh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42BC3A-4F6D-4125-B60C-7821EEB59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18" y="210784"/>
            <a:ext cx="1323975" cy="4958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DED548-4B87-46E7-B25E-74BFF6F8C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40" t="28169" r="19083" b="48556"/>
          <a:stretch/>
        </p:blipFill>
        <p:spPr>
          <a:xfrm>
            <a:off x="698500" y="1993160"/>
            <a:ext cx="9157335" cy="278733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4C7AC7-68C8-4333-B60F-9F53094B3909}"/>
              </a:ext>
            </a:extLst>
          </p:cNvPr>
          <p:cNvSpPr/>
          <p:nvPr/>
        </p:nvSpPr>
        <p:spPr>
          <a:xfrm>
            <a:off x="698500" y="1873470"/>
            <a:ext cx="38998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Содержание воды в 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</a:rPr>
              <a:t>stratum corneum</a:t>
            </a:r>
            <a:endParaRPr lang="ru-UA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C047E5-3192-4049-8239-9A106D1A9D31}"/>
              </a:ext>
            </a:extLst>
          </p:cNvPr>
          <p:cNvSpPr/>
          <p:nvPr/>
        </p:nvSpPr>
        <p:spPr>
          <a:xfrm>
            <a:off x="5371564" y="1862381"/>
            <a:ext cx="36931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4">
                    <a:lumMod val="75000"/>
                  </a:schemeClr>
                </a:solidFill>
              </a:rPr>
              <a:t>Трансэпидермальная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 потеря влаги</a:t>
            </a:r>
            <a:endParaRPr lang="ru-U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47E38F-E134-4AD6-A95C-EF489ABE36D2}"/>
              </a:ext>
            </a:extLst>
          </p:cNvPr>
          <p:cNvSpPr/>
          <p:nvPr/>
        </p:nvSpPr>
        <p:spPr>
          <a:xfrm>
            <a:off x="811731" y="5802942"/>
            <a:ext cx="91573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Метод: тонер для кожи и крем наносился на кожу щек каждое утро в течение 2 недель.</a:t>
            </a:r>
          </a:p>
          <a:p>
            <a:r>
              <a:rPr lang="ru-RU" dirty="0"/>
              <a:t>Контроль: тонер для кожи и крем для кожи без PRODEW 600.</a:t>
            </a:r>
          </a:p>
          <a:p>
            <a:r>
              <a:rPr lang="ru-RU" dirty="0"/>
              <a:t>PRODEW 600: тонер для кожи – 5%, крем для кожи – 2%.</a:t>
            </a:r>
          </a:p>
          <a:p>
            <a:endParaRPr lang="en-US" dirty="0"/>
          </a:p>
          <a:p>
            <a:endParaRPr lang="ru-UA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1794E10-0039-4D6A-9AC3-ED4821AC094E}"/>
              </a:ext>
            </a:extLst>
          </p:cNvPr>
          <p:cNvSpPr/>
          <p:nvPr/>
        </p:nvSpPr>
        <p:spPr>
          <a:xfrm>
            <a:off x="2254801" y="4835778"/>
            <a:ext cx="1694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5 % </a:t>
            </a:r>
            <a:r>
              <a:rPr lang="en-US" dirty="0"/>
              <a:t>Prodew 600</a:t>
            </a:r>
            <a:endParaRPr lang="ru-RU" dirty="0"/>
          </a:p>
          <a:p>
            <a:pPr algn="ctr"/>
            <a:r>
              <a:rPr lang="ru-RU" dirty="0"/>
              <a:t>(тонер)</a:t>
            </a:r>
            <a:endParaRPr lang="ru-UA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603B6BC-C9BC-409A-951D-1430DEAA6E9E}"/>
              </a:ext>
            </a:extLst>
          </p:cNvPr>
          <p:cNvSpPr/>
          <p:nvPr/>
        </p:nvSpPr>
        <p:spPr>
          <a:xfrm>
            <a:off x="6920115" y="4792886"/>
            <a:ext cx="1694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ru-RU" dirty="0"/>
              <a:t> % </a:t>
            </a:r>
            <a:r>
              <a:rPr lang="en-US" dirty="0"/>
              <a:t>Prodew 600</a:t>
            </a:r>
            <a:endParaRPr lang="ru-RU" dirty="0"/>
          </a:p>
          <a:p>
            <a:pPr algn="ctr"/>
            <a:r>
              <a:rPr lang="ru-RU" dirty="0"/>
              <a:t>(крем)</a:t>
            </a:r>
            <a:endParaRPr lang="ru-UA" dirty="0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7B185A9D-BFC6-4665-BFDB-195D293706F8}"/>
              </a:ext>
            </a:extLst>
          </p:cNvPr>
          <p:cNvSpPr txBox="1"/>
          <p:nvPr/>
        </p:nvSpPr>
        <p:spPr>
          <a:xfrm>
            <a:off x="698500" y="1215028"/>
            <a:ext cx="7696200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u="heavy" spc="-10" dirty="0">
                <a:solidFill>
                  <a:srgbClr val="2D74B6"/>
                </a:solidFill>
                <a:latin typeface="Calibri"/>
                <a:cs typeface="Calibri"/>
              </a:rPr>
              <a:t>P</a:t>
            </a:r>
            <a:r>
              <a:rPr sz="2600" u="heavy" spc="-50" dirty="0">
                <a:solidFill>
                  <a:srgbClr val="2D74B6"/>
                </a:solidFill>
                <a:latin typeface="Calibri"/>
                <a:cs typeface="Calibri"/>
              </a:rPr>
              <a:t>r</a:t>
            </a:r>
            <a:r>
              <a:rPr sz="2600" u="heavy" spc="-15" dirty="0">
                <a:solidFill>
                  <a:srgbClr val="2D74B6"/>
                </a:solidFill>
                <a:latin typeface="Calibri"/>
                <a:cs typeface="Calibri"/>
              </a:rPr>
              <a:t>o</a:t>
            </a:r>
            <a:r>
              <a:rPr sz="2600" u="heavy" spc="-25" dirty="0">
                <a:solidFill>
                  <a:srgbClr val="2D74B6"/>
                </a:solidFill>
                <a:latin typeface="Calibri"/>
                <a:cs typeface="Calibri"/>
              </a:rPr>
              <a:t>d</a:t>
            </a:r>
            <a:r>
              <a:rPr sz="2600" u="heavy" spc="-35" dirty="0">
                <a:solidFill>
                  <a:srgbClr val="2D74B6"/>
                </a:solidFill>
                <a:latin typeface="Calibri"/>
                <a:cs typeface="Calibri"/>
              </a:rPr>
              <a:t>e</a:t>
            </a:r>
            <a:r>
              <a:rPr sz="2600" u="heavy" spc="-25" dirty="0">
                <a:solidFill>
                  <a:srgbClr val="2D74B6"/>
                </a:solidFill>
                <a:latin typeface="Calibri"/>
                <a:cs typeface="Calibri"/>
              </a:rPr>
              <a:t>w</a:t>
            </a:r>
            <a:r>
              <a:rPr sz="2600" u="heavy" spc="-215" dirty="0">
                <a:solidFill>
                  <a:srgbClr val="2D74B6"/>
                </a:solidFill>
                <a:latin typeface="Calibri"/>
                <a:cs typeface="Calibri"/>
              </a:rPr>
              <a:t> </a:t>
            </a:r>
            <a:r>
              <a:rPr sz="2600" u="heavy" spc="-25" dirty="0">
                <a:solidFill>
                  <a:srgbClr val="2D74B6"/>
                </a:solidFill>
                <a:latin typeface="Calibri"/>
                <a:cs typeface="Calibri"/>
              </a:rPr>
              <a:t>60</a:t>
            </a:r>
            <a:r>
              <a:rPr sz="2600" u="heavy" spc="-15" dirty="0">
                <a:solidFill>
                  <a:srgbClr val="2D74B6"/>
                </a:solidFill>
                <a:latin typeface="Calibri"/>
                <a:cs typeface="Calibri"/>
              </a:rPr>
              <a:t>0</a:t>
            </a:r>
            <a:r>
              <a:rPr sz="2600" u="heavy" spc="-215" dirty="0">
                <a:solidFill>
                  <a:srgbClr val="2D74B6"/>
                </a:solidFill>
                <a:latin typeface="Calibri"/>
                <a:cs typeface="Calibri"/>
              </a:rPr>
              <a:t> </a:t>
            </a:r>
            <a:r>
              <a:rPr lang="ru-RU" sz="2600" u="heavy" spc="-5" dirty="0">
                <a:solidFill>
                  <a:srgbClr val="2D74B6"/>
                </a:solidFill>
                <a:latin typeface="Calibri"/>
                <a:cs typeface="Calibri"/>
              </a:rPr>
              <a:t>улучшает гидратацию кожи двумя путями: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E685093-EFAB-479A-A6C4-AE7DDDD0E4B4}"/>
              </a:ext>
            </a:extLst>
          </p:cNvPr>
          <p:cNvSpPr/>
          <p:nvPr/>
        </p:nvSpPr>
        <p:spPr>
          <a:xfrm rot="16200000">
            <a:off x="-27658" y="3266345"/>
            <a:ext cx="225172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% от начального состояния </a:t>
            </a:r>
          </a:p>
          <a:p>
            <a:pPr algn="ctr"/>
            <a:r>
              <a:rPr lang="ru-RU" sz="1400" dirty="0"/>
              <a:t>после теста</a:t>
            </a:r>
            <a:endParaRPr lang="ru-UA" sz="1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51503A3-2506-4499-A5E9-970D1E9C68D1}"/>
              </a:ext>
            </a:extLst>
          </p:cNvPr>
          <p:cNvSpPr/>
          <p:nvPr/>
        </p:nvSpPr>
        <p:spPr>
          <a:xfrm>
            <a:off x="1942564" y="4346041"/>
            <a:ext cx="109854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Контроль</a:t>
            </a:r>
            <a:endParaRPr lang="ru-UA" sz="14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423E15E-6EF2-4AFE-B12C-AF0B5310D532}"/>
              </a:ext>
            </a:extLst>
          </p:cNvPr>
          <p:cNvSpPr/>
          <p:nvPr/>
        </p:nvSpPr>
        <p:spPr>
          <a:xfrm>
            <a:off x="3074584" y="4361119"/>
            <a:ext cx="138257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PRODEW 600</a:t>
            </a:r>
            <a:endParaRPr lang="ru-UA" sz="14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91984A8-4F89-454F-9B67-D05391A2F650}"/>
              </a:ext>
            </a:extLst>
          </p:cNvPr>
          <p:cNvSpPr/>
          <p:nvPr/>
        </p:nvSpPr>
        <p:spPr>
          <a:xfrm>
            <a:off x="6668887" y="4361119"/>
            <a:ext cx="109854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Контроль</a:t>
            </a:r>
            <a:endParaRPr lang="ru-UA" sz="14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30C9E52-BE2F-4F57-B9BB-8C9AC94A3867}"/>
              </a:ext>
            </a:extLst>
          </p:cNvPr>
          <p:cNvSpPr/>
          <p:nvPr/>
        </p:nvSpPr>
        <p:spPr>
          <a:xfrm>
            <a:off x="7729974" y="4416920"/>
            <a:ext cx="138257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PRODEW 600</a:t>
            </a:r>
            <a:endParaRPr lang="ru-UA" sz="14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9F088B5-BC44-4116-B086-C4529E042D43}"/>
              </a:ext>
            </a:extLst>
          </p:cNvPr>
          <p:cNvSpPr/>
          <p:nvPr/>
        </p:nvSpPr>
        <p:spPr>
          <a:xfrm rot="16200000">
            <a:off x="4613184" y="3261272"/>
            <a:ext cx="225172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% от начального состояния </a:t>
            </a:r>
          </a:p>
          <a:p>
            <a:pPr algn="ctr"/>
            <a:r>
              <a:rPr lang="ru-RU" sz="1400" dirty="0"/>
              <a:t>после теста</a:t>
            </a:r>
            <a:endParaRPr lang="ru-UA" sz="14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E8CD9DE-B471-434C-ADCC-23775413D71D}"/>
              </a:ext>
            </a:extLst>
          </p:cNvPr>
          <p:cNvSpPr/>
          <p:nvPr/>
        </p:nvSpPr>
        <p:spPr>
          <a:xfrm>
            <a:off x="4072845" y="2679841"/>
            <a:ext cx="109854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Повышение</a:t>
            </a:r>
            <a:endParaRPr lang="ru-UA" sz="14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701B76E-93BE-444C-AA79-2EDB41EC4EEC}"/>
              </a:ext>
            </a:extLst>
          </p:cNvPr>
          <p:cNvSpPr/>
          <p:nvPr/>
        </p:nvSpPr>
        <p:spPr>
          <a:xfrm>
            <a:off x="9064755" y="4109143"/>
            <a:ext cx="12129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Уменьшение ТЭПВ</a:t>
            </a:r>
            <a:endParaRPr lang="ru-UA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9900" y="1097218"/>
            <a:ext cx="6062084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u="heavy" spc="-10" dirty="0">
                <a:solidFill>
                  <a:srgbClr val="2D74B6"/>
                </a:solidFill>
                <a:latin typeface="Calibri"/>
                <a:cs typeface="Calibri"/>
              </a:rPr>
              <a:t>P</a:t>
            </a:r>
            <a:r>
              <a:rPr sz="2600" u="heavy" spc="-50" dirty="0">
                <a:solidFill>
                  <a:srgbClr val="2D74B6"/>
                </a:solidFill>
                <a:latin typeface="Calibri"/>
                <a:cs typeface="Calibri"/>
              </a:rPr>
              <a:t>r</a:t>
            </a:r>
            <a:r>
              <a:rPr sz="2600" u="heavy" spc="-15" dirty="0">
                <a:solidFill>
                  <a:srgbClr val="2D74B6"/>
                </a:solidFill>
                <a:latin typeface="Calibri"/>
                <a:cs typeface="Calibri"/>
              </a:rPr>
              <a:t>o</a:t>
            </a:r>
            <a:r>
              <a:rPr sz="2600" u="heavy" spc="-25" dirty="0">
                <a:solidFill>
                  <a:srgbClr val="2D74B6"/>
                </a:solidFill>
                <a:latin typeface="Calibri"/>
                <a:cs typeface="Calibri"/>
              </a:rPr>
              <a:t>d</a:t>
            </a:r>
            <a:r>
              <a:rPr sz="2600" u="heavy" spc="-35" dirty="0">
                <a:solidFill>
                  <a:srgbClr val="2D74B6"/>
                </a:solidFill>
                <a:latin typeface="Calibri"/>
                <a:cs typeface="Calibri"/>
              </a:rPr>
              <a:t>e</a:t>
            </a:r>
            <a:r>
              <a:rPr sz="2600" u="heavy" spc="-25" dirty="0">
                <a:solidFill>
                  <a:srgbClr val="2D74B6"/>
                </a:solidFill>
                <a:latin typeface="Calibri"/>
                <a:cs typeface="Calibri"/>
              </a:rPr>
              <a:t>w</a:t>
            </a:r>
            <a:r>
              <a:rPr sz="2600" u="heavy" spc="-215" dirty="0">
                <a:solidFill>
                  <a:srgbClr val="2D74B6"/>
                </a:solidFill>
                <a:latin typeface="Calibri"/>
                <a:cs typeface="Calibri"/>
              </a:rPr>
              <a:t> </a:t>
            </a:r>
            <a:r>
              <a:rPr sz="2600" u="heavy" spc="-25" dirty="0">
                <a:solidFill>
                  <a:srgbClr val="2D74B6"/>
                </a:solidFill>
                <a:latin typeface="Calibri"/>
                <a:cs typeface="Calibri"/>
              </a:rPr>
              <a:t>60</a:t>
            </a:r>
            <a:r>
              <a:rPr sz="2600" u="heavy" spc="-15" dirty="0">
                <a:solidFill>
                  <a:srgbClr val="2D74B6"/>
                </a:solidFill>
                <a:latin typeface="Calibri"/>
                <a:cs typeface="Calibri"/>
              </a:rPr>
              <a:t>0</a:t>
            </a:r>
            <a:r>
              <a:rPr sz="2600" u="heavy" spc="-215" dirty="0">
                <a:solidFill>
                  <a:srgbClr val="2D74B6"/>
                </a:solidFill>
                <a:latin typeface="Calibri"/>
                <a:cs typeface="Calibri"/>
              </a:rPr>
              <a:t> </a:t>
            </a:r>
            <a:r>
              <a:rPr lang="ru-RU" sz="2600" u="heavy" spc="-50" dirty="0">
                <a:solidFill>
                  <a:srgbClr val="2D74B6"/>
                </a:solidFill>
                <a:latin typeface="Calibri"/>
                <a:cs typeface="Calibri"/>
              </a:rPr>
              <a:t>уменьшает мелкие морщины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1745" y="5671981"/>
            <a:ext cx="8037188" cy="9897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8419">
              <a:lnSpc>
                <a:spcPct val="100699"/>
              </a:lnSpc>
            </a:pPr>
            <a:r>
              <a:rPr lang="ru-RU" sz="1600" dirty="0"/>
              <a:t>Метод: тонер для кожи и крем наносился на кожу щек каждое утро в течение 2 недель. </a:t>
            </a:r>
            <a:r>
              <a:rPr lang="ru-RU" sz="1600" spc="-50" dirty="0">
                <a:cs typeface="Calibri"/>
              </a:rPr>
              <a:t>Оценка морщин и внешний вид были измерены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lang="ru-RU" sz="1600" spc="-30" dirty="0">
                <a:cs typeface="Times New Roman"/>
              </a:rPr>
              <a:t>системой</a:t>
            </a:r>
            <a:r>
              <a:rPr lang="ru-RU"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V</a:t>
            </a:r>
            <a:r>
              <a:rPr sz="1600" dirty="0">
                <a:latin typeface="Calibri"/>
                <a:cs typeface="Calibri"/>
              </a:rPr>
              <a:t>ISIA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35" dirty="0">
                <a:latin typeface="Calibri"/>
                <a:cs typeface="Calibri"/>
              </a:rPr>
              <a:t>E</a:t>
            </a:r>
            <a:r>
              <a:rPr sz="1600" spc="-15" dirty="0">
                <a:latin typeface="Calibri"/>
                <a:cs typeface="Calibri"/>
              </a:rPr>
              <a:t>v</a:t>
            </a:r>
            <a:r>
              <a:rPr sz="1600" spc="-10" dirty="0">
                <a:latin typeface="Calibri"/>
                <a:cs typeface="Calibri"/>
              </a:rPr>
              <a:t>o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5" dirty="0">
                <a:latin typeface="Calibri"/>
                <a:cs typeface="Calibri"/>
              </a:rPr>
              <a:t>ut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n</a:t>
            </a:r>
            <a:r>
              <a:rPr sz="1600" dirty="0">
                <a:latin typeface="Calibri"/>
                <a:cs typeface="Calibri"/>
              </a:rPr>
              <a:t>.</a:t>
            </a:r>
            <a:r>
              <a:rPr sz="1600" dirty="0">
                <a:latin typeface="Times New Roman"/>
                <a:cs typeface="Times New Roman"/>
              </a:rPr>
              <a:t> </a:t>
            </a:r>
            <a:endParaRPr lang="ru-RU" sz="1400" dirty="0">
              <a:latin typeface="Times New Roman"/>
              <a:cs typeface="Times New Roman"/>
            </a:endParaRPr>
          </a:p>
          <a:p>
            <a:r>
              <a:rPr lang="ru-RU" sz="1600" spc="-5" dirty="0">
                <a:latin typeface="Calibri"/>
                <a:cs typeface="Calibri"/>
              </a:rPr>
              <a:t>Контроль</a:t>
            </a:r>
            <a:r>
              <a:rPr sz="1600" dirty="0">
                <a:latin typeface="Calibri"/>
                <a:cs typeface="Calibri"/>
              </a:rPr>
              <a:t>: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lang="ru-RU" sz="1600" dirty="0"/>
              <a:t>тонер для кожи и крем для кожи без PRODEW 600.</a:t>
            </a:r>
          </a:p>
          <a:p>
            <a:r>
              <a:rPr lang="ru-RU" sz="1600" dirty="0"/>
              <a:t>PRODEW 600: тонер для кожи – 5%, крем для кожи – 2%.</a:t>
            </a:r>
          </a:p>
        </p:txBody>
      </p:sp>
      <p:sp>
        <p:nvSpPr>
          <p:cNvPr id="9" name="object 9"/>
          <p:cNvSpPr/>
          <p:nvPr/>
        </p:nvSpPr>
        <p:spPr>
          <a:xfrm>
            <a:off x="284108" y="1884519"/>
            <a:ext cx="5622035" cy="3555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92105270-1A6E-43D1-B0B9-CFA8D4118EE9}"/>
              </a:ext>
            </a:extLst>
          </p:cNvPr>
          <p:cNvSpPr txBox="1"/>
          <p:nvPr/>
        </p:nvSpPr>
        <p:spPr>
          <a:xfrm>
            <a:off x="323984" y="324611"/>
            <a:ext cx="9157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200" dirty="0"/>
              <a:t>Увлажняющие агенты: </a:t>
            </a:r>
            <a:r>
              <a:rPr lang="en-US" sz="3200" b="1" spc="-10" dirty="0">
                <a:solidFill>
                  <a:srgbClr val="FF0000"/>
                </a:solidFill>
                <a:cs typeface="Calibri"/>
              </a:rPr>
              <a:t>P</a:t>
            </a:r>
            <a:r>
              <a:rPr lang="en-US" sz="3200" b="1" spc="-50" dirty="0">
                <a:solidFill>
                  <a:srgbClr val="FF0000"/>
                </a:solidFill>
                <a:cs typeface="Calibri"/>
              </a:rPr>
              <a:t>R</a:t>
            </a:r>
            <a:r>
              <a:rPr lang="en-US" sz="3200" b="1" spc="-15" dirty="0">
                <a:solidFill>
                  <a:srgbClr val="FF0000"/>
                </a:solidFill>
                <a:cs typeface="Calibri"/>
              </a:rPr>
              <a:t>O</a:t>
            </a:r>
            <a:r>
              <a:rPr lang="en-US" sz="3200" b="1" spc="-25" dirty="0">
                <a:solidFill>
                  <a:srgbClr val="FF0000"/>
                </a:solidFill>
                <a:cs typeface="Calibri"/>
              </a:rPr>
              <a:t>D</a:t>
            </a:r>
            <a:r>
              <a:rPr lang="en-US" sz="3200" b="1" spc="-35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sz="3200" b="1" spc="-25" dirty="0">
                <a:solidFill>
                  <a:srgbClr val="FF0000"/>
                </a:solidFill>
                <a:cs typeface="Calibri"/>
              </a:rPr>
              <a:t>W</a:t>
            </a:r>
            <a:r>
              <a:rPr lang="en-US" sz="3200" b="1" spc="-75" dirty="0">
                <a:solidFill>
                  <a:srgbClr val="FF0000"/>
                </a:solidFill>
                <a:cs typeface="Calibri"/>
              </a:rPr>
              <a:t> </a:t>
            </a:r>
            <a:r>
              <a:rPr lang="ru-RU" sz="3200" b="1" spc="-25" dirty="0">
                <a:solidFill>
                  <a:srgbClr val="FF0000"/>
                </a:solidFill>
                <a:cs typeface="Calibri"/>
              </a:rPr>
              <a:t>60</a:t>
            </a:r>
            <a:r>
              <a:rPr lang="en-US" sz="3200" b="1" spc="-25" dirty="0">
                <a:solidFill>
                  <a:srgbClr val="FF0000"/>
                </a:solidFill>
                <a:cs typeface="Calibri"/>
              </a:rPr>
              <a:t>0</a:t>
            </a:r>
            <a:r>
              <a:rPr lang="en-US" sz="3200" b="1" spc="-10" dirty="0">
                <a:solidFill>
                  <a:srgbClr val="FF0000"/>
                </a:solidFill>
                <a:cs typeface="Calibri"/>
              </a:rPr>
              <a:t> </a:t>
            </a:r>
            <a:endParaRPr sz="3000" dirty="0">
              <a:latin typeface="Calibri Light"/>
              <a:cs typeface="Calibri Ligh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0F4D54-3452-481A-9731-1487EB5D7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18" y="210784"/>
            <a:ext cx="1323975" cy="4958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2A5D1E-941E-4960-9C34-6EE3E7E0C3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87" t="33846" r="29224" b="46201"/>
          <a:stretch/>
        </p:blipFill>
        <p:spPr>
          <a:xfrm>
            <a:off x="5880100" y="2285903"/>
            <a:ext cx="4459852" cy="208664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4E7A0AB-FD0F-45C8-8F2D-7B9A8AA34B8B}"/>
              </a:ext>
            </a:extLst>
          </p:cNvPr>
          <p:cNvSpPr/>
          <p:nvPr/>
        </p:nvSpPr>
        <p:spPr>
          <a:xfrm>
            <a:off x="6508995" y="4145906"/>
            <a:ext cx="89800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Начало</a:t>
            </a:r>
            <a:endParaRPr lang="ru-UA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5A730B6-DD0E-4C69-9E68-4455B191360F}"/>
              </a:ext>
            </a:extLst>
          </p:cNvPr>
          <p:cNvSpPr/>
          <p:nvPr/>
        </p:nvSpPr>
        <p:spPr>
          <a:xfrm>
            <a:off x="8521880" y="4145906"/>
            <a:ext cx="170162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Через 2 недели</a:t>
            </a:r>
            <a:endParaRPr lang="ru-UA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59EFC88-D17B-480B-8155-CA276F387808}"/>
              </a:ext>
            </a:extLst>
          </p:cNvPr>
          <p:cNvSpPr/>
          <p:nvPr/>
        </p:nvSpPr>
        <p:spPr>
          <a:xfrm>
            <a:off x="1496027" y="4796749"/>
            <a:ext cx="140602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dirty="0"/>
              <a:t>Контроль </a:t>
            </a:r>
          </a:p>
          <a:p>
            <a:pPr algn="ctr"/>
            <a:r>
              <a:rPr lang="ru-RU" sz="1600" dirty="0"/>
              <a:t>(правая щека)</a:t>
            </a:r>
            <a:endParaRPr lang="ru-UA" sz="16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0FA1E1-3ECE-4E0B-8E86-EFAA60F28B73}"/>
              </a:ext>
            </a:extLst>
          </p:cNvPr>
          <p:cNvSpPr/>
          <p:nvPr/>
        </p:nvSpPr>
        <p:spPr>
          <a:xfrm>
            <a:off x="3213100" y="4796749"/>
            <a:ext cx="1352871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PRODEW 600</a:t>
            </a:r>
            <a:r>
              <a:rPr lang="ru-RU" sz="1600" dirty="0"/>
              <a:t> </a:t>
            </a:r>
          </a:p>
          <a:p>
            <a:pPr algn="ctr"/>
            <a:r>
              <a:rPr lang="ru-RU" sz="1600" dirty="0"/>
              <a:t>(левая щека)</a:t>
            </a:r>
            <a:endParaRPr lang="ru-UA" sz="16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E6A1F3-F76A-4E15-8BA1-625D8CD3ACD6}"/>
              </a:ext>
            </a:extLst>
          </p:cNvPr>
          <p:cNvSpPr/>
          <p:nvPr/>
        </p:nvSpPr>
        <p:spPr>
          <a:xfrm>
            <a:off x="5059000" y="2691469"/>
            <a:ext cx="88562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Участник 1</a:t>
            </a:r>
            <a:endParaRPr lang="ru-UA" sz="12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5FD6953-EFD4-4D64-90AB-6C819D8A1A7A}"/>
              </a:ext>
            </a:extLst>
          </p:cNvPr>
          <p:cNvSpPr/>
          <p:nvPr/>
        </p:nvSpPr>
        <p:spPr>
          <a:xfrm>
            <a:off x="5059000" y="3052225"/>
            <a:ext cx="88562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Участник 2</a:t>
            </a:r>
            <a:endParaRPr lang="ru-UA" sz="12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8EBBFE4-66AB-4F50-9118-8E1ACEB33D42}"/>
              </a:ext>
            </a:extLst>
          </p:cNvPr>
          <p:cNvSpPr/>
          <p:nvPr/>
        </p:nvSpPr>
        <p:spPr>
          <a:xfrm>
            <a:off x="5062054" y="3385265"/>
            <a:ext cx="88562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Участник 3</a:t>
            </a:r>
            <a:endParaRPr lang="ru-UA" sz="12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50054C9-FFDE-4DBE-B88B-B108F54D8006}"/>
              </a:ext>
            </a:extLst>
          </p:cNvPr>
          <p:cNvSpPr/>
          <p:nvPr/>
        </p:nvSpPr>
        <p:spPr>
          <a:xfrm>
            <a:off x="5105459" y="3770425"/>
            <a:ext cx="88562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Участник 4</a:t>
            </a:r>
            <a:endParaRPr lang="ru-UA" sz="12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B1EB552-9E2D-4C54-A1B9-B6EC9FBC5CC3}"/>
              </a:ext>
            </a:extLst>
          </p:cNvPr>
          <p:cNvSpPr/>
          <p:nvPr/>
        </p:nvSpPr>
        <p:spPr>
          <a:xfrm rot="16200000">
            <a:off x="-756349" y="3123655"/>
            <a:ext cx="293296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% от начального состояния после теста</a:t>
            </a:r>
            <a:endParaRPr lang="ru-UA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60104" y="3445800"/>
            <a:ext cx="7395971" cy="4018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403" y="1537716"/>
            <a:ext cx="4840223" cy="2525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2292" y="1030731"/>
            <a:ext cx="5776595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2600" u="heavy" spc="-10" dirty="0">
                <a:solidFill>
                  <a:srgbClr val="2D74B6"/>
                </a:solidFill>
                <a:latin typeface="Calibri"/>
                <a:cs typeface="Calibri"/>
              </a:rPr>
              <a:t>Как глубоко проникает </a:t>
            </a:r>
            <a:r>
              <a:rPr sz="2600" u="heavy" spc="-10" dirty="0">
                <a:solidFill>
                  <a:srgbClr val="2D74B6"/>
                </a:solidFill>
                <a:latin typeface="Calibri"/>
                <a:cs typeface="Calibri"/>
              </a:rPr>
              <a:t>P</a:t>
            </a:r>
            <a:r>
              <a:rPr sz="2600" u="heavy" spc="-50" dirty="0">
                <a:solidFill>
                  <a:srgbClr val="2D74B6"/>
                </a:solidFill>
                <a:latin typeface="Calibri"/>
                <a:cs typeface="Calibri"/>
              </a:rPr>
              <a:t>r</a:t>
            </a:r>
            <a:r>
              <a:rPr sz="2600" u="heavy" spc="-15" dirty="0">
                <a:solidFill>
                  <a:srgbClr val="2D74B6"/>
                </a:solidFill>
                <a:latin typeface="Calibri"/>
                <a:cs typeface="Calibri"/>
              </a:rPr>
              <a:t>o</a:t>
            </a:r>
            <a:r>
              <a:rPr sz="2600" u="heavy" spc="-25" dirty="0">
                <a:solidFill>
                  <a:srgbClr val="2D74B6"/>
                </a:solidFill>
                <a:latin typeface="Calibri"/>
                <a:cs typeface="Calibri"/>
              </a:rPr>
              <a:t>d</a:t>
            </a:r>
            <a:r>
              <a:rPr sz="2600" u="heavy" spc="-35" dirty="0">
                <a:solidFill>
                  <a:srgbClr val="2D74B6"/>
                </a:solidFill>
                <a:latin typeface="Calibri"/>
                <a:cs typeface="Calibri"/>
              </a:rPr>
              <a:t>e</a:t>
            </a:r>
            <a:r>
              <a:rPr sz="2600" u="heavy" spc="-25" dirty="0">
                <a:solidFill>
                  <a:srgbClr val="2D74B6"/>
                </a:solidFill>
                <a:latin typeface="Calibri"/>
                <a:cs typeface="Calibri"/>
              </a:rPr>
              <a:t>w</a:t>
            </a:r>
            <a:r>
              <a:rPr sz="2600" u="heavy" spc="-215" dirty="0">
                <a:solidFill>
                  <a:srgbClr val="2D74B6"/>
                </a:solidFill>
                <a:latin typeface="Calibri"/>
                <a:cs typeface="Calibri"/>
              </a:rPr>
              <a:t> </a:t>
            </a:r>
            <a:r>
              <a:rPr sz="2600" u="heavy" spc="-25" dirty="0">
                <a:solidFill>
                  <a:srgbClr val="2D74B6"/>
                </a:solidFill>
                <a:latin typeface="Calibri"/>
                <a:cs typeface="Calibri"/>
              </a:rPr>
              <a:t>60</a:t>
            </a:r>
            <a:r>
              <a:rPr sz="2600" u="heavy" spc="-15" dirty="0">
                <a:solidFill>
                  <a:srgbClr val="2D74B6"/>
                </a:solidFill>
                <a:latin typeface="Calibri"/>
                <a:cs typeface="Calibri"/>
              </a:rPr>
              <a:t>0</a:t>
            </a:r>
            <a:r>
              <a:rPr lang="ru-RU" sz="2600" u="heavy" spc="-15" dirty="0">
                <a:solidFill>
                  <a:srgbClr val="2D74B6"/>
                </a:solidFill>
                <a:latin typeface="Calibri"/>
                <a:cs typeface="Calibri"/>
              </a:rPr>
              <a:t>?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471" y="4428969"/>
            <a:ext cx="3284379" cy="2316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0">
              <a:lnSpc>
                <a:spcPct val="100200"/>
              </a:lnSpc>
            </a:pPr>
            <a:r>
              <a:rPr sz="2150" dirty="0">
                <a:solidFill>
                  <a:srgbClr val="4371C4"/>
                </a:solidFill>
                <a:latin typeface="Wingdings"/>
                <a:cs typeface="Wingdings"/>
              </a:rPr>
              <a:t></a:t>
            </a:r>
            <a:r>
              <a:rPr sz="2150" spc="-50" dirty="0">
                <a:solidFill>
                  <a:srgbClr val="4371C4"/>
                </a:solidFill>
                <a:latin typeface="Times New Roman"/>
                <a:cs typeface="Times New Roman"/>
              </a:rPr>
              <a:t> </a:t>
            </a:r>
            <a:r>
              <a:rPr lang="ru-RU" sz="2150" dirty="0">
                <a:solidFill>
                  <a:srgbClr val="4371C4"/>
                </a:solidFill>
                <a:latin typeface="Calibri"/>
                <a:cs typeface="Calibri"/>
              </a:rPr>
              <a:t>Специфическое комбинационное рассеивание, полученное от</a:t>
            </a:r>
            <a:r>
              <a:rPr sz="2150" spc="-45" dirty="0">
                <a:solidFill>
                  <a:srgbClr val="4371C4"/>
                </a:solidFill>
                <a:latin typeface="Times New Roman"/>
                <a:cs typeface="Times New Roman"/>
              </a:rPr>
              <a:t> </a:t>
            </a:r>
            <a:r>
              <a:rPr sz="215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150" spc="-2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150" spc="-5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2150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2150" spc="-5" dirty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sz="2150" spc="-6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150" spc="-5" dirty="0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sz="2150" dirty="0">
                <a:solidFill>
                  <a:srgbClr val="FF0000"/>
                </a:solidFill>
                <a:latin typeface="Calibri"/>
                <a:cs typeface="Calibri"/>
              </a:rPr>
              <a:t>0</a:t>
            </a:r>
            <a:r>
              <a:rPr lang="ru-RU" sz="2150" dirty="0">
                <a:solidFill>
                  <a:srgbClr val="4371C4"/>
                </a:solidFill>
                <a:latin typeface="Calibri"/>
                <a:cs typeface="Calibri"/>
              </a:rPr>
              <a:t>,</a:t>
            </a:r>
            <a:r>
              <a:rPr sz="2150" dirty="0">
                <a:solidFill>
                  <a:srgbClr val="4371C4"/>
                </a:solidFill>
                <a:latin typeface="Times New Roman"/>
                <a:cs typeface="Times New Roman"/>
              </a:rPr>
              <a:t> </a:t>
            </a:r>
            <a:r>
              <a:rPr lang="ru-RU" sz="2150" spc="-5" dirty="0">
                <a:solidFill>
                  <a:srgbClr val="4371C4"/>
                </a:solidFill>
                <a:latin typeface="Calibri"/>
                <a:cs typeface="Calibri"/>
              </a:rPr>
              <a:t>обнаружено на</a:t>
            </a:r>
            <a:r>
              <a:rPr sz="2150" spc="-45" dirty="0">
                <a:solidFill>
                  <a:srgbClr val="4371C4"/>
                </a:solidFill>
                <a:latin typeface="Times New Roman"/>
                <a:cs typeface="Times New Roman"/>
              </a:rPr>
              <a:t> </a:t>
            </a:r>
            <a:r>
              <a:rPr lang="ru-RU" sz="2150" spc="5" dirty="0">
                <a:solidFill>
                  <a:srgbClr val="4371C4"/>
                </a:solidFill>
                <a:latin typeface="Calibri"/>
                <a:cs typeface="Calibri"/>
              </a:rPr>
              <a:t>глубине</a:t>
            </a:r>
            <a:r>
              <a:rPr sz="2150" spc="-5" dirty="0">
                <a:solidFill>
                  <a:srgbClr val="4371C4"/>
                </a:solidFill>
                <a:latin typeface="Calibri"/>
                <a:cs typeface="Calibri"/>
              </a:rPr>
              <a:t>10</a:t>
            </a:r>
            <a:r>
              <a:rPr sz="2150" dirty="0">
                <a:solidFill>
                  <a:srgbClr val="4371C4"/>
                </a:solidFill>
                <a:latin typeface="Calibri"/>
                <a:cs typeface="Calibri"/>
              </a:rPr>
              <a:t>µm</a:t>
            </a:r>
            <a:r>
              <a:rPr sz="2150" dirty="0">
                <a:solidFill>
                  <a:srgbClr val="4371C4"/>
                </a:solidFill>
                <a:latin typeface="Times New Roman"/>
                <a:cs typeface="Times New Roman"/>
              </a:rPr>
              <a:t> </a:t>
            </a:r>
            <a:r>
              <a:rPr lang="ru-RU" sz="2150" spc="-5" dirty="0">
                <a:solidFill>
                  <a:srgbClr val="4371C4"/>
                </a:solidFill>
                <a:latin typeface="Calibri"/>
                <a:cs typeface="Calibri"/>
              </a:rPr>
              <a:t>в </a:t>
            </a:r>
            <a:r>
              <a:rPr lang="en-US" sz="2150" i="1" spc="-45" dirty="0">
                <a:solidFill>
                  <a:srgbClr val="4371C4"/>
                </a:solidFill>
                <a:cs typeface="Times New Roman"/>
              </a:rPr>
              <a:t>S</a:t>
            </a:r>
            <a:r>
              <a:rPr sz="2150" i="1" spc="-5" dirty="0">
                <a:solidFill>
                  <a:srgbClr val="4371C4"/>
                </a:solidFill>
                <a:cs typeface="Calibri"/>
              </a:rPr>
              <a:t>t</a:t>
            </a:r>
            <a:r>
              <a:rPr sz="2150" i="1" spc="-45" dirty="0">
                <a:solidFill>
                  <a:srgbClr val="4371C4"/>
                </a:solidFill>
                <a:latin typeface="Calibri"/>
                <a:cs typeface="Calibri"/>
              </a:rPr>
              <a:t>r</a:t>
            </a:r>
            <a:r>
              <a:rPr sz="2150" i="1" spc="-30" dirty="0">
                <a:solidFill>
                  <a:srgbClr val="4371C4"/>
                </a:solidFill>
                <a:latin typeface="Calibri"/>
                <a:cs typeface="Calibri"/>
              </a:rPr>
              <a:t>a</a:t>
            </a:r>
            <a:r>
              <a:rPr sz="2150" i="1" spc="-5" dirty="0">
                <a:solidFill>
                  <a:srgbClr val="4371C4"/>
                </a:solidFill>
                <a:latin typeface="Calibri"/>
                <a:cs typeface="Calibri"/>
              </a:rPr>
              <a:t>t</a:t>
            </a:r>
            <a:r>
              <a:rPr sz="2150" i="1" spc="5" dirty="0">
                <a:solidFill>
                  <a:srgbClr val="4371C4"/>
                </a:solidFill>
                <a:latin typeface="Calibri"/>
                <a:cs typeface="Calibri"/>
              </a:rPr>
              <a:t>u</a:t>
            </a:r>
            <a:r>
              <a:rPr sz="2150" i="1" dirty="0">
                <a:solidFill>
                  <a:srgbClr val="4371C4"/>
                </a:solidFill>
                <a:latin typeface="Calibri"/>
                <a:cs typeface="Calibri"/>
              </a:rPr>
              <a:t>m</a:t>
            </a:r>
            <a:r>
              <a:rPr sz="2150" i="1" spc="-10" dirty="0">
                <a:solidFill>
                  <a:srgbClr val="4371C4"/>
                </a:solidFill>
                <a:latin typeface="Times New Roman"/>
                <a:cs typeface="Times New Roman"/>
              </a:rPr>
              <a:t> </a:t>
            </a:r>
            <a:r>
              <a:rPr lang="ru-RU" sz="2150" i="1" spc="-10" dirty="0">
                <a:solidFill>
                  <a:srgbClr val="4371C4"/>
                </a:solidFill>
                <a:latin typeface="Times New Roman"/>
                <a:cs typeface="Times New Roman"/>
              </a:rPr>
              <a:t>с</a:t>
            </a:r>
            <a:r>
              <a:rPr sz="2150" i="1" dirty="0" err="1">
                <a:solidFill>
                  <a:srgbClr val="4371C4"/>
                </a:solidFill>
                <a:cs typeface="Calibri"/>
              </a:rPr>
              <a:t>o</a:t>
            </a:r>
            <a:r>
              <a:rPr sz="2150" i="1" dirty="0" err="1">
                <a:solidFill>
                  <a:srgbClr val="4371C4"/>
                </a:solidFill>
                <a:latin typeface="Calibri"/>
                <a:cs typeface="Calibri"/>
              </a:rPr>
              <a:t>r</a:t>
            </a:r>
            <a:r>
              <a:rPr sz="2150" i="1" spc="5" dirty="0" err="1">
                <a:solidFill>
                  <a:srgbClr val="4371C4"/>
                </a:solidFill>
                <a:latin typeface="Calibri"/>
                <a:cs typeface="Calibri"/>
              </a:rPr>
              <a:t>neu</a:t>
            </a:r>
            <a:r>
              <a:rPr sz="2150" i="1" dirty="0" err="1">
                <a:solidFill>
                  <a:srgbClr val="4371C4"/>
                </a:solidFill>
                <a:latin typeface="Calibri"/>
                <a:cs typeface="Calibri"/>
              </a:rPr>
              <a:t>m</a:t>
            </a:r>
            <a:r>
              <a:rPr sz="2150" dirty="0">
                <a:solidFill>
                  <a:srgbClr val="4371C4"/>
                </a:solidFill>
                <a:latin typeface="Calibri"/>
                <a:cs typeface="Calibri"/>
              </a:rPr>
              <a:t>.</a:t>
            </a:r>
            <a:endParaRPr sz="21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05202" y="2999439"/>
            <a:ext cx="4962555" cy="5234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699"/>
              </a:lnSpc>
            </a:pPr>
            <a:r>
              <a:rPr lang="ru-RU" b="1" spc="-5" dirty="0">
                <a:latin typeface="Calibri"/>
                <a:cs typeface="Calibri"/>
              </a:rPr>
              <a:t>Рассеивание </a:t>
            </a:r>
            <a:r>
              <a:rPr lang="ru-RU" b="1" spc="-10" dirty="0">
                <a:latin typeface="Calibri"/>
                <a:cs typeface="Calibri"/>
              </a:rPr>
              <a:t>тонера для кожи с</a:t>
            </a:r>
            <a:r>
              <a:rPr b="1" spc="-20" dirty="0">
                <a:latin typeface="Times New Roman"/>
                <a:cs typeface="Times New Roman"/>
              </a:rPr>
              <a:t> </a:t>
            </a:r>
            <a:r>
              <a:rPr b="1" spc="-5" dirty="0">
                <a:latin typeface="Calibri"/>
                <a:cs typeface="Calibri"/>
              </a:rPr>
              <a:t>P</a:t>
            </a:r>
            <a:r>
              <a:rPr b="1" spc="-20" dirty="0">
                <a:latin typeface="Calibri"/>
                <a:cs typeface="Calibri"/>
              </a:rPr>
              <a:t>R</a:t>
            </a:r>
            <a:r>
              <a:rPr b="1" spc="-10" dirty="0">
                <a:latin typeface="Calibri"/>
                <a:cs typeface="Calibri"/>
              </a:rPr>
              <a:t>O</a:t>
            </a:r>
            <a:r>
              <a:rPr b="1" spc="5" dirty="0">
                <a:latin typeface="Calibri"/>
                <a:cs typeface="Calibri"/>
              </a:rPr>
              <a:t>DE</a:t>
            </a:r>
            <a:r>
              <a:rPr b="1" spc="-5" dirty="0">
                <a:latin typeface="Calibri"/>
                <a:cs typeface="Calibri"/>
              </a:rPr>
              <a:t>W</a:t>
            </a:r>
            <a:r>
              <a:rPr lang="ru-RU" b="1" spc="-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600</a:t>
            </a:r>
            <a:r>
              <a:rPr b="1" spc="-30" dirty="0">
                <a:latin typeface="Times New Roman"/>
                <a:cs typeface="Times New Roman"/>
              </a:rPr>
              <a:t> </a:t>
            </a:r>
            <a:r>
              <a:rPr lang="ru-RU" b="1" spc="-30" dirty="0">
                <a:latin typeface="Times New Roman"/>
                <a:cs typeface="Times New Roman"/>
              </a:rPr>
              <a:t>(</a:t>
            </a:r>
            <a:r>
              <a:rPr b="1" dirty="0">
                <a:latin typeface="Calibri"/>
                <a:cs typeface="Calibri"/>
              </a:rPr>
              <a:t>5</a:t>
            </a:r>
            <a:r>
              <a:rPr lang="ru-RU" b="1" spc="-5" dirty="0">
                <a:latin typeface="Calibri"/>
                <a:cs typeface="Calibri"/>
              </a:rPr>
              <a:t>%)</a:t>
            </a:r>
            <a:endParaRPr b="1" dirty="0">
              <a:latin typeface="Calibri"/>
              <a:cs typeface="Calibri"/>
            </a:endParaRPr>
          </a:p>
          <a:p>
            <a:pPr marL="12700" marR="196850">
              <a:lnSpc>
                <a:spcPts val="1820"/>
              </a:lnSpc>
              <a:spcBef>
                <a:spcPts val="55"/>
              </a:spcBef>
            </a:pPr>
            <a:r>
              <a:rPr lang="ru-RU" sz="1600" spc="-5" dirty="0">
                <a:latin typeface="Calibri"/>
                <a:cs typeface="Calibri"/>
              </a:rPr>
              <a:t>Контроль: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lang="ru-RU" sz="1600" dirty="0">
                <a:latin typeface="Calibri"/>
                <a:cs typeface="Calibri"/>
              </a:rPr>
              <a:t>тонер для кожи без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Calibri"/>
                <a:cs typeface="Calibri"/>
              </a:rPr>
              <a:t>P</a:t>
            </a:r>
            <a:r>
              <a:rPr sz="1600" spc="-2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O</a:t>
            </a:r>
            <a:r>
              <a:rPr sz="1600" spc="5" dirty="0">
                <a:latin typeface="Calibri"/>
                <a:cs typeface="Calibri"/>
              </a:rPr>
              <a:t>DE</a:t>
            </a:r>
            <a:r>
              <a:rPr sz="1600" spc="-5" dirty="0">
                <a:latin typeface="Calibri"/>
                <a:cs typeface="Calibri"/>
              </a:rPr>
              <a:t>W</a:t>
            </a:r>
            <a:r>
              <a:rPr sz="1600" dirty="0">
                <a:latin typeface="Calibri"/>
                <a:cs typeface="Calibri"/>
              </a:rPr>
              <a:t>®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600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DD265CCC-E62E-4F4C-A13E-1083F653BD21}"/>
              </a:ext>
            </a:extLst>
          </p:cNvPr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7917880A-254A-47D3-973D-07B0DA655B2A}"/>
              </a:ext>
            </a:extLst>
          </p:cNvPr>
          <p:cNvSpPr txBox="1"/>
          <p:nvPr/>
        </p:nvSpPr>
        <p:spPr>
          <a:xfrm>
            <a:off x="323984" y="324611"/>
            <a:ext cx="9157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200" dirty="0"/>
              <a:t>Увлажняющие агенты: </a:t>
            </a:r>
            <a:r>
              <a:rPr lang="en-US" sz="3200" b="1" spc="-10" dirty="0">
                <a:solidFill>
                  <a:srgbClr val="FF0000"/>
                </a:solidFill>
                <a:cs typeface="Calibri"/>
              </a:rPr>
              <a:t>P</a:t>
            </a:r>
            <a:r>
              <a:rPr lang="en-US" sz="3200" b="1" spc="-50" dirty="0">
                <a:solidFill>
                  <a:srgbClr val="FF0000"/>
                </a:solidFill>
                <a:cs typeface="Calibri"/>
              </a:rPr>
              <a:t>R</a:t>
            </a:r>
            <a:r>
              <a:rPr lang="en-US" sz="3200" b="1" spc="-15" dirty="0">
                <a:solidFill>
                  <a:srgbClr val="FF0000"/>
                </a:solidFill>
                <a:cs typeface="Calibri"/>
              </a:rPr>
              <a:t>O</a:t>
            </a:r>
            <a:r>
              <a:rPr lang="en-US" sz="3200" b="1" spc="-25" dirty="0">
                <a:solidFill>
                  <a:srgbClr val="FF0000"/>
                </a:solidFill>
                <a:cs typeface="Calibri"/>
              </a:rPr>
              <a:t>D</a:t>
            </a:r>
            <a:r>
              <a:rPr lang="en-US" sz="3200" b="1" spc="-35" dirty="0">
                <a:solidFill>
                  <a:srgbClr val="FF0000"/>
                </a:solidFill>
                <a:cs typeface="Calibri"/>
              </a:rPr>
              <a:t>E</a:t>
            </a:r>
            <a:r>
              <a:rPr lang="en-US" sz="3200" b="1" spc="-25" dirty="0">
                <a:solidFill>
                  <a:srgbClr val="FF0000"/>
                </a:solidFill>
                <a:cs typeface="Calibri"/>
              </a:rPr>
              <a:t>W</a:t>
            </a:r>
            <a:r>
              <a:rPr lang="en-US" sz="3200" b="1" spc="-75" dirty="0">
                <a:solidFill>
                  <a:srgbClr val="FF0000"/>
                </a:solidFill>
                <a:cs typeface="Calibri"/>
              </a:rPr>
              <a:t> </a:t>
            </a:r>
            <a:r>
              <a:rPr lang="ru-RU" sz="3200" b="1" spc="-25" dirty="0">
                <a:solidFill>
                  <a:srgbClr val="FF0000"/>
                </a:solidFill>
                <a:cs typeface="Calibri"/>
              </a:rPr>
              <a:t>60</a:t>
            </a:r>
            <a:r>
              <a:rPr lang="en-US" sz="3200" b="1" spc="-25" dirty="0">
                <a:solidFill>
                  <a:srgbClr val="FF0000"/>
                </a:solidFill>
                <a:cs typeface="Calibri"/>
              </a:rPr>
              <a:t>0</a:t>
            </a:r>
            <a:r>
              <a:rPr lang="en-US" sz="3200" b="1" spc="-10" dirty="0">
                <a:solidFill>
                  <a:srgbClr val="FF0000"/>
                </a:solidFill>
                <a:cs typeface="Calibri"/>
              </a:rPr>
              <a:t> </a:t>
            </a:r>
            <a:endParaRPr sz="3000" dirty="0">
              <a:latin typeface="Calibri Light"/>
              <a:cs typeface="Calibri Ligh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3E9137-5250-4235-BA5F-ABA449BE4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218" y="210784"/>
            <a:ext cx="1323975" cy="49581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3E20BB0-4017-44E4-B34B-692869C22B22}"/>
              </a:ext>
            </a:extLst>
          </p:cNvPr>
          <p:cNvSpPr/>
          <p:nvPr/>
        </p:nvSpPr>
        <p:spPr>
          <a:xfrm>
            <a:off x="-31108" y="2931419"/>
            <a:ext cx="95820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Эпидермис</a:t>
            </a:r>
            <a:endParaRPr lang="ru-UA" sz="12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DFF8C4-04D8-4710-BC03-9B181AB81EBC}"/>
              </a:ext>
            </a:extLst>
          </p:cNvPr>
          <p:cNvSpPr/>
          <p:nvPr/>
        </p:nvSpPr>
        <p:spPr>
          <a:xfrm>
            <a:off x="1917700" y="1501143"/>
            <a:ext cx="66630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/>
              <a:t>Лазер</a:t>
            </a:r>
            <a:endParaRPr lang="ru-UA" sz="12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36B5CF-E459-4033-9709-84F2A3F7F01B}"/>
              </a:ext>
            </a:extLst>
          </p:cNvPr>
          <p:cNvSpPr/>
          <p:nvPr/>
        </p:nvSpPr>
        <p:spPr>
          <a:xfrm>
            <a:off x="2616516" y="1639642"/>
            <a:ext cx="1371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Комбинационное рассеивание</a:t>
            </a:r>
            <a:endParaRPr lang="ru-UA" sz="12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33407CA-07C5-43DB-BDAC-ADF77AC31B6D}"/>
              </a:ext>
            </a:extLst>
          </p:cNvPr>
          <p:cNvSpPr/>
          <p:nvPr/>
        </p:nvSpPr>
        <p:spPr>
          <a:xfrm rot="16200000">
            <a:off x="2732073" y="4867865"/>
            <a:ext cx="268934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dirty="0"/>
              <a:t>Интенсивность сигнала</a:t>
            </a:r>
            <a:endParaRPr lang="ru-UA" sz="1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6C33AB6-B02A-4958-B60D-017315FD29F9}"/>
              </a:ext>
            </a:extLst>
          </p:cNvPr>
          <p:cNvSpPr/>
          <p:nvPr/>
        </p:nvSpPr>
        <p:spPr>
          <a:xfrm>
            <a:off x="5499100" y="7019132"/>
            <a:ext cx="2286001" cy="3069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Глубина в </a:t>
            </a:r>
            <a:r>
              <a:rPr lang="en-US" sz="1400" i="1" dirty="0"/>
              <a:t>Stratum Corneum</a:t>
            </a:r>
            <a:endParaRPr lang="ru-UA" sz="1400" i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958A4D7-D278-4117-AB66-AD3CE8463CE0}"/>
              </a:ext>
            </a:extLst>
          </p:cNvPr>
          <p:cNvSpPr/>
          <p:nvPr/>
        </p:nvSpPr>
        <p:spPr>
          <a:xfrm>
            <a:off x="9569301" y="4461278"/>
            <a:ext cx="12072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С </a:t>
            </a:r>
            <a:endParaRPr lang="en-US" sz="1400" dirty="0"/>
          </a:p>
          <a:p>
            <a:r>
              <a:rPr lang="en-US" sz="1400" dirty="0"/>
              <a:t>PRODEW 600</a:t>
            </a:r>
            <a:endParaRPr lang="ru-UA" sz="14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361CD94-5226-494D-A5E1-E5C2E613A30C}"/>
              </a:ext>
            </a:extLst>
          </p:cNvPr>
          <p:cNvSpPr/>
          <p:nvPr/>
        </p:nvSpPr>
        <p:spPr>
          <a:xfrm>
            <a:off x="9569301" y="5586978"/>
            <a:ext cx="120725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Контроль</a:t>
            </a:r>
            <a:endParaRPr lang="ru-UA" sz="14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82AC1BC-A225-492F-AC49-2F4BD0460D6E}"/>
              </a:ext>
            </a:extLst>
          </p:cNvPr>
          <p:cNvSpPr/>
          <p:nvPr/>
        </p:nvSpPr>
        <p:spPr>
          <a:xfrm>
            <a:off x="5924380" y="4927314"/>
            <a:ext cx="31242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Разница в интенсивности сигнала означает проникновение </a:t>
            </a:r>
            <a:r>
              <a:rPr lang="en-US" sz="1400" dirty="0"/>
              <a:t>PRODEW 600</a:t>
            </a:r>
            <a:endParaRPr lang="ru-UA" sz="14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304B53D-9A30-460C-8F4F-ED0B9C314313}"/>
              </a:ext>
            </a:extLst>
          </p:cNvPr>
          <p:cNvSpPr/>
          <p:nvPr/>
        </p:nvSpPr>
        <p:spPr>
          <a:xfrm>
            <a:off x="4911340" y="1526388"/>
            <a:ext cx="53467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Благодаря свету комбинационного рассеивания исследуемый компоненты может измеряться на различной глубине кожи в ходе </a:t>
            </a:r>
            <a:r>
              <a:rPr lang="en-US" sz="1600" dirty="0"/>
              <a:t>in vivo</a:t>
            </a:r>
            <a:r>
              <a:rPr lang="ru-RU" sz="1600" dirty="0"/>
              <a:t> конфокальной </a:t>
            </a:r>
            <a:r>
              <a:rPr lang="ru-RU" sz="1600" dirty="0" err="1"/>
              <a:t>рамановской</a:t>
            </a:r>
            <a:r>
              <a:rPr lang="ru-RU" sz="1600" dirty="0"/>
              <a:t> спектроскопии. Таким образом возможно измерить проникновение в кожу наносимой субстанции.</a:t>
            </a:r>
            <a:endParaRPr lang="ru-UA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404" y="-46483"/>
            <a:ext cx="10693400" cy="740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4" y="7232903"/>
            <a:ext cx="10691995" cy="245363"/>
          </a:xfrm>
          <a:custGeom>
            <a:avLst/>
            <a:gdLst/>
            <a:ahLst/>
            <a:cxnLst/>
            <a:rect l="l" t="t" r="r" b="b"/>
            <a:pathLst>
              <a:path w="10691995" h="245363">
                <a:moveTo>
                  <a:pt x="0" y="0"/>
                </a:moveTo>
                <a:lnTo>
                  <a:pt x="0" y="245363"/>
                </a:lnTo>
                <a:lnTo>
                  <a:pt x="10691995" y="245363"/>
                </a:lnTo>
                <a:lnTo>
                  <a:pt x="10691995" y="0"/>
                </a:lnTo>
                <a:lnTo>
                  <a:pt x="0" y="0"/>
                </a:lnTo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3843" y="403860"/>
            <a:ext cx="1766316" cy="1293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932D5C-EB4A-47DF-9E8C-EAF500CCAB19}"/>
              </a:ext>
            </a:extLst>
          </p:cNvPr>
          <p:cNvSpPr/>
          <p:nvPr/>
        </p:nvSpPr>
        <p:spPr>
          <a:xfrm>
            <a:off x="4254381" y="3008220"/>
            <a:ext cx="21846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/>
              <a:t>Эмоленты</a:t>
            </a:r>
            <a:endParaRPr lang="x-none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F26538-8DCE-49EE-8495-11AE6502D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349949"/>
            <a:ext cx="1323975" cy="4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2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79500" y="1143401"/>
            <a:ext cx="11280261" cy="32875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4">
              <a:tabLst>
                <a:tab pos="259079" algn="l"/>
              </a:tabLst>
            </a:pPr>
            <a:endParaRPr lang="ru-RU" sz="750" dirty="0"/>
          </a:p>
          <a:p>
            <a:pPr marL="12064">
              <a:tabLst>
                <a:tab pos="259079" algn="l"/>
              </a:tabLst>
            </a:pPr>
            <a:r>
              <a:rPr lang="ru-RU" sz="2400" spc="-25" dirty="0">
                <a:latin typeface="Calibri"/>
                <a:cs typeface="Calibri"/>
              </a:rPr>
              <a:t>Мягкость                     Деликатное воздействие на кожу и волосы  </a:t>
            </a:r>
            <a:endParaRPr lang="ru-RU" sz="2400" dirty="0">
              <a:latin typeface="Calibri"/>
              <a:cs typeface="Calibri"/>
            </a:endParaRPr>
          </a:p>
          <a:p>
            <a:pPr>
              <a:spcBef>
                <a:spcPts val="5"/>
              </a:spcBef>
              <a:buFont typeface="Arial"/>
              <a:buChar char="•"/>
            </a:pPr>
            <a:endParaRPr lang="ru-RU" sz="700" dirty="0"/>
          </a:p>
          <a:p>
            <a:pPr marL="12064" marR="6350">
              <a:tabLst>
                <a:tab pos="259079" algn="l"/>
              </a:tabLst>
            </a:pPr>
            <a:endParaRPr lang="ru-RU" sz="1050" dirty="0"/>
          </a:p>
          <a:p>
            <a:pPr marL="12064" marR="6350">
              <a:tabLst>
                <a:tab pos="259079" algn="l"/>
              </a:tabLst>
            </a:pPr>
            <a:r>
              <a:rPr lang="ru-RU" sz="2400" spc="-20" dirty="0">
                <a:cs typeface="Calibri"/>
              </a:rPr>
              <a:t>Многофункциональность                      Уникальная эффективность  </a:t>
            </a:r>
          </a:p>
          <a:p>
            <a:pPr marL="12064" marR="6350">
              <a:tabLst>
                <a:tab pos="259079" algn="l"/>
              </a:tabLst>
            </a:pPr>
            <a:endParaRPr lang="ru-RU" sz="2400" spc="-20" dirty="0">
              <a:cs typeface="Calibri"/>
            </a:endParaRPr>
          </a:p>
          <a:p>
            <a:pPr marL="12064" marR="6350">
              <a:tabLst>
                <a:tab pos="259079" algn="l"/>
              </a:tabLst>
            </a:pPr>
            <a:r>
              <a:rPr lang="ru-RU" sz="2400" spc="-25" dirty="0">
                <a:cs typeface="Calibri"/>
              </a:rPr>
              <a:t>Быстрое </a:t>
            </a:r>
            <a:r>
              <a:rPr lang="ru-RU" sz="2400" spc="-25" dirty="0" err="1">
                <a:cs typeface="Calibri"/>
              </a:rPr>
              <a:t>биоразложение</a:t>
            </a:r>
            <a:r>
              <a:rPr lang="ru-RU" sz="2400" spc="-25" dirty="0">
                <a:cs typeface="Calibri"/>
              </a:rPr>
              <a:t>                     Экологическая </a:t>
            </a:r>
            <a:r>
              <a:rPr lang="ru-RU" sz="2400" spc="-25" dirty="0" err="1">
                <a:cs typeface="Calibri"/>
              </a:rPr>
              <a:t>безопасноть</a:t>
            </a:r>
            <a:endParaRPr lang="ru-RU" sz="2400" spc="-25" dirty="0">
              <a:cs typeface="Calibri"/>
            </a:endParaRPr>
          </a:p>
          <a:p>
            <a:pPr marL="12064" marR="2256790">
              <a:tabLst>
                <a:tab pos="259079" algn="l"/>
              </a:tabLst>
            </a:pPr>
            <a:endParaRPr lang="ru-RU" sz="1050" dirty="0"/>
          </a:p>
          <a:p>
            <a:pPr marL="12064" marR="2256790">
              <a:tabLst>
                <a:tab pos="259079" algn="l"/>
              </a:tabLst>
            </a:pPr>
            <a:endParaRPr lang="ru-RU" sz="1050" dirty="0"/>
          </a:p>
          <a:p>
            <a:pPr marL="12064" marR="2256790">
              <a:tabLst>
                <a:tab pos="259079" algn="l"/>
              </a:tabLst>
            </a:pPr>
            <a:r>
              <a:rPr lang="ru-RU" sz="2400" spc="-20" dirty="0">
                <a:cs typeface="Calibri"/>
              </a:rPr>
              <a:t>Природное происхождение                 Концепция натуральности</a:t>
            </a:r>
            <a:endParaRPr lang="en-US" sz="2400" spc="-20" dirty="0">
              <a:cs typeface="Calibri"/>
            </a:endParaRPr>
          </a:p>
          <a:p>
            <a:pPr marL="12064" marR="2256790">
              <a:tabLst>
                <a:tab pos="259079" algn="l"/>
              </a:tabLst>
            </a:pPr>
            <a:endParaRPr lang="en-US" sz="600" dirty="0"/>
          </a:p>
          <a:p>
            <a:pPr marL="12064" marR="2256790">
              <a:tabLst>
                <a:tab pos="259079" algn="l"/>
              </a:tabLst>
            </a:pPr>
            <a:r>
              <a:rPr lang="ru-RU" sz="2400" dirty="0"/>
              <a:t>Универсальность               Для </a:t>
            </a:r>
            <a:r>
              <a:rPr lang="ru-RU" sz="2400" dirty="0" err="1"/>
              <a:t>уходовой</a:t>
            </a:r>
            <a:r>
              <a:rPr lang="ru-RU" sz="2400" dirty="0"/>
              <a:t> и декоративной косметики </a:t>
            </a:r>
          </a:p>
          <a:p>
            <a:pPr>
              <a:lnSpc>
                <a:spcPts val="1000"/>
              </a:lnSpc>
            </a:pPr>
            <a:endParaRPr sz="900" dirty="0"/>
          </a:p>
          <a:p>
            <a:pPr>
              <a:lnSpc>
                <a:spcPts val="1100"/>
              </a:lnSpc>
              <a:spcBef>
                <a:spcPts val="21"/>
              </a:spcBef>
            </a:pPr>
            <a:endParaRPr sz="1100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728661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2550">
              <a:lnSpc>
                <a:spcPct val="100000"/>
              </a:lnSpc>
            </a:pPr>
            <a:r>
              <a:rPr lang="ru-RU" dirty="0"/>
              <a:t>Что важно для </a:t>
            </a:r>
            <a:r>
              <a:rPr lang="en-US" dirty="0"/>
              <a:t>Ajinomoto</a:t>
            </a:r>
            <a:r>
              <a:rPr lang="ru-RU" dirty="0"/>
              <a:t>?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1B0C7A-56F3-4FD4-8E51-D9CA13CAA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17" y="276700"/>
            <a:ext cx="1137966" cy="426152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7B8E0FF5-3CA6-4D32-ADE7-25320DF6F542}"/>
              </a:ext>
            </a:extLst>
          </p:cNvPr>
          <p:cNvSpPr/>
          <p:nvPr/>
        </p:nvSpPr>
        <p:spPr>
          <a:xfrm>
            <a:off x="2451100" y="1366546"/>
            <a:ext cx="1066800" cy="189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CF8B6DC6-9863-4E34-AA05-44A5EFA4BF8E}"/>
              </a:ext>
            </a:extLst>
          </p:cNvPr>
          <p:cNvSpPr/>
          <p:nvPr/>
        </p:nvSpPr>
        <p:spPr>
          <a:xfrm>
            <a:off x="4439209" y="1980572"/>
            <a:ext cx="1158694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6D4C8953-CF3D-4BB4-858A-0C4BD6C51103}"/>
              </a:ext>
            </a:extLst>
          </p:cNvPr>
          <p:cNvSpPr/>
          <p:nvPr/>
        </p:nvSpPr>
        <p:spPr>
          <a:xfrm>
            <a:off x="4441023" y="2729317"/>
            <a:ext cx="1008172" cy="203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14F3CA1B-DF48-48FB-9E06-68EE6715F4C7}"/>
              </a:ext>
            </a:extLst>
          </p:cNvPr>
          <p:cNvSpPr/>
          <p:nvPr/>
        </p:nvSpPr>
        <p:spPr>
          <a:xfrm>
            <a:off x="4753998" y="3452576"/>
            <a:ext cx="843905" cy="203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DABF3D9-6F7C-48E9-874A-A777F76E3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534551"/>
              </p:ext>
            </p:extLst>
          </p:nvPr>
        </p:nvGraphicFramePr>
        <p:xfrm>
          <a:off x="774700" y="4428690"/>
          <a:ext cx="88392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681273563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13766169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Функция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/>
                        <a:t>Торговое</a:t>
                      </a:r>
                      <a:r>
                        <a:rPr lang="uk-UA" dirty="0"/>
                        <a:t> </a:t>
                      </a:r>
                      <a:r>
                        <a:rPr lang="uk-UA" dirty="0" err="1"/>
                        <a:t>наименование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012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err="1"/>
                        <a:t>Сурфактанты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AMISOFT, AMILITE, AMINOSOAP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908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Сурфактанты</a:t>
                      </a:r>
                      <a:r>
                        <a:rPr lang="ru-RU" dirty="0"/>
                        <a:t>/Кондиционирующие вещества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AMISAFE, CAE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404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Увлажняющие агенты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PRODEW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289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Эмоленты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ELDEW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963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Функциональный порошок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AMIHOPE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514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Желирующие</a:t>
                      </a:r>
                      <a:r>
                        <a:rPr lang="ru-RU" dirty="0"/>
                        <a:t> агенты для масел</a:t>
                      </a:r>
                      <a:endParaRPr lang="x-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EB-21, GP-1</a:t>
                      </a:r>
                      <a:endParaRPr lang="x-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136411"/>
                  </a:ext>
                </a:extLst>
              </a:tr>
            </a:tbl>
          </a:graphicData>
        </a:graphic>
      </p:graphicFrame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320716E8-4E3E-4BF4-91D0-DC00AC9B0B1B}"/>
              </a:ext>
            </a:extLst>
          </p:cNvPr>
          <p:cNvSpPr/>
          <p:nvPr/>
        </p:nvSpPr>
        <p:spPr>
          <a:xfrm>
            <a:off x="3441700" y="3903745"/>
            <a:ext cx="843905" cy="203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7595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BDF1F4-51ED-4DC6-BA6C-DFFD5997C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48" t="53799" r="45724" b="9462"/>
          <a:stretch/>
        </p:blipFill>
        <p:spPr>
          <a:xfrm>
            <a:off x="850900" y="2787650"/>
            <a:ext cx="4495800" cy="38346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082FD9-AC4B-48DD-8D9D-235C4FC17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00" y="196850"/>
            <a:ext cx="1323975" cy="49581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1F58C622-F962-4793-B046-0849CFCE4C07}"/>
              </a:ext>
            </a:extLst>
          </p:cNvPr>
          <p:cNvSpPr txBox="1"/>
          <p:nvPr/>
        </p:nvSpPr>
        <p:spPr>
          <a:xfrm>
            <a:off x="508952" y="241111"/>
            <a:ext cx="9157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200" dirty="0" err="1"/>
              <a:t>Эмоленты</a:t>
            </a:r>
            <a:r>
              <a:rPr lang="ru-RU" sz="3200" dirty="0"/>
              <a:t>: </a:t>
            </a:r>
            <a:r>
              <a:rPr lang="en-US" sz="3200" b="1" spc="-10" dirty="0">
                <a:solidFill>
                  <a:srgbClr val="FF0000"/>
                </a:solidFill>
                <a:cs typeface="Calibri"/>
              </a:rPr>
              <a:t>ELDEW</a:t>
            </a:r>
            <a:endParaRPr sz="3000" dirty="0">
              <a:latin typeface="Calibri Light"/>
              <a:cs typeface="Calibri Ligh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C15BFC-3ACB-47C5-98D4-B387C94832D1}"/>
              </a:ext>
            </a:extLst>
          </p:cNvPr>
          <p:cNvSpPr/>
          <p:nvPr/>
        </p:nvSpPr>
        <p:spPr>
          <a:xfrm>
            <a:off x="2679700" y="6140450"/>
            <a:ext cx="135646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dirty="0"/>
              <a:t>Внешний вид</a:t>
            </a:r>
            <a:endParaRPr lang="ru-UA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E3DB9B-BD1F-4C30-A11C-4B605E588616}"/>
              </a:ext>
            </a:extLst>
          </p:cNvPr>
          <p:cNvSpPr/>
          <p:nvPr/>
        </p:nvSpPr>
        <p:spPr>
          <a:xfrm>
            <a:off x="1231900" y="6140450"/>
            <a:ext cx="88998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dirty="0"/>
              <a:t>Жидкий</a:t>
            </a:r>
            <a:endParaRPr lang="ru-UA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C0F65D-A59B-4909-8A08-3E181422A499}"/>
              </a:ext>
            </a:extLst>
          </p:cNvPr>
          <p:cNvSpPr/>
          <p:nvPr/>
        </p:nvSpPr>
        <p:spPr>
          <a:xfrm>
            <a:off x="4571951" y="6140450"/>
            <a:ext cx="9327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600" dirty="0"/>
              <a:t>Твердый</a:t>
            </a:r>
            <a:endParaRPr lang="ru-UA" sz="16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C60FAC-379D-4282-BFA5-62FBAD81B640}"/>
              </a:ext>
            </a:extLst>
          </p:cNvPr>
          <p:cNvSpPr/>
          <p:nvPr/>
        </p:nvSpPr>
        <p:spPr>
          <a:xfrm rot="16200000">
            <a:off x="276319" y="4352830"/>
            <a:ext cx="167238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Ощущение на коже</a:t>
            </a:r>
          </a:p>
          <a:p>
            <a:pPr algn="ctr"/>
            <a:r>
              <a:rPr lang="ru-RU" sz="1400" dirty="0"/>
              <a:t> после нанесения</a:t>
            </a:r>
            <a:endParaRPr lang="ru-UA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C217030-D3F4-417F-BFA7-70F1AC5011FF}"/>
              </a:ext>
            </a:extLst>
          </p:cNvPr>
          <p:cNvSpPr/>
          <p:nvPr/>
        </p:nvSpPr>
        <p:spPr>
          <a:xfrm rot="16200000">
            <a:off x="756962" y="2989307"/>
            <a:ext cx="7110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dirty="0"/>
              <a:t>Легкое</a:t>
            </a:r>
            <a:endParaRPr lang="ru-UA" sz="1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666959D-FF2D-488F-A27C-6F77432997D8}"/>
              </a:ext>
            </a:extLst>
          </p:cNvPr>
          <p:cNvSpPr/>
          <p:nvPr/>
        </p:nvSpPr>
        <p:spPr>
          <a:xfrm rot="16200000">
            <a:off x="697908" y="5891448"/>
            <a:ext cx="82920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dirty="0"/>
              <a:t>Тяжелое</a:t>
            </a:r>
            <a:endParaRPr lang="ru-UA" sz="1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6CA6A6B-E85D-48FC-9829-0A2AE0DD0C72}"/>
              </a:ext>
            </a:extLst>
          </p:cNvPr>
          <p:cNvSpPr/>
          <p:nvPr/>
        </p:nvSpPr>
        <p:spPr>
          <a:xfrm>
            <a:off x="5727700" y="3198668"/>
            <a:ext cx="4600575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ELDEW SL-205 </a:t>
            </a:r>
            <a:r>
              <a:rPr lang="en-US" dirty="0"/>
              <a:t>- Isopropyl </a:t>
            </a:r>
            <a:r>
              <a:rPr lang="en-US" dirty="0" err="1"/>
              <a:t>Lauroyl</a:t>
            </a:r>
            <a:r>
              <a:rPr lang="en-US" dirty="0"/>
              <a:t> </a:t>
            </a:r>
            <a:r>
              <a:rPr lang="en-US" dirty="0" err="1"/>
              <a:t>Sarcosinate</a:t>
            </a:r>
            <a:endParaRPr lang="en-US" dirty="0"/>
          </a:p>
          <a:p>
            <a:endParaRPr lang="en-US" sz="2000" dirty="0"/>
          </a:p>
          <a:p>
            <a:r>
              <a:rPr lang="en-US" dirty="0">
                <a:solidFill>
                  <a:srgbClr val="FF0000"/>
                </a:solidFill>
              </a:rPr>
              <a:t>ELDEW APS-307</a:t>
            </a:r>
            <a:r>
              <a:rPr lang="en-US" dirty="0"/>
              <a:t> – </a:t>
            </a:r>
            <a:r>
              <a:rPr lang="en-US" dirty="0" err="1"/>
              <a:t>Phytosteryl</a:t>
            </a:r>
            <a:r>
              <a:rPr lang="en-US" dirty="0"/>
              <a:t> </a:t>
            </a:r>
            <a:r>
              <a:rPr lang="en-US" dirty="0" err="1"/>
              <a:t>Decyltetradecyl</a:t>
            </a:r>
            <a:endParaRPr lang="en-US" dirty="0"/>
          </a:p>
          <a:p>
            <a:r>
              <a:rPr lang="en-US" dirty="0" err="1"/>
              <a:t>Myristoyl</a:t>
            </a:r>
            <a:r>
              <a:rPr lang="en-US" dirty="0"/>
              <a:t> Methyl </a:t>
            </a:r>
            <a:r>
              <a:rPr lang="en-US" dirty="0" err="1"/>
              <a:t>Alaninate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ELDEW PS-203 R</a:t>
            </a:r>
            <a:r>
              <a:rPr lang="en-US" dirty="0"/>
              <a:t> - </a:t>
            </a:r>
            <a:r>
              <a:rPr lang="en-US" dirty="0" err="1"/>
              <a:t>Phytosteryl</a:t>
            </a:r>
            <a:r>
              <a:rPr lang="en-US" dirty="0"/>
              <a:t> </a:t>
            </a:r>
            <a:r>
              <a:rPr lang="en-US" dirty="0" err="1"/>
              <a:t>Octyldodecyl</a:t>
            </a:r>
            <a:r>
              <a:rPr lang="en-US" dirty="0"/>
              <a:t> </a:t>
            </a:r>
            <a:r>
              <a:rPr lang="en-US" dirty="0" err="1"/>
              <a:t>Lauroyl</a:t>
            </a:r>
            <a:r>
              <a:rPr lang="en-US" dirty="0"/>
              <a:t> Glutamate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ELDEW PS-306 R</a:t>
            </a:r>
            <a:r>
              <a:rPr lang="en-US" dirty="0"/>
              <a:t> – </a:t>
            </a:r>
            <a:r>
              <a:rPr lang="en-US" dirty="0" err="1"/>
              <a:t>Phytosteryl</a:t>
            </a:r>
            <a:r>
              <a:rPr lang="en-US" dirty="0"/>
              <a:t> </a:t>
            </a:r>
            <a:r>
              <a:rPr lang="en-US" dirty="0" err="1"/>
              <a:t>Behenyl</a:t>
            </a:r>
            <a:r>
              <a:rPr lang="en-US" dirty="0"/>
              <a:t> </a:t>
            </a:r>
            <a:r>
              <a:rPr lang="en-US" dirty="0" err="1"/>
              <a:t>Octyldodecyl</a:t>
            </a:r>
            <a:r>
              <a:rPr lang="en-US" dirty="0"/>
              <a:t> </a:t>
            </a:r>
            <a:r>
              <a:rPr lang="en-US" dirty="0" err="1"/>
              <a:t>Lauroyl</a:t>
            </a:r>
            <a:r>
              <a:rPr lang="en-US" dirty="0"/>
              <a:t> Glutamate</a:t>
            </a:r>
            <a:endParaRPr lang="ru-UA" sz="1600" dirty="0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70D62BFB-FB07-4DD0-B783-C2183ECC3B8E}"/>
              </a:ext>
            </a:extLst>
          </p:cNvPr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4AAE225-9D7E-47A3-9E34-46532FFD7A6E}"/>
              </a:ext>
            </a:extLst>
          </p:cNvPr>
          <p:cNvSpPr/>
          <p:nvPr/>
        </p:nvSpPr>
        <p:spPr>
          <a:xfrm>
            <a:off x="922117" y="1147797"/>
            <a:ext cx="87761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inionPro-Regular"/>
              </a:rPr>
              <a:t>Компания </a:t>
            </a:r>
            <a:r>
              <a:rPr lang="ru-RU" dirty="0" err="1">
                <a:latin typeface="MinionPro-Regular"/>
              </a:rPr>
              <a:t>Ajinomoto</a:t>
            </a:r>
            <a:r>
              <a:rPr lang="ru-RU" dirty="0">
                <a:latin typeface="MinionPro-Regular"/>
              </a:rPr>
              <a:t> разработала новую серию </a:t>
            </a:r>
            <a:r>
              <a:rPr lang="ru-RU" b="1" dirty="0">
                <a:latin typeface="MinionPro-Regular"/>
              </a:rPr>
              <a:t>аминокислотных </a:t>
            </a:r>
            <a:r>
              <a:rPr lang="ru-RU" b="1" dirty="0" err="1">
                <a:latin typeface="MinionPro-Regular"/>
              </a:rPr>
              <a:t>эмолентов</a:t>
            </a:r>
            <a:r>
              <a:rPr lang="ru-RU" dirty="0">
                <a:latin typeface="MinionPro-Regular"/>
              </a:rPr>
              <a:t>, созданных на основе </a:t>
            </a:r>
            <a:r>
              <a:rPr lang="ru-RU" u="sng" dirty="0">
                <a:latin typeface="MinionPro-Regular"/>
              </a:rPr>
              <a:t>межклеточной липидной модели кожи </a:t>
            </a:r>
            <a:r>
              <a:rPr lang="ru-RU" dirty="0">
                <a:latin typeface="MinionPro-Regular"/>
              </a:rPr>
              <a:t>и</a:t>
            </a:r>
            <a:r>
              <a:rPr lang="ru-RU" u="sng" dirty="0">
                <a:latin typeface="MinionPro-Regular"/>
              </a:rPr>
              <a:t> клеточно-мембранного</a:t>
            </a:r>
            <a:r>
              <a:rPr lang="en-US" u="sng" dirty="0">
                <a:latin typeface="MinionPro-Regular"/>
              </a:rPr>
              <a:t> </a:t>
            </a:r>
            <a:r>
              <a:rPr lang="ru-RU" u="sng" dirty="0">
                <a:latin typeface="MinionPro-Regular"/>
              </a:rPr>
              <a:t>комплекса волос</a:t>
            </a:r>
            <a:r>
              <a:rPr lang="ru-RU" dirty="0">
                <a:latin typeface="MinionPro-Regular"/>
              </a:rPr>
              <a:t>. </a:t>
            </a:r>
          </a:p>
          <a:p>
            <a:r>
              <a:rPr lang="ru-RU" b="1" dirty="0">
                <a:solidFill>
                  <a:srgbClr val="FF0000"/>
                </a:solidFill>
                <a:latin typeface="MinionPro-Regular"/>
              </a:rPr>
              <a:t>ELDEW </a:t>
            </a:r>
            <a:r>
              <a:rPr lang="ru-RU" dirty="0">
                <a:latin typeface="MinionPro-Regular"/>
              </a:rPr>
              <a:t>– </a:t>
            </a:r>
            <a:r>
              <a:rPr lang="ru-RU" dirty="0" err="1">
                <a:latin typeface="MinionPro-Regular"/>
              </a:rPr>
              <a:t>эмоленты</a:t>
            </a:r>
            <a:r>
              <a:rPr lang="ru-RU" dirty="0">
                <a:latin typeface="MinionPro-Regular"/>
              </a:rPr>
              <a:t> на основе аминокислот, жирных кислот, высших спиртов, </a:t>
            </a:r>
            <a:r>
              <a:rPr lang="ru-RU" dirty="0" err="1">
                <a:latin typeface="MinionPro-Regular"/>
              </a:rPr>
              <a:t>фитостеринов</a:t>
            </a:r>
            <a:r>
              <a:rPr lang="ru-RU" dirty="0">
                <a:latin typeface="MinionPro-Regular"/>
              </a:rPr>
              <a:t>/холестеринов.</a:t>
            </a:r>
          </a:p>
          <a:p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00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082FD9-AC4B-48DD-8D9D-235C4FC17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00" y="196850"/>
            <a:ext cx="1323975" cy="495810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1F58C622-F962-4793-B046-0849CFCE4C07}"/>
              </a:ext>
            </a:extLst>
          </p:cNvPr>
          <p:cNvSpPr txBox="1"/>
          <p:nvPr/>
        </p:nvSpPr>
        <p:spPr>
          <a:xfrm>
            <a:off x="508952" y="241111"/>
            <a:ext cx="9157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200" dirty="0" err="1"/>
              <a:t>Эмоленты</a:t>
            </a:r>
            <a:r>
              <a:rPr lang="ru-RU" sz="3200" dirty="0"/>
              <a:t>: </a:t>
            </a:r>
            <a:r>
              <a:rPr lang="en-US" sz="3200" b="1" spc="-10" dirty="0">
                <a:solidFill>
                  <a:srgbClr val="FF0000"/>
                </a:solidFill>
                <a:cs typeface="Calibri"/>
              </a:rPr>
              <a:t>ELDEW</a:t>
            </a:r>
            <a:endParaRPr sz="3000" dirty="0">
              <a:latin typeface="Calibri Light"/>
              <a:cs typeface="Calibri Light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70D62BFB-FB07-4DD0-B783-C2183ECC3B8E}"/>
              </a:ext>
            </a:extLst>
          </p:cNvPr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BD0445-F71A-4F25-B62C-46F744B35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84" t="22868" r="23636" b="9461"/>
          <a:stretch/>
        </p:blipFill>
        <p:spPr>
          <a:xfrm>
            <a:off x="1440129" y="1177313"/>
            <a:ext cx="7602271" cy="580132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59370D2-1D43-4797-9E67-077724F300D9}"/>
              </a:ext>
            </a:extLst>
          </p:cNvPr>
          <p:cNvSpPr/>
          <p:nvPr/>
        </p:nvSpPr>
        <p:spPr>
          <a:xfrm>
            <a:off x="3555621" y="1810207"/>
            <a:ext cx="1630682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</a:rPr>
              <a:t>Phytosteryl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Octyldodecyl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Lauroyl</a:t>
            </a:r>
            <a:r>
              <a:rPr lang="en-US" sz="1400" dirty="0">
                <a:solidFill>
                  <a:schemeClr val="bg1"/>
                </a:solidFill>
              </a:rPr>
              <a:t> Glutamate</a:t>
            </a:r>
            <a:endParaRPr lang="ru-RU" sz="1400" dirty="0">
              <a:solidFill>
                <a:schemeClr val="bg1"/>
              </a:solidFill>
            </a:endParaRPr>
          </a:p>
          <a:p>
            <a:pPr algn="r"/>
            <a:endParaRPr lang="ru-UA" sz="1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08B0F64-A09C-4691-8F87-815A6586B4E3}"/>
              </a:ext>
            </a:extLst>
          </p:cNvPr>
          <p:cNvSpPr/>
          <p:nvPr/>
        </p:nvSpPr>
        <p:spPr>
          <a:xfrm>
            <a:off x="5367972" y="1810207"/>
            <a:ext cx="1568823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Phytosteryl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Behenyl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Octyldodecyl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Lauroyl</a:t>
            </a:r>
            <a:r>
              <a:rPr lang="en-US" sz="1400" dirty="0">
                <a:solidFill>
                  <a:schemeClr val="bg1"/>
                </a:solidFill>
              </a:rPr>
              <a:t> Glutamate</a:t>
            </a:r>
            <a:endParaRPr lang="ru-UA" sz="14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4643D2C-E12F-44FE-ADD4-582E73C7CC4F}"/>
              </a:ext>
            </a:extLst>
          </p:cNvPr>
          <p:cNvSpPr/>
          <p:nvPr/>
        </p:nvSpPr>
        <p:spPr>
          <a:xfrm>
            <a:off x="3515863" y="5425080"/>
            <a:ext cx="1678437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</a:rPr>
              <a:t>Phytosteryl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Decyltetradecyl</a:t>
            </a:r>
            <a:endParaRPr lang="en-US" sz="1400" dirty="0">
              <a:solidFill>
                <a:schemeClr val="bg1"/>
              </a:solidFill>
            </a:endParaRPr>
          </a:p>
          <a:p>
            <a:pPr algn="r"/>
            <a:r>
              <a:rPr lang="en-US" sz="1400" dirty="0" err="1">
                <a:solidFill>
                  <a:schemeClr val="bg1"/>
                </a:solidFill>
              </a:rPr>
              <a:t>Myristoyl</a:t>
            </a:r>
            <a:r>
              <a:rPr lang="en-US" sz="1400" dirty="0">
                <a:solidFill>
                  <a:schemeClr val="bg1"/>
                </a:solidFill>
              </a:rPr>
              <a:t> Methyl </a:t>
            </a:r>
            <a:r>
              <a:rPr lang="en-US" sz="1400" dirty="0" err="1">
                <a:solidFill>
                  <a:schemeClr val="bg1"/>
                </a:solidFill>
              </a:rPr>
              <a:t>Alaninate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AC89E2E-B0B0-48B5-A806-5196C4863AF4}"/>
              </a:ext>
            </a:extLst>
          </p:cNvPr>
          <p:cNvSpPr/>
          <p:nvPr/>
        </p:nvSpPr>
        <p:spPr>
          <a:xfrm>
            <a:off x="5383715" y="5425079"/>
            <a:ext cx="1021006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Isopropyl </a:t>
            </a:r>
            <a:r>
              <a:rPr lang="en-US" sz="1400" dirty="0" err="1">
                <a:solidFill>
                  <a:schemeClr val="bg1"/>
                </a:solidFill>
              </a:rPr>
              <a:t>Lauroyl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Sarcosinate</a:t>
            </a:r>
            <a:endParaRPr lang="ru-RU" sz="1400" dirty="0">
              <a:solidFill>
                <a:schemeClr val="bg1"/>
              </a:solidFill>
            </a:endParaRPr>
          </a:p>
          <a:p>
            <a:endParaRPr lang="ru-UA" sz="14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5859D01-9A02-4D3C-AAA2-F95EF00E3CFF}"/>
              </a:ext>
            </a:extLst>
          </p:cNvPr>
          <p:cNvSpPr/>
          <p:nvPr/>
        </p:nvSpPr>
        <p:spPr>
          <a:xfrm>
            <a:off x="1390970" y="1371352"/>
            <a:ext cx="2240306" cy="17851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</a:rPr>
              <a:t>Жидкая форма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Аналог </a:t>
            </a:r>
            <a:r>
              <a:rPr lang="ru-RU" sz="1100" dirty="0" err="1"/>
              <a:t>керамидов</a:t>
            </a:r>
            <a:r>
              <a:rPr lang="ru-RU" sz="1100" dirty="0"/>
              <a:t> с хорошей растворимостью в маслах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Отлично смягчает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Заживляет ранки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Дает богатую текстуру без липкости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Дает не </a:t>
            </a:r>
            <a:r>
              <a:rPr lang="ru-RU" sz="1100" dirty="0" err="1"/>
              <a:t>окклюзивное</a:t>
            </a:r>
            <a:r>
              <a:rPr lang="ru-RU" sz="1100" dirty="0"/>
              <a:t> увлажнение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</a:rPr>
              <a:t>В рецептуры для волос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D9330F2-5FEA-4435-99A2-3FC0AC048508}"/>
              </a:ext>
            </a:extLst>
          </p:cNvPr>
          <p:cNvSpPr/>
          <p:nvPr/>
        </p:nvSpPr>
        <p:spPr>
          <a:xfrm>
            <a:off x="6851252" y="1371104"/>
            <a:ext cx="2364819" cy="17851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</a:rPr>
              <a:t>Восковая форма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Аналог </a:t>
            </a:r>
            <a:r>
              <a:rPr lang="ru-RU" sz="1100" dirty="0" err="1"/>
              <a:t>керамидов</a:t>
            </a:r>
            <a:r>
              <a:rPr lang="ru-RU" sz="1100" dirty="0"/>
              <a:t> с хорошей растворимостью в масла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Отлично смягчает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Заживляет ранки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Дает богатую текстуру без липкости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Дает не </a:t>
            </a:r>
            <a:r>
              <a:rPr lang="ru-RU" sz="1100" dirty="0" err="1"/>
              <a:t>окклюзивное</a:t>
            </a:r>
            <a:r>
              <a:rPr lang="ru-RU" sz="1100" dirty="0"/>
              <a:t> увлажнение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</a:rPr>
              <a:t>Для декоративной косметики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067ECFE-BC4C-4384-B0B2-CA189DB3DAE5}"/>
              </a:ext>
            </a:extLst>
          </p:cNvPr>
          <p:cNvSpPr/>
          <p:nvPr/>
        </p:nvSpPr>
        <p:spPr>
          <a:xfrm>
            <a:off x="1390970" y="5525107"/>
            <a:ext cx="2364819" cy="12772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Легкость</a:t>
            </a:r>
            <a:endParaRPr lang="ru-RU" sz="11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</a:rPr>
              <a:t>Стабилизирует эмульсии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Водоудерживающая способность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Хорошая </a:t>
            </a:r>
            <a:r>
              <a:rPr lang="ru-RU" sz="1100" dirty="0" err="1"/>
              <a:t>распределяемость</a:t>
            </a:r>
            <a:endParaRPr lang="ru-RU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Богатая сенсорика и увлажнение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BB23083-CAD6-4E2F-BB29-D4E4C55D8A34}"/>
              </a:ext>
            </a:extLst>
          </p:cNvPr>
          <p:cNvSpPr/>
          <p:nvPr/>
        </p:nvSpPr>
        <p:spPr>
          <a:xfrm>
            <a:off x="6611916" y="5525107"/>
            <a:ext cx="2364819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Хорошая растворяющая способность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</a:rPr>
              <a:t>Высокая </a:t>
            </a:r>
            <a:r>
              <a:rPr lang="ru-RU" sz="1100" b="1" dirty="0" err="1">
                <a:solidFill>
                  <a:schemeClr val="accent3">
                    <a:lumMod val="75000"/>
                  </a:schemeClr>
                </a:solidFill>
              </a:rPr>
              <a:t>распределяемость</a:t>
            </a: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</a:rPr>
              <a:t> пигмента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/>
              <a:t>Легкость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1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EF8437-6FF1-4B89-8E23-A849E1A92B07}"/>
              </a:ext>
            </a:extLst>
          </p:cNvPr>
          <p:cNvSpPr/>
          <p:nvPr/>
        </p:nvSpPr>
        <p:spPr>
          <a:xfrm>
            <a:off x="4719840" y="3121208"/>
            <a:ext cx="383037" cy="381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CD4EF5E-93AA-493F-9965-395D61441266}"/>
              </a:ext>
            </a:extLst>
          </p:cNvPr>
          <p:cNvSpPr/>
          <p:nvPr/>
        </p:nvSpPr>
        <p:spPr>
          <a:xfrm>
            <a:off x="6531182" y="3169654"/>
            <a:ext cx="383037" cy="381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855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06061" y="1858461"/>
            <a:ext cx="3573779" cy="12679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95622" y="3441069"/>
            <a:ext cx="3573779" cy="18696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u="sng" dirty="0">
                <a:latin typeface="Calibri"/>
                <a:cs typeface="Calibri"/>
              </a:rPr>
              <a:t>Тестирование</a:t>
            </a:r>
            <a:endParaRPr sz="1400" dirty="0">
              <a:latin typeface="Calibri"/>
              <a:cs typeface="Calibri"/>
            </a:endParaRPr>
          </a:p>
          <a:p>
            <a:pPr marL="12700" marR="267335">
              <a:lnSpc>
                <a:spcPts val="1430"/>
              </a:lnSpc>
              <a:spcBef>
                <a:spcPts val="45"/>
              </a:spcBef>
            </a:pPr>
            <a:r>
              <a:rPr lang="ru-RU" sz="1400" spc="5" dirty="0">
                <a:latin typeface="Calibri"/>
                <a:cs typeface="Calibri"/>
              </a:rPr>
              <a:t>Модель </a:t>
            </a:r>
            <a:r>
              <a:rPr lang="ru-RU" sz="1400" spc="5" dirty="0" err="1">
                <a:latin typeface="Calibri"/>
                <a:cs typeface="Calibri"/>
              </a:rPr>
              <a:t>интрацеллюлярных</a:t>
            </a:r>
            <a:r>
              <a:rPr lang="ru-RU" sz="1400" spc="5" dirty="0">
                <a:latin typeface="Calibri"/>
                <a:cs typeface="Calibri"/>
              </a:rPr>
              <a:t> липидов </a:t>
            </a:r>
            <a:r>
              <a:rPr lang="ru-RU" sz="1400" spc="15" dirty="0">
                <a:latin typeface="Calibri"/>
                <a:cs typeface="Calibri"/>
              </a:rPr>
              <a:t>с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lang="ru-RU" sz="1400" spc="-25" dirty="0" err="1">
                <a:cs typeface="Times New Roman"/>
              </a:rPr>
              <a:t>керамидами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20" dirty="0">
                <a:latin typeface="Calibri"/>
                <a:cs typeface="Calibri"/>
              </a:rPr>
              <a:t>(M</a:t>
            </a:r>
            <a:r>
              <a:rPr sz="1400" spc="10" dirty="0">
                <a:latin typeface="Calibri"/>
                <a:cs typeface="Calibri"/>
              </a:rPr>
              <a:t>ode</a:t>
            </a:r>
            <a:r>
              <a:rPr sz="1400" spc="5" dirty="0">
                <a:latin typeface="Calibri"/>
                <a:cs typeface="Calibri"/>
              </a:rPr>
              <a:t>l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15" dirty="0">
                <a:latin typeface="Calibri"/>
                <a:cs typeface="Calibri"/>
              </a:rPr>
              <a:t>A</a:t>
            </a:r>
            <a:r>
              <a:rPr sz="1400" spc="10" dirty="0">
                <a:latin typeface="Calibri"/>
                <a:cs typeface="Calibri"/>
              </a:rPr>
              <a:t>)</a:t>
            </a:r>
            <a:r>
              <a:rPr sz="1400" spc="-15" dirty="0">
                <a:latin typeface="Times New Roman"/>
                <a:cs typeface="Times New Roman"/>
              </a:rPr>
              <a:t> </a:t>
            </a:r>
            <a:r>
              <a:rPr lang="ru-RU" sz="1400" spc="10" dirty="0">
                <a:latin typeface="Calibri"/>
                <a:cs typeface="Calibri"/>
              </a:rPr>
              <a:t>и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lang="ru-RU" sz="1400" spc="15" dirty="0">
                <a:latin typeface="Calibri"/>
                <a:cs typeface="Calibri"/>
              </a:rPr>
              <a:t>с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Calibri"/>
                <a:cs typeface="Calibri"/>
              </a:rPr>
              <a:t>E</a:t>
            </a:r>
            <a:r>
              <a:rPr sz="1400" spc="5" dirty="0">
                <a:latin typeface="Calibri"/>
                <a:cs typeface="Calibri"/>
              </a:rPr>
              <a:t>l</a:t>
            </a:r>
            <a:r>
              <a:rPr sz="1400" spc="10" dirty="0">
                <a:latin typeface="Calibri"/>
                <a:cs typeface="Calibri"/>
              </a:rPr>
              <a:t>de</a:t>
            </a:r>
            <a:r>
              <a:rPr sz="1400" spc="20" dirty="0">
                <a:latin typeface="Calibri"/>
                <a:cs typeface="Calibri"/>
              </a:rPr>
              <a:t>w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20" dirty="0">
                <a:latin typeface="Calibri"/>
                <a:cs typeface="Calibri"/>
              </a:rPr>
              <a:t>(M</a:t>
            </a:r>
            <a:r>
              <a:rPr sz="1400" spc="10" dirty="0">
                <a:latin typeface="Calibri"/>
                <a:cs typeface="Calibri"/>
              </a:rPr>
              <a:t>ode</a:t>
            </a:r>
            <a:r>
              <a:rPr sz="1400" spc="5" dirty="0">
                <a:latin typeface="Calibri"/>
                <a:cs typeface="Calibri"/>
              </a:rPr>
              <a:t>l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Calibri"/>
                <a:cs typeface="Calibri"/>
              </a:rPr>
              <a:t>B)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ts val="1300"/>
              </a:lnSpc>
              <a:spcBef>
                <a:spcPts val="65"/>
              </a:spcBef>
            </a:pPr>
            <a:endParaRPr sz="1400" dirty="0"/>
          </a:p>
          <a:p>
            <a:pPr marL="12700">
              <a:lnSpc>
                <a:spcPct val="100000"/>
              </a:lnSpc>
            </a:pPr>
            <a:r>
              <a:rPr lang="ru-RU" sz="1400" u="sng" spc="-10" dirty="0">
                <a:latin typeface="Calibri"/>
                <a:cs typeface="Calibri"/>
              </a:rPr>
              <a:t>Методика</a:t>
            </a:r>
            <a:endParaRPr sz="1400" dirty="0">
              <a:latin typeface="Calibri"/>
              <a:cs typeface="Calibri"/>
            </a:endParaRPr>
          </a:p>
          <a:p>
            <a:pPr marL="12700" marR="6350">
              <a:lnSpc>
                <a:spcPts val="1430"/>
              </a:lnSpc>
              <a:spcBef>
                <a:spcPts val="45"/>
              </a:spcBef>
            </a:pPr>
            <a:r>
              <a:rPr lang="ru-RU" sz="1400" spc="5" dirty="0">
                <a:latin typeface="Calibri"/>
                <a:cs typeface="Calibri"/>
              </a:rPr>
              <a:t>Кожа, обработанная раствором </a:t>
            </a:r>
            <a:r>
              <a:rPr sz="1400" spc="5" dirty="0">
                <a:latin typeface="Calibri"/>
                <a:cs typeface="Calibri"/>
              </a:rPr>
              <a:t>S</a:t>
            </a:r>
            <a:r>
              <a:rPr sz="1400" spc="15" dirty="0">
                <a:latin typeface="Calibri"/>
                <a:cs typeface="Calibri"/>
              </a:rPr>
              <a:t>LS</a:t>
            </a:r>
            <a:r>
              <a:rPr lang="ru-UA" sz="1400" spc="-30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Calibri"/>
                <a:cs typeface="Calibri"/>
              </a:rPr>
              <a:t>(1</a:t>
            </a:r>
            <a:r>
              <a:rPr sz="1400" spc="20" dirty="0">
                <a:latin typeface="Calibri"/>
                <a:cs typeface="Calibri"/>
              </a:rPr>
              <a:t>w</a:t>
            </a:r>
            <a:r>
              <a:rPr sz="1400" spc="5" dirty="0">
                <a:latin typeface="Calibri"/>
                <a:cs typeface="Calibri"/>
              </a:rPr>
              <a:t>t</a:t>
            </a:r>
            <a:r>
              <a:rPr sz="1400" spc="20" dirty="0">
                <a:latin typeface="Calibri"/>
                <a:cs typeface="Calibri"/>
              </a:rPr>
              <a:t>%</a:t>
            </a:r>
            <a:r>
              <a:rPr sz="1400" spc="5" dirty="0">
                <a:latin typeface="Calibri"/>
                <a:cs typeface="Calibri"/>
              </a:rPr>
              <a:t>).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Calibri"/>
                <a:cs typeface="Calibri"/>
              </a:rPr>
              <a:t>2</a:t>
            </a:r>
            <a:r>
              <a:rPr sz="1400" spc="5" dirty="0">
                <a:latin typeface="Calibri"/>
                <a:cs typeface="Calibri"/>
              </a:rPr>
              <a:t>µ</a:t>
            </a:r>
            <a:r>
              <a:rPr sz="1400" spc="10" dirty="0">
                <a:latin typeface="Calibri"/>
                <a:cs typeface="Calibri"/>
              </a:rPr>
              <a:t>L</a:t>
            </a:r>
            <a:r>
              <a:rPr sz="1400" spc="5" dirty="0">
                <a:latin typeface="Calibri"/>
                <a:cs typeface="Calibri"/>
              </a:rPr>
              <a:t>/</a:t>
            </a:r>
            <a:r>
              <a:rPr sz="1400" spc="10" dirty="0">
                <a:latin typeface="Calibri"/>
                <a:cs typeface="Calibri"/>
              </a:rPr>
              <a:t>c</a:t>
            </a:r>
            <a:r>
              <a:rPr sz="1400" spc="20" dirty="0">
                <a:latin typeface="Calibri"/>
                <a:cs typeface="Calibri"/>
              </a:rPr>
              <a:t>m</a:t>
            </a:r>
            <a:r>
              <a:rPr sz="1600" spc="-15" baseline="24305" dirty="0">
                <a:latin typeface="Calibri"/>
                <a:cs typeface="Calibri"/>
              </a:rPr>
              <a:t>2</a:t>
            </a:r>
            <a:r>
              <a:rPr sz="1600" spc="104" baseline="24305" dirty="0">
                <a:latin typeface="Times New Roman"/>
                <a:cs typeface="Times New Roman"/>
              </a:rPr>
              <a:t> </a:t>
            </a:r>
            <a:r>
              <a:rPr lang="ru-RU" sz="1400" spc="10" dirty="0">
                <a:latin typeface="Calibri"/>
                <a:cs typeface="Calibri"/>
              </a:rPr>
              <a:t>наносилось участникам раз в день</a:t>
            </a:r>
            <a:r>
              <a:rPr sz="1400" spc="10" dirty="0">
                <a:latin typeface="Calibri"/>
                <a:cs typeface="Calibri"/>
              </a:rPr>
              <a:t>.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lang="ru-RU" sz="1400" spc="15" dirty="0">
                <a:latin typeface="Calibri"/>
                <a:cs typeface="Calibri"/>
              </a:rPr>
              <a:t>Проводимость измерялась через</a:t>
            </a:r>
            <a:r>
              <a:rPr sz="1400" spc="-10" dirty="0">
                <a:latin typeface="Times New Roman"/>
                <a:cs typeface="Times New Roman"/>
              </a:rPr>
              <a:t> </a:t>
            </a:r>
            <a:r>
              <a:rPr sz="1400" spc="10" dirty="0">
                <a:latin typeface="Calibri"/>
                <a:cs typeface="Calibri"/>
              </a:rPr>
              <a:t>24</a:t>
            </a:r>
            <a:r>
              <a:rPr lang="ru-RU" sz="1400" spc="10" dirty="0">
                <a:latin typeface="Calibri"/>
                <a:cs typeface="Calibri"/>
              </a:rPr>
              <a:t> ч.</a:t>
            </a:r>
            <a:r>
              <a:rPr sz="1400" spc="10" dirty="0">
                <a:latin typeface="Calibri"/>
                <a:cs typeface="Calibri"/>
              </a:rPr>
              <a:t>,</a:t>
            </a:r>
            <a:r>
              <a:rPr sz="1400" spc="-20" dirty="0">
                <a:latin typeface="Times New Roman"/>
                <a:cs typeface="Times New Roman"/>
              </a:rPr>
              <a:t> </a:t>
            </a:r>
            <a:r>
              <a:rPr lang="ru-RU" sz="1400" spc="15" dirty="0">
                <a:latin typeface="Calibri"/>
                <a:cs typeface="Calibri"/>
              </a:rPr>
              <a:t>3 раза</a:t>
            </a:r>
            <a:r>
              <a:rPr sz="1400" spc="10" dirty="0">
                <a:latin typeface="Calibri"/>
                <a:cs typeface="Calibri"/>
              </a:rPr>
              <a:t>,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lang="ru-RU" sz="1400" spc="10" dirty="0">
                <a:latin typeface="Calibri"/>
                <a:cs typeface="Calibri"/>
              </a:rPr>
              <a:t>при использовании гидрометра для кожи.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F6C053-CAE4-4E76-BB86-49D6D0764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217" y="223263"/>
            <a:ext cx="1323975" cy="495810"/>
          </a:xfrm>
          <a:prstGeom prst="rect">
            <a:avLst/>
          </a:prstGeom>
        </p:spPr>
      </p:pic>
      <p:sp>
        <p:nvSpPr>
          <p:cNvPr id="15" name="object 4">
            <a:extLst>
              <a:ext uri="{FF2B5EF4-FFF2-40B4-BE49-F238E27FC236}">
                <a16:creationId xmlns:a16="http://schemas.microsoft.com/office/drawing/2014/main" id="{9CA87706-E4AE-47CC-A11F-06C557C3C560}"/>
              </a:ext>
            </a:extLst>
          </p:cNvPr>
          <p:cNvSpPr txBox="1"/>
          <p:nvPr/>
        </p:nvSpPr>
        <p:spPr>
          <a:xfrm>
            <a:off x="542869" y="281589"/>
            <a:ext cx="9157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200" dirty="0" err="1"/>
              <a:t>Эмоленты</a:t>
            </a:r>
            <a:r>
              <a:rPr lang="ru-RU" sz="3200" dirty="0"/>
              <a:t>: </a:t>
            </a:r>
            <a:r>
              <a:rPr lang="en-US" sz="3200" b="1" spc="-10" dirty="0">
                <a:solidFill>
                  <a:srgbClr val="FF0000"/>
                </a:solidFill>
                <a:cs typeface="Calibri"/>
              </a:rPr>
              <a:t>ELDEW PS-203, ELDEW PS-306</a:t>
            </a:r>
            <a:r>
              <a:rPr lang="ru-RU" sz="3200" b="1" spc="-10" dirty="0">
                <a:solidFill>
                  <a:srgbClr val="FF0000"/>
                </a:solidFill>
                <a:cs typeface="Calibri"/>
              </a:rPr>
              <a:t> </a:t>
            </a:r>
            <a:endParaRPr sz="3000" dirty="0">
              <a:latin typeface="Calibri Light"/>
              <a:cs typeface="Calibri Ligh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6A4E1D-2E59-4956-AF68-E6FE7E76E7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114" t="19596" r="5439" b="39866"/>
          <a:stretch/>
        </p:blipFill>
        <p:spPr>
          <a:xfrm>
            <a:off x="354154" y="1628668"/>
            <a:ext cx="5480617" cy="385153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A323168-CAEB-4A48-AD67-D237576AD63A}"/>
              </a:ext>
            </a:extLst>
          </p:cNvPr>
          <p:cNvSpPr/>
          <p:nvPr/>
        </p:nvSpPr>
        <p:spPr>
          <a:xfrm>
            <a:off x="565729" y="1174488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MyriadPro-Bold"/>
              </a:rPr>
              <a:t>Эффективность ELDEW при воздействии на раздраженную кожу</a:t>
            </a:r>
            <a:endParaRPr lang="ru-UA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0BF7887-315E-4518-A302-4CAA62C59456}"/>
              </a:ext>
            </a:extLst>
          </p:cNvPr>
          <p:cNvSpPr/>
          <p:nvPr/>
        </p:nvSpPr>
        <p:spPr>
          <a:xfrm>
            <a:off x="529132" y="5153365"/>
            <a:ext cx="216937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SLS – Sodium Lauryl Sulfate</a:t>
            </a:r>
            <a:endParaRPr lang="ru-UA" sz="1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9F89378-E16E-4B2A-9E18-3D69F84FCA15}"/>
              </a:ext>
            </a:extLst>
          </p:cNvPr>
          <p:cNvSpPr/>
          <p:nvPr/>
        </p:nvSpPr>
        <p:spPr>
          <a:xfrm rot="16200000">
            <a:off x="649520" y="2819673"/>
            <a:ext cx="1026243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050" dirty="0"/>
              <a:t>Проводимость</a:t>
            </a:r>
            <a:endParaRPr lang="ru-UA" sz="105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E35920A-CDA2-46B4-A31E-DBECADD3BD14}"/>
              </a:ext>
            </a:extLst>
          </p:cNvPr>
          <p:cNvSpPr/>
          <p:nvPr/>
        </p:nvSpPr>
        <p:spPr>
          <a:xfrm>
            <a:off x="529132" y="3534448"/>
            <a:ext cx="1079142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050" dirty="0"/>
              <a:t>Поврежденная </a:t>
            </a:r>
          </a:p>
          <a:p>
            <a:pPr algn="ctr"/>
            <a:r>
              <a:rPr lang="ru-RU" sz="1050" dirty="0"/>
              <a:t>кожа</a:t>
            </a:r>
            <a:endParaRPr lang="ru-UA" sz="105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7F0D614-0487-4342-B3DF-94A71C41E351}"/>
              </a:ext>
            </a:extLst>
          </p:cNvPr>
          <p:cNvSpPr/>
          <p:nvPr/>
        </p:nvSpPr>
        <p:spPr>
          <a:xfrm>
            <a:off x="3248912" y="4269403"/>
            <a:ext cx="1911101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050" dirty="0"/>
              <a:t>Дни после первого нанесения</a:t>
            </a:r>
            <a:endParaRPr lang="ru-UA" sz="105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A878D93-C4EF-4D17-A179-34B6A9F6C243}"/>
              </a:ext>
            </a:extLst>
          </p:cNvPr>
          <p:cNvSpPr/>
          <p:nvPr/>
        </p:nvSpPr>
        <p:spPr>
          <a:xfrm>
            <a:off x="2830828" y="4523319"/>
            <a:ext cx="1944763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050" dirty="0"/>
              <a:t>24 ч. после первого нанесения</a:t>
            </a:r>
            <a:endParaRPr lang="ru-UA" sz="105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E6F6E28-4F7C-4DC0-A32B-D9437D2530B4}"/>
              </a:ext>
            </a:extLst>
          </p:cNvPr>
          <p:cNvSpPr/>
          <p:nvPr/>
        </p:nvSpPr>
        <p:spPr>
          <a:xfrm>
            <a:off x="1538962" y="3990952"/>
            <a:ext cx="6721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До </a:t>
            </a:r>
            <a:r>
              <a:rPr lang="en-US" sz="1400" dirty="0"/>
              <a:t>SLS</a:t>
            </a:r>
            <a:endParaRPr lang="ru-UA" sz="14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CBD630B-32FF-48DC-95E2-5467A6CCE46D}"/>
              </a:ext>
            </a:extLst>
          </p:cNvPr>
          <p:cNvSpPr/>
          <p:nvPr/>
        </p:nvSpPr>
        <p:spPr>
          <a:xfrm>
            <a:off x="2320969" y="3969897"/>
            <a:ext cx="68800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После </a:t>
            </a:r>
          </a:p>
          <a:p>
            <a:pPr algn="ctr"/>
            <a:r>
              <a:rPr lang="en-US" sz="1400" dirty="0"/>
              <a:t>SLS</a:t>
            </a:r>
            <a:endParaRPr lang="ru-UA" sz="1400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031DBEE-CFED-4B75-B7BF-4A396F70A94E}"/>
              </a:ext>
            </a:extLst>
          </p:cNvPr>
          <p:cNvSpPr/>
          <p:nvPr/>
        </p:nvSpPr>
        <p:spPr>
          <a:xfrm>
            <a:off x="1144860" y="4804582"/>
            <a:ext cx="750526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100" dirty="0"/>
              <a:t>Контроль</a:t>
            </a:r>
            <a:endParaRPr lang="ru-UA" sz="11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B610517-D76B-48BD-82C6-A39E9B50C897}"/>
              </a:ext>
            </a:extLst>
          </p:cNvPr>
          <p:cNvSpPr/>
          <p:nvPr/>
        </p:nvSpPr>
        <p:spPr>
          <a:xfrm>
            <a:off x="4660081" y="4800512"/>
            <a:ext cx="683200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100" dirty="0"/>
              <a:t>Вазелин</a:t>
            </a:r>
            <a:endParaRPr lang="ru-UA" sz="11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BF7949C-A124-4B9A-A8C0-D3C80C70748D}"/>
              </a:ext>
            </a:extLst>
          </p:cNvPr>
          <p:cNvSpPr/>
          <p:nvPr/>
        </p:nvSpPr>
        <p:spPr>
          <a:xfrm>
            <a:off x="6206061" y="2489749"/>
            <a:ext cx="79836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Контроль</a:t>
            </a:r>
            <a:endParaRPr lang="ru-UA" sz="12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0F9A643-8600-4A6C-AA83-E08408D1CA8D}"/>
              </a:ext>
            </a:extLst>
          </p:cNvPr>
          <p:cNvSpPr/>
          <p:nvPr/>
        </p:nvSpPr>
        <p:spPr>
          <a:xfrm>
            <a:off x="7064442" y="2480138"/>
            <a:ext cx="104291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    Вазелин     </a:t>
            </a:r>
            <a:endParaRPr lang="ru-UA" sz="12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DE8F3B6-A715-4F55-A734-052ED2DF558E}"/>
              </a:ext>
            </a:extLst>
          </p:cNvPr>
          <p:cNvSpPr/>
          <p:nvPr/>
        </p:nvSpPr>
        <p:spPr>
          <a:xfrm>
            <a:off x="515789" y="5970996"/>
            <a:ext cx="10018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inionPro-Regular"/>
              </a:rPr>
              <a:t>При нанесении на кожу, огрубевшую в результате </a:t>
            </a:r>
            <a:r>
              <a:rPr lang="en-US" dirty="0">
                <a:latin typeface="MinionPro-Regular"/>
              </a:rPr>
              <a:t>SLS</a:t>
            </a:r>
            <a:r>
              <a:rPr lang="ru-RU" dirty="0">
                <a:latin typeface="MinionPro-Regular"/>
              </a:rPr>
              <a:t>, </a:t>
            </a:r>
            <a:r>
              <a:rPr lang="ru-RU" dirty="0" err="1">
                <a:latin typeface="MinionPro-Regular"/>
              </a:rPr>
              <a:t>эмолент</a:t>
            </a:r>
            <a:r>
              <a:rPr lang="ru-RU" dirty="0">
                <a:latin typeface="MinionPro-Regular"/>
              </a:rPr>
              <a:t> </a:t>
            </a:r>
            <a:r>
              <a:rPr lang="ru-RU" dirty="0">
                <a:solidFill>
                  <a:srgbClr val="FF0000"/>
                </a:solidFill>
                <a:latin typeface="MinionPro-Regular"/>
              </a:rPr>
              <a:t>ELDEW</a:t>
            </a:r>
            <a:r>
              <a:rPr lang="ru-RU" dirty="0">
                <a:latin typeface="MinionPro-Regular"/>
              </a:rPr>
              <a:t> способствует восстановлению способности кожи к </a:t>
            </a:r>
            <a:r>
              <a:rPr lang="ru-RU" b="1" dirty="0">
                <a:latin typeface="MinionPro-Regular"/>
              </a:rPr>
              <a:t>удержанию влаги </a:t>
            </a:r>
            <a:r>
              <a:rPr lang="ru-RU" dirty="0">
                <a:latin typeface="MinionPro-Regular"/>
              </a:rPr>
              <a:t>и, таким образом, </a:t>
            </a:r>
            <a:r>
              <a:rPr lang="ru-RU" b="1" dirty="0">
                <a:latin typeface="MinionPro-Regular"/>
              </a:rPr>
              <a:t>улучшает состояние огрубевшей кожи</a:t>
            </a:r>
            <a:r>
              <a:rPr lang="ru-RU" dirty="0">
                <a:latin typeface="MinionPro-Regular"/>
              </a:rPr>
              <a:t>.</a:t>
            </a:r>
            <a:endParaRPr lang="ru-UA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4FEEF8A6-B60F-4965-ADB1-EA670CC39F5C}"/>
              </a:ext>
            </a:extLst>
          </p:cNvPr>
          <p:cNvSpPr/>
          <p:nvPr/>
        </p:nvSpPr>
        <p:spPr>
          <a:xfrm>
            <a:off x="6206061" y="5294467"/>
            <a:ext cx="2526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t-BR" u="heavy" dirty="0">
                <a:cs typeface="Calibri"/>
              </a:rPr>
              <a:t>E</a:t>
            </a:r>
            <a:r>
              <a:rPr lang="pt-BR" u="heavy" spc="-5" dirty="0">
                <a:cs typeface="Calibri"/>
              </a:rPr>
              <a:t>l</a:t>
            </a:r>
            <a:r>
              <a:rPr lang="pt-BR" u="heavy" spc="5" dirty="0">
                <a:cs typeface="Calibri"/>
              </a:rPr>
              <a:t>d</a:t>
            </a:r>
            <a:r>
              <a:rPr lang="pt-BR" u="heavy" spc="-10" dirty="0">
                <a:cs typeface="Calibri"/>
              </a:rPr>
              <a:t>e</a:t>
            </a:r>
            <a:r>
              <a:rPr lang="pt-BR" u="heavy" dirty="0">
                <a:cs typeface="Calibri"/>
              </a:rPr>
              <a:t>w</a:t>
            </a:r>
            <a:r>
              <a:rPr lang="pt-BR" u="heavy" spc="-65" dirty="0">
                <a:cs typeface="Calibri"/>
              </a:rPr>
              <a:t> </a:t>
            </a:r>
            <a:r>
              <a:rPr lang="pt-BR" u="heavy" dirty="0">
                <a:cs typeface="Calibri"/>
              </a:rPr>
              <a:t>PS</a:t>
            </a:r>
            <a:r>
              <a:rPr lang="pt-BR" u="heavy" spc="-5" dirty="0">
                <a:cs typeface="Calibri"/>
              </a:rPr>
              <a:t>-203</a:t>
            </a:r>
            <a:r>
              <a:rPr lang="pt-BR" u="heavy" dirty="0">
                <a:cs typeface="Calibri"/>
              </a:rPr>
              <a:t>R</a:t>
            </a:r>
            <a:r>
              <a:rPr lang="pt-BR" u="heavy" spc="-45" dirty="0">
                <a:cs typeface="Calibri"/>
              </a:rPr>
              <a:t> </a:t>
            </a:r>
            <a:r>
              <a:rPr lang="pt-BR" u="heavy" dirty="0">
                <a:cs typeface="Calibri"/>
              </a:rPr>
              <a:t>/</a:t>
            </a:r>
            <a:r>
              <a:rPr lang="pt-BR" u="heavy" spc="-55" dirty="0">
                <a:cs typeface="Calibri"/>
              </a:rPr>
              <a:t> </a:t>
            </a:r>
            <a:r>
              <a:rPr lang="pt-BR" u="heavy" dirty="0">
                <a:cs typeface="Calibri"/>
              </a:rPr>
              <a:t>PS</a:t>
            </a:r>
            <a:r>
              <a:rPr lang="pt-BR" u="heavy" spc="-5" dirty="0">
                <a:cs typeface="Calibri"/>
              </a:rPr>
              <a:t>-306</a:t>
            </a:r>
            <a:r>
              <a:rPr lang="pt-BR" u="heavy" dirty="0">
                <a:cs typeface="Calibri"/>
              </a:rPr>
              <a:t>R</a:t>
            </a:r>
            <a:endParaRPr lang="pt-BR" dirty="0"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4276" y="217133"/>
            <a:ext cx="9944847" cy="559384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3820">
              <a:lnSpc>
                <a:spcPct val="100000"/>
              </a:lnSpc>
            </a:pPr>
            <a:r>
              <a:rPr lang="ru-RU" sz="3200" dirty="0" err="1">
                <a:latin typeface="+mn-lt"/>
              </a:rPr>
              <a:t>Эмоленты</a:t>
            </a:r>
            <a:r>
              <a:rPr lang="ru-RU" sz="3200" dirty="0">
                <a:latin typeface="+mn-lt"/>
              </a:rPr>
              <a:t>: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ELDEW SL-205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02D639-FB84-4BEB-9CCA-54D2D5CCE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217" y="223263"/>
            <a:ext cx="1323975" cy="4958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02F408-FD6F-4C89-B50C-639B4579BB7A}"/>
              </a:ext>
            </a:extLst>
          </p:cNvPr>
          <p:cNvSpPr/>
          <p:nvPr/>
        </p:nvSpPr>
        <p:spPr>
          <a:xfrm>
            <a:off x="3136900" y="1187450"/>
            <a:ext cx="3886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MyriadPro-Bold"/>
              </a:rPr>
              <a:t>Растворяющая способность</a:t>
            </a:r>
            <a:endParaRPr lang="ru-UA" sz="24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5D61BB-CF18-42B4-A8ED-B15E96FA7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49" t="28462" r="29341" b="33742"/>
          <a:stretch/>
        </p:blipFill>
        <p:spPr>
          <a:xfrm>
            <a:off x="485944" y="1831451"/>
            <a:ext cx="6556151" cy="477178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64B8E32-8C89-4F08-9DF6-C48C1A528E17}"/>
              </a:ext>
            </a:extLst>
          </p:cNvPr>
          <p:cNvSpPr/>
          <p:nvPr/>
        </p:nvSpPr>
        <p:spPr>
          <a:xfrm>
            <a:off x="7280441" y="1632022"/>
            <a:ext cx="29270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MinionPro-Regular"/>
              </a:rPr>
              <a:t>Эмолент</a:t>
            </a:r>
            <a:r>
              <a:rPr lang="ru-RU" dirty="0">
                <a:latin typeface="MinionPro-Regular"/>
              </a:rPr>
              <a:t> </a:t>
            </a:r>
            <a:r>
              <a:rPr lang="ru-RU" dirty="0">
                <a:solidFill>
                  <a:srgbClr val="FF0000"/>
                </a:solidFill>
                <a:latin typeface="MinionPro-Regular"/>
              </a:rPr>
              <a:t>ELDEW SL-205</a:t>
            </a:r>
            <a:r>
              <a:rPr lang="ru-RU" dirty="0">
                <a:latin typeface="MinionPro-Regular"/>
              </a:rPr>
              <a:t> способен </a:t>
            </a:r>
            <a:r>
              <a:rPr lang="ru-RU" b="1" dirty="0">
                <a:latin typeface="MinionPro-Regular"/>
              </a:rPr>
              <a:t>растворять органические УФ-</a:t>
            </a:r>
          </a:p>
          <a:p>
            <a:r>
              <a:rPr lang="ru-RU" b="1" dirty="0">
                <a:latin typeface="MinionPro-Regular"/>
              </a:rPr>
              <a:t>фильтры</a:t>
            </a:r>
            <a:r>
              <a:rPr lang="ru-RU" dirty="0">
                <a:latin typeface="MinionPro-Regular"/>
              </a:rPr>
              <a:t>, характеризующиеся низкой растворимостью </a:t>
            </a:r>
            <a:r>
              <a:rPr lang="ru-RU" sz="1600" dirty="0">
                <a:latin typeface="MinionPro-Regular"/>
              </a:rPr>
              <a:t>(в тесте использовали </a:t>
            </a:r>
            <a:r>
              <a:rPr lang="ru-RU" sz="1600" dirty="0" err="1">
                <a:latin typeface="MinionPro-Regular"/>
              </a:rPr>
              <a:t>бутилметоксидибензоилметан</a:t>
            </a:r>
            <a:r>
              <a:rPr lang="ru-RU" sz="1600" dirty="0">
                <a:latin typeface="MinionPro-Regular"/>
              </a:rPr>
              <a:t> и бензофенон-3)</a:t>
            </a:r>
            <a:r>
              <a:rPr lang="ru-RU" dirty="0">
                <a:latin typeface="MinionPro-Regular"/>
              </a:rPr>
              <a:t>.</a:t>
            </a:r>
            <a:endParaRPr lang="ru-UA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294B213-6176-4FD7-AF1D-A1D28BC1B7CC}"/>
              </a:ext>
            </a:extLst>
          </p:cNvPr>
          <p:cNvSpPr/>
          <p:nvPr/>
        </p:nvSpPr>
        <p:spPr>
          <a:xfrm>
            <a:off x="7225868" y="4260196"/>
            <a:ext cx="298158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MyriadPro-Regular"/>
              </a:rPr>
              <a:t>Каждое из УФ-фильтров было смешано с </a:t>
            </a:r>
            <a:r>
              <a:rPr lang="ru-RU" sz="1600" dirty="0" err="1">
                <a:latin typeface="MyriadPro-Regular"/>
              </a:rPr>
              <a:t>эмолентом</a:t>
            </a:r>
            <a:r>
              <a:rPr lang="ru-RU" sz="1600" dirty="0">
                <a:latin typeface="MyriadPro-Regular"/>
              </a:rPr>
              <a:t>, а затем энергично перемешано в течение ночи при температуре 25</a:t>
            </a:r>
            <a:r>
              <a:rPr lang="ru-RU" sz="1600" dirty="0">
                <a:latin typeface="LucidaGrande"/>
              </a:rPr>
              <a:t>℃</a:t>
            </a:r>
            <a:r>
              <a:rPr lang="ru-RU" sz="1600" dirty="0">
                <a:latin typeface="MyriadPro-Regular"/>
              </a:rPr>
              <a:t>. Растворимость определялась методом высокоэффективной жидкостной хроматографии</a:t>
            </a:r>
            <a:r>
              <a:rPr lang="ru-RU" sz="900" dirty="0">
                <a:latin typeface="MyriadPro-Regular"/>
              </a:rPr>
              <a:t>.</a:t>
            </a:r>
            <a:endParaRPr lang="ru-UA" sz="20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29158A7-1C4F-4F15-8A33-462913CB5253}"/>
              </a:ext>
            </a:extLst>
          </p:cNvPr>
          <p:cNvSpPr/>
          <p:nvPr/>
        </p:nvSpPr>
        <p:spPr>
          <a:xfrm>
            <a:off x="4397541" y="5783108"/>
            <a:ext cx="2593943" cy="1079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50D2E79-BAE4-4655-9219-5156496280FA}"/>
              </a:ext>
            </a:extLst>
          </p:cNvPr>
          <p:cNvSpPr/>
          <p:nvPr/>
        </p:nvSpPr>
        <p:spPr>
          <a:xfrm>
            <a:off x="3125537" y="5783108"/>
            <a:ext cx="1029023" cy="5859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BF74B9A-D0DD-48A3-A2DD-8AE91CE549AA}"/>
              </a:ext>
            </a:extLst>
          </p:cNvPr>
          <p:cNvSpPr/>
          <p:nvPr/>
        </p:nvSpPr>
        <p:spPr>
          <a:xfrm>
            <a:off x="2473096" y="5384163"/>
            <a:ext cx="132760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1400" dirty="0"/>
              <a:t>Растворимость</a:t>
            </a:r>
            <a:endParaRPr lang="ru-UA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10693400" cy="7402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404" y="7232903"/>
            <a:ext cx="10691995" cy="245363"/>
          </a:xfrm>
          <a:custGeom>
            <a:avLst/>
            <a:gdLst/>
            <a:ahLst/>
            <a:cxnLst/>
            <a:rect l="l" t="t" r="r" b="b"/>
            <a:pathLst>
              <a:path w="10691995" h="245363">
                <a:moveTo>
                  <a:pt x="0" y="0"/>
                </a:moveTo>
                <a:lnTo>
                  <a:pt x="0" y="245363"/>
                </a:lnTo>
                <a:lnTo>
                  <a:pt x="10691995" y="245363"/>
                </a:lnTo>
                <a:lnTo>
                  <a:pt x="10691995" y="0"/>
                </a:lnTo>
                <a:lnTo>
                  <a:pt x="0" y="0"/>
                </a:lnTo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3843" y="403860"/>
            <a:ext cx="1766316" cy="1293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13100" y="3930650"/>
            <a:ext cx="6805791" cy="194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  <a:spcBef>
                <a:spcPts val="47"/>
              </a:spcBef>
              <a:buClr>
                <a:srgbClr val="EE1B23"/>
              </a:buClr>
            </a:pPr>
            <a:r>
              <a:rPr lang="ru-RU" sz="3200" dirty="0"/>
              <a:t>Функциональный порошок</a:t>
            </a:r>
            <a:endParaRPr sz="13800" dirty="0">
              <a:latin typeface="Arial"/>
              <a:cs typeface="Arial"/>
            </a:endParaRPr>
          </a:p>
          <a:p>
            <a:pPr>
              <a:lnSpc>
                <a:spcPts val="1000"/>
              </a:lnSpc>
              <a:buClr>
                <a:srgbClr val="EE1B23"/>
              </a:buClr>
              <a:buFont typeface="Arial"/>
              <a:buAutoNum type="arabicPeriod"/>
            </a:pPr>
            <a:endParaRPr sz="1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BDEB18-12D4-4004-A52B-9953FCAC1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349949"/>
            <a:ext cx="1323975" cy="4958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620939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2550">
              <a:lnSpc>
                <a:spcPct val="100000"/>
              </a:lnSpc>
            </a:pPr>
            <a:r>
              <a:rPr lang="ru-RU" sz="3600" spc="5" dirty="0">
                <a:latin typeface="+mn-lt"/>
              </a:rPr>
              <a:t>Функциональный порошок: </a:t>
            </a:r>
            <a:r>
              <a:rPr lang="en-US" sz="3600" b="1" spc="5" dirty="0">
                <a:solidFill>
                  <a:srgbClr val="FF0000"/>
                </a:solidFill>
                <a:latin typeface="+mn-lt"/>
              </a:rPr>
              <a:t>AMIHOPE LL</a:t>
            </a:r>
            <a:endParaRPr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1540" y="1030076"/>
            <a:ext cx="9413360" cy="5244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0125" marR="6350" indent="-988060">
              <a:lnSpc>
                <a:spcPct val="130200"/>
              </a:lnSpc>
            </a:pPr>
            <a:r>
              <a:rPr lang="en-US" sz="2150" spc="-5" dirty="0">
                <a:solidFill>
                  <a:srgbClr val="FF0000"/>
                </a:solidFill>
                <a:latin typeface="Calibri"/>
                <a:cs typeface="Calibri"/>
              </a:rPr>
              <a:t>AMIHOPE</a:t>
            </a:r>
            <a:r>
              <a:rPr sz="215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150" dirty="0">
                <a:solidFill>
                  <a:srgbClr val="FF0000"/>
                </a:solidFill>
                <a:latin typeface="Calibri"/>
                <a:cs typeface="Calibri"/>
              </a:rPr>
              <a:t>LL</a:t>
            </a:r>
            <a:r>
              <a:rPr lang="ru-RU" sz="2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ru-RU" sz="2150" dirty="0">
                <a:latin typeface="Calibri"/>
                <a:cs typeface="Calibri"/>
              </a:rPr>
              <a:t>- ф</a:t>
            </a:r>
            <a:r>
              <a:rPr lang="ru-RU" sz="2150" dirty="0">
                <a:cs typeface="Calibri"/>
              </a:rPr>
              <a:t>ункциональный порошок на основе лизина и жирной кислоты</a:t>
            </a:r>
            <a:endParaRPr lang="ru-RU" sz="2150" spc="-7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000125" marR="6350" indent="-988060" algn="ctr">
              <a:lnSpc>
                <a:spcPct val="130200"/>
              </a:lnSpc>
            </a:pPr>
            <a:r>
              <a:rPr sz="2150" b="1" spc="-5" dirty="0">
                <a:latin typeface="Calibri"/>
                <a:cs typeface="Calibri"/>
              </a:rPr>
              <a:t>IN</a:t>
            </a:r>
            <a:r>
              <a:rPr sz="2150" b="1" dirty="0">
                <a:latin typeface="Calibri"/>
                <a:cs typeface="Calibri"/>
              </a:rPr>
              <a:t>C</a:t>
            </a:r>
            <a:r>
              <a:rPr sz="2150" b="1" spc="-5" dirty="0">
                <a:latin typeface="Calibri"/>
                <a:cs typeface="Calibri"/>
              </a:rPr>
              <a:t>I</a:t>
            </a:r>
            <a:r>
              <a:rPr sz="2150" b="1" dirty="0">
                <a:latin typeface="Calibri"/>
                <a:cs typeface="Calibri"/>
              </a:rPr>
              <a:t>:</a:t>
            </a:r>
            <a:r>
              <a:rPr sz="2150" b="1" spc="-60" dirty="0">
                <a:latin typeface="Times New Roman"/>
                <a:cs typeface="Times New Roman"/>
              </a:rPr>
              <a:t> </a:t>
            </a:r>
            <a:r>
              <a:rPr sz="2150" b="1" dirty="0" err="1">
                <a:latin typeface="Calibri"/>
                <a:cs typeface="Calibri"/>
              </a:rPr>
              <a:t>L</a:t>
            </a:r>
            <a:r>
              <a:rPr sz="2150" b="1" spc="-5" dirty="0" err="1">
                <a:latin typeface="Calibri"/>
                <a:cs typeface="Calibri"/>
              </a:rPr>
              <a:t>a</a:t>
            </a:r>
            <a:r>
              <a:rPr sz="2150" b="1" spc="5" dirty="0" err="1">
                <a:latin typeface="Calibri"/>
                <a:cs typeface="Calibri"/>
              </a:rPr>
              <a:t>u</a:t>
            </a:r>
            <a:r>
              <a:rPr sz="2150" b="1" spc="-35" dirty="0" err="1">
                <a:latin typeface="Calibri"/>
                <a:cs typeface="Calibri"/>
              </a:rPr>
              <a:t>r</a:t>
            </a:r>
            <a:r>
              <a:rPr sz="2150" b="1" spc="-15" dirty="0" err="1">
                <a:latin typeface="Calibri"/>
                <a:cs typeface="Calibri"/>
              </a:rPr>
              <a:t>o</a:t>
            </a:r>
            <a:r>
              <a:rPr sz="2150" b="1" spc="-10" dirty="0" err="1">
                <a:latin typeface="Calibri"/>
                <a:cs typeface="Calibri"/>
              </a:rPr>
              <a:t>y</a:t>
            </a:r>
            <a:r>
              <a:rPr sz="2150" b="1" dirty="0" err="1">
                <a:latin typeface="Calibri"/>
                <a:cs typeface="Calibri"/>
              </a:rPr>
              <a:t>l</a:t>
            </a:r>
            <a:r>
              <a:rPr sz="2150" b="1" spc="-50" dirty="0">
                <a:latin typeface="Times New Roman"/>
                <a:cs typeface="Times New Roman"/>
              </a:rPr>
              <a:t> </a:t>
            </a:r>
            <a:r>
              <a:rPr sz="2150" b="1" spc="-80" dirty="0">
                <a:latin typeface="Calibri"/>
                <a:cs typeface="Calibri"/>
              </a:rPr>
              <a:t>L</a:t>
            </a:r>
            <a:r>
              <a:rPr sz="2150" b="1" spc="-30" dirty="0">
                <a:latin typeface="Calibri"/>
                <a:cs typeface="Calibri"/>
              </a:rPr>
              <a:t>y</a:t>
            </a:r>
            <a:r>
              <a:rPr sz="2150" b="1" spc="-5" dirty="0">
                <a:latin typeface="Calibri"/>
                <a:cs typeface="Calibri"/>
              </a:rPr>
              <a:t>si</a:t>
            </a:r>
            <a:r>
              <a:rPr sz="2150" b="1" spc="5" dirty="0">
                <a:latin typeface="Calibri"/>
                <a:cs typeface="Calibri"/>
              </a:rPr>
              <a:t>n</a:t>
            </a:r>
            <a:r>
              <a:rPr sz="2150" b="1" dirty="0">
                <a:latin typeface="Calibri"/>
                <a:cs typeface="Calibri"/>
              </a:rPr>
              <a:t>e</a:t>
            </a:r>
            <a:endParaRPr lang="ru-RU" sz="2150" b="1" dirty="0">
              <a:latin typeface="Calibri"/>
              <a:cs typeface="Calibri"/>
            </a:endParaRPr>
          </a:p>
          <a:p>
            <a:pPr marL="1000125" marR="6350" indent="-988060">
              <a:lnSpc>
                <a:spcPct val="130200"/>
              </a:lnSpc>
            </a:pPr>
            <a:r>
              <a:rPr lang="ru-RU" sz="2150" b="1" dirty="0">
                <a:latin typeface="Calibri"/>
                <a:cs typeface="Calibri"/>
              </a:rPr>
              <a:t>Нерастворим в масле и воде</a:t>
            </a:r>
          </a:p>
          <a:p>
            <a:pPr marL="1000125" marR="6350" indent="-988060">
              <a:lnSpc>
                <a:spcPct val="130200"/>
              </a:lnSpc>
            </a:pPr>
            <a:r>
              <a:rPr lang="ru-RU" sz="2150" b="1" dirty="0">
                <a:latin typeface="Calibri"/>
                <a:cs typeface="Calibri"/>
              </a:rPr>
              <a:t>Адсорбируется на поверхности неорганических порошков</a:t>
            </a:r>
          </a:p>
          <a:p>
            <a:pPr marL="1000125" marR="6350" indent="-988060">
              <a:lnSpc>
                <a:spcPct val="130200"/>
              </a:lnSpc>
            </a:pPr>
            <a:endParaRPr lang="ru-RU" sz="2150" dirty="0">
              <a:latin typeface="Calibri"/>
              <a:cs typeface="Calibri"/>
            </a:endParaRPr>
          </a:p>
          <a:p>
            <a:pPr marL="1000125">
              <a:lnSpc>
                <a:spcPct val="100000"/>
              </a:lnSpc>
            </a:pPr>
            <a:r>
              <a:rPr lang="ru-RU" sz="2150" dirty="0">
                <a:latin typeface="Calibri"/>
                <a:cs typeface="Calibri"/>
              </a:rPr>
              <a:t>Преимущества для рецептуры:</a:t>
            </a:r>
            <a:endParaRPr sz="2150" dirty="0">
              <a:latin typeface="Calibri"/>
              <a:cs typeface="Calibri"/>
            </a:endParaRPr>
          </a:p>
          <a:p>
            <a:pPr marL="1643380" indent="-149860">
              <a:lnSpc>
                <a:spcPct val="100000"/>
              </a:lnSpc>
              <a:spcBef>
                <a:spcPts val="390"/>
              </a:spcBef>
              <a:buFont typeface="Arial"/>
              <a:buChar char="•"/>
              <a:tabLst>
                <a:tab pos="1740535" algn="l"/>
              </a:tabLst>
            </a:pPr>
            <a:r>
              <a:rPr lang="ru-RU" dirty="0">
                <a:latin typeface="Calibri"/>
                <a:cs typeface="Calibri"/>
              </a:rPr>
              <a:t>Мягкая шелковая сенсорика</a:t>
            </a:r>
            <a:endParaRPr dirty="0">
              <a:latin typeface="Calibri"/>
              <a:cs typeface="Calibri"/>
            </a:endParaRPr>
          </a:p>
          <a:p>
            <a:pPr marL="1740535" indent="-247015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1740535" algn="l"/>
              </a:tabLst>
            </a:pPr>
            <a:r>
              <a:rPr lang="ru-RU" dirty="0">
                <a:latin typeface="Calibri"/>
                <a:cs typeface="Calibri"/>
              </a:rPr>
              <a:t>Отличное распределение</a:t>
            </a:r>
            <a:endParaRPr dirty="0">
              <a:latin typeface="Calibri"/>
              <a:cs typeface="Calibri"/>
            </a:endParaRPr>
          </a:p>
          <a:p>
            <a:pPr marL="1740535" indent="-247015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1740535" algn="l"/>
              </a:tabLst>
            </a:pPr>
            <a:r>
              <a:rPr lang="ru-RU" spc="10" dirty="0">
                <a:latin typeface="Calibri"/>
                <a:cs typeface="Calibri"/>
              </a:rPr>
              <a:t>Гидрофобность</a:t>
            </a:r>
            <a:endParaRPr dirty="0">
              <a:latin typeface="Calibri"/>
              <a:cs typeface="Calibri"/>
            </a:endParaRPr>
          </a:p>
          <a:p>
            <a:pPr marL="1740535" indent="-247015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1740535" algn="l"/>
              </a:tabLst>
            </a:pPr>
            <a:r>
              <a:rPr lang="ru-RU" spc="10" dirty="0">
                <a:latin typeface="Calibri"/>
                <a:cs typeface="Calibri"/>
              </a:rPr>
              <a:t>Высокая адгезия</a:t>
            </a:r>
            <a:endParaRPr lang="ru-RU" spc="5" dirty="0">
              <a:latin typeface="Calibri"/>
              <a:cs typeface="Calibri"/>
            </a:endParaRPr>
          </a:p>
          <a:p>
            <a:pPr>
              <a:lnSpc>
                <a:spcPts val="800"/>
              </a:lnSpc>
              <a:spcBef>
                <a:spcPts val="9"/>
              </a:spcBef>
              <a:buFont typeface="Arial"/>
              <a:buChar char="•"/>
            </a:pPr>
            <a:endParaRPr lang="ru-RU" sz="1700" spc="5" dirty="0">
              <a:latin typeface="Calibri"/>
              <a:cs typeface="Calibri"/>
            </a:endParaRPr>
          </a:p>
          <a:p>
            <a:pPr>
              <a:lnSpc>
                <a:spcPts val="800"/>
              </a:lnSpc>
              <a:spcBef>
                <a:spcPts val="9"/>
              </a:spcBef>
              <a:buFont typeface="Arial"/>
              <a:buChar char="•"/>
            </a:pPr>
            <a:endParaRPr sz="800" dirty="0"/>
          </a:p>
          <a:p>
            <a:pPr marL="1000125">
              <a:lnSpc>
                <a:spcPct val="100000"/>
              </a:lnSpc>
            </a:pPr>
            <a:r>
              <a:rPr lang="ru-RU" sz="2150" spc="-5" dirty="0">
                <a:latin typeface="Calibri"/>
                <a:cs typeface="Calibri"/>
              </a:rPr>
              <a:t>Идеи применений:</a:t>
            </a:r>
            <a:endParaRPr sz="2150" dirty="0">
              <a:latin typeface="Calibri"/>
              <a:cs typeface="Calibri"/>
            </a:endParaRPr>
          </a:p>
          <a:p>
            <a:pPr marL="1740535" indent="-247015">
              <a:lnSpc>
                <a:spcPct val="100000"/>
              </a:lnSpc>
              <a:spcBef>
                <a:spcPts val="390"/>
              </a:spcBef>
              <a:buFont typeface="Arial"/>
              <a:buChar char="•"/>
              <a:tabLst>
                <a:tab pos="1740535" algn="l"/>
              </a:tabLst>
            </a:pPr>
            <a:r>
              <a:rPr lang="ru-RU" sz="1700" spc="5" dirty="0">
                <a:latin typeface="Calibri"/>
                <a:cs typeface="Calibri"/>
              </a:rPr>
              <a:t>Декоративная косметика</a:t>
            </a:r>
            <a:r>
              <a:rPr sz="1700" dirty="0">
                <a:latin typeface="Calibri"/>
                <a:cs typeface="Calibri"/>
              </a:rPr>
              <a:t>: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lang="ru-RU" sz="1700" spc="-25" dirty="0">
                <a:latin typeface="Calibri"/>
                <a:cs typeface="Calibri"/>
              </a:rPr>
              <a:t>тональные основы, тени</a:t>
            </a:r>
            <a:endParaRPr sz="1700" dirty="0">
              <a:latin typeface="Calibri"/>
              <a:cs typeface="Calibri"/>
            </a:endParaRPr>
          </a:p>
          <a:p>
            <a:pPr marL="1740535" indent="-247015">
              <a:lnSpc>
                <a:spcPct val="100000"/>
              </a:lnSpc>
              <a:spcBef>
                <a:spcPts val="359"/>
              </a:spcBef>
              <a:buFont typeface="Arial"/>
              <a:buChar char="•"/>
              <a:tabLst>
                <a:tab pos="1740535" algn="l"/>
              </a:tabLst>
            </a:pPr>
            <a:r>
              <a:rPr lang="ru-RU" sz="1700" dirty="0" err="1">
                <a:latin typeface="Calibri"/>
                <a:cs typeface="Calibri"/>
              </a:rPr>
              <a:t>Уходовая</a:t>
            </a:r>
            <a:r>
              <a:rPr lang="ru-RU" sz="1700" dirty="0">
                <a:latin typeface="Calibri"/>
                <a:cs typeface="Calibri"/>
              </a:rPr>
              <a:t> косметика</a:t>
            </a:r>
            <a:r>
              <a:rPr sz="1700" dirty="0">
                <a:latin typeface="Calibri"/>
                <a:cs typeface="Calibri"/>
              </a:rPr>
              <a:t>:</a:t>
            </a:r>
            <a:r>
              <a:rPr sz="1700" spc="-40" dirty="0">
                <a:latin typeface="Times New Roman"/>
                <a:cs typeface="Times New Roman"/>
              </a:rPr>
              <a:t> </a:t>
            </a:r>
            <a:r>
              <a:rPr lang="ru-RU" sz="1700" spc="5" dirty="0">
                <a:latin typeface="Calibri"/>
                <a:cs typeface="Calibri"/>
              </a:rPr>
              <a:t>кремы</a:t>
            </a:r>
            <a:endParaRPr sz="1700" dirty="0">
              <a:latin typeface="Calibri"/>
              <a:cs typeface="Calibri"/>
            </a:endParaRPr>
          </a:p>
          <a:p>
            <a:pPr marL="1643380" marR="1616710" indent="-149860">
              <a:lnSpc>
                <a:spcPct val="117600"/>
              </a:lnSpc>
              <a:spcBef>
                <a:spcPts val="10"/>
              </a:spcBef>
              <a:buFont typeface="Arial"/>
              <a:buChar char="•"/>
              <a:tabLst>
                <a:tab pos="1740535" algn="l"/>
              </a:tabLst>
            </a:pPr>
            <a:r>
              <a:rPr lang="ru-RU" sz="1700" spc="5" dirty="0">
                <a:latin typeface="Calibri"/>
                <a:cs typeface="Calibri"/>
              </a:rPr>
              <a:t>Очищающие продукты: </a:t>
            </a:r>
            <a:r>
              <a:rPr lang="ru-RU" sz="1700" dirty="0">
                <a:latin typeface="Calibri"/>
                <a:cs typeface="Calibri"/>
              </a:rPr>
              <a:t>шампуни, гели для душа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81649" y="4596313"/>
            <a:ext cx="2937474" cy="2277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7FB45A-7B4A-445B-AE12-215149FC6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217" y="223263"/>
            <a:ext cx="1323975" cy="4958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EF1F19-C64E-43A8-8AC5-F53AA6265EE1}"/>
              </a:ext>
            </a:extLst>
          </p:cNvPr>
          <p:cNvSpPr/>
          <p:nvPr/>
        </p:nvSpPr>
        <p:spPr>
          <a:xfrm>
            <a:off x="7190362" y="2867342"/>
            <a:ext cx="33200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MinionPro-Regular"/>
              </a:rPr>
              <a:t>Его структуру составляют плоские </a:t>
            </a:r>
            <a:r>
              <a:rPr lang="ru-RU" sz="1600" b="1" dirty="0">
                <a:latin typeface="MinionPro-Regular"/>
              </a:rPr>
              <a:t>шестигранные кристаллы</a:t>
            </a:r>
            <a:r>
              <a:rPr lang="ru-RU" sz="1600" dirty="0">
                <a:latin typeface="MinionPro-Regular"/>
              </a:rPr>
              <a:t>, что обусловливает способность</a:t>
            </a:r>
          </a:p>
          <a:p>
            <a:pPr algn="ctr"/>
            <a:r>
              <a:rPr lang="ru-RU" sz="1600" dirty="0">
                <a:latin typeface="MinionPro-Regular"/>
              </a:rPr>
              <a:t>порошка придавать коже исключительную гладкость, мягкость и шелковистость</a:t>
            </a:r>
            <a:endParaRPr lang="ru-UA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9556" y="1549399"/>
            <a:ext cx="9008745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0">
              <a:lnSpc>
                <a:spcPts val="2330"/>
              </a:lnSpc>
              <a:tabLst>
                <a:tab pos="571500" algn="l"/>
                <a:tab pos="1518285" algn="l"/>
                <a:tab pos="2834640" algn="l"/>
                <a:tab pos="3206750" algn="l"/>
                <a:tab pos="4360545" algn="l"/>
                <a:tab pos="4735195" algn="l"/>
                <a:tab pos="5048885" algn="l"/>
                <a:tab pos="5817235" algn="l"/>
                <a:tab pos="6594475" algn="l"/>
                <a:tab pos="7249795" algn="l"/>
                <a:tab pos="8007350" algn="l"/>
              </a:tabLst>
            </a:pPr>
            <a:r>
              <a:rPr lang="ru-RU" sz="2150" dirty="0">
                <a:cs typeface="Calibri"/>
              </a:rPr>
              <a:t>Коэффициент трения </a:t>
            </a:r>
            <a:r>
              <a:rPr lang="ru-RU" sz="2150" dirty="0" err="1">
                <a:solidFill>
                  <a:srgbClr val="FF0000"/>
                </a:solidFill>
                <a:cs typeface="Calibri"/>
              </a:rPr>
              <a:t>Amihope</a:t>
            </a:r>
            <a:r>
              <a:rPr lang="ru-RU" sz="2150" dirty="0">
                <a:solidFill>
                  <a:srgbClr val="FF0000"/>
                </a:solidFill>
                <a:cs typeface="Calibri"/>
              </a:rPr>
              <a:t> LL </a:t>
            </a:r>
            <a:r>
              <a:rPr lang="ru-RU" sz="2150" dirty="0">
                <a:cs typeface="Calibri"/>
              </a:rPr>
              <a:t>намного ниже, чем у других смазочных порошков</a:t>
            </a:r>
            <a:endParaRPr sz="215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72791" y="2453018"/>
            <a:ext cx="6147815" cy="2964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39874" y="5457444"/>
            <a:ext cx="3642359" cy="422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65300" y="6303157"/>
            <a:ext cx="8177530" cy="300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950" spc="-20" dirty="0">
                <a:latin typeface="Arial"/>
                <a:cs typeface="Arial"/>
              </a:rPr>
              <a:t>Сам </a:t>
            </a:r>
            <a:r>
              <a:rPr lang="ru-RU" sz="1950" spc="-20" dirty="0" err="1">
                <a:solidFill>
                  <a:srgbClr val="FF0000"/>
                </a:solidFill>
                <a:latin typeface="Arial"/>
                <a:cs typeface="Arial"/>
              </a:rPr>
              <a:t>Amihope</a:t>
            </a:r>
            <a:r>
              <a:rPr lang="ru-RU" sz="1950" spc="-20" dirty="0">
                <a:solidFill>
                  <a:srgbClr val="FF0000"/>
                </a:solidFill>
                <a:latin typeface="Arial"/>
                <a:cs typeface="Arial"/>
              </a:rPr>
              <a:t> LL </a:t>
            </a:r>
            <a:r>
              <a:rPr lang="ru-RU" sz="1950" spc="-20" dirty="0">
                <a:latin typeface="Arial"/>
                <a:cs typeface="Arial"/>
              </a:rPr>
              <a:t>придает рецептуре </a:t>
            </a:r>
            <a:r>
              <a:rPr lang="ru-RU" sz="1950" b="1" spc="-20" dirty="0">
                <a:latin typeface="Arial"/>
                <a:cs typeface="Arial"/>
              </a:rPr>
              <a:t>гладкость </a:t>
            </a:r>
            <a:r>
              <a:rPr lang="ru-RU" sz="1950" spc="-20" dirty="0">
                <a:latin typeface="Arial"/>
                <a:cs typeface="Arial"/>
              </a:rPr>
              <a:t>и</a:t>
            </a:r>
            <a:r>
              <a:rPr lang="ru-RU" sz="1950" b="1" spc="-20" dirty="0">
                <a:latin typeface="Arial"/>
                <a:cs typeface="Arial"/>
              </a:rPr>
              <a:t> равномерность</a:t>
            </a:r>
            <a:endParaRPr sz="1950" b="1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620939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3820">
              <a:lnSpc>
                <a:spcPct val="100000"/>
              </a:lnSpc>
            </a:pPr>
            <a:r>
              <a:rPr lang="ru-RU" sz="3600" spc="5" dirty="0">
                <a:latin typeface="+mn-lt"/>
              </a:rPr>
              <a:t>Функциональный порошок: </a:t>
            </a:r>
            <a:r>
              <a:rPr lang="en-US" sz="3600" b="1" spc="5" dirty="0">
                <a:solidFill>
                  <a:srgbClr val="FF0000"/>
                </a:solidFill>
                <a:latin typeface="+mn-lt"/>
              </a:rPr>
              <a:t>AMIHOPE LL</a:t>
            </a:r>
            <a:endParaRPr sz="3600" dirty="0">
              <a:latin typeface="+mn-lt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283C48-5823-4530-8EA9-AA91F57EF9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217" y="223263"/>
            <a:ext cx="1323975" cy="49581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A87AA3-94A8-4F34-A88E-FC5D7B68133D}"/>
              </a:ext>
            </a:extLst>
          </p:cNvPr>
          <p:cNvSpPr/>
          <p:nvPr/>
        </p:nvSpPr>
        <p:spPr>
          <a:xfrm>
            <a:off x="4239706" y="2303518"/>
            <a:ext cx="394319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Кинематический коэффициент трения</a:t>
            </a:r>
            <a:endParaRPr lang="ru-UA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B0B5049-61D0-480E-8F34-72178995DD80}"/>
              </a:ext>
            </a:extLst>
          </p:cNvPr>
          <p:cNvSpPr/>
          <p:nvPr/>
        </p:nvSpPr>
        <p:spPr>
          <a:xfrm>
            <a:off x="4370004" y="5440652"/>
            <a:ext cx="148406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ГЛАДКОСТЬ</a:t>
            </a:r>
            <a:endParaRPr lang="ru-UA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10693400" cy="740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4" y="7232903"/>
            <a:ext cx="10691995" cy="245363"/>
          </a:xfrm>
          <a:custGeom>
            <a:avLst/>
            <a:gdLst/>
            <a:ahLst/>
            <a:cxnLst/>
            <a:rect l="l" t="t" r="r" b="b"/>
            <a:pathLst>
              <a:path w="10691995" h="245363">
                <a:moveTo>
                  <a:pt x="0" y="0"/>
                </a:moveTo>
                <a:lnTo>
                  <a:pt x="0" y="245363"/>
                </a:lnTo>
                <a:lnTo>
                  <a:pt x="10691995" y="245363"/>
                </a:lnTo>
                <a:lnTo>
                  <a:pt x="10691995" y="0"/>
                </a:lnTo>
                <a:lnTo>
                  <a:pt x="0" y="0"/>
                </a:lnTo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3843" y="403860"/>
            <a:ext cx="1766316" cy="1293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932D5C-EB4A-47DF-9E8C-EAF500CCAB19}"/>
              </a:ext>
            </a:extLst>
          </p:cNvPr>
          <p:cNvSpPr/>
          <p:nvPr/>
        </p:nvSpPr>
        <p:spPr>
          <a:xfrm>
            <a:off x="2984500" y="3008220"/>
            <a:ext cx="5648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/>
              <a:t>Желатинизирующие</a:t>
            </a:r>
            <a:r>
              <a:rPr lang="ru-RU" sz="3600" dirty="0"/>
              <a:t> агенты</a:t>
            </a:r>
            <a:endParaRPr lang="x-none" sz="3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0633B6-BC93-46E8-9456-DBF2A2703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349949"/>
            <a:ext cx="1323975" cy="4958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4" y="5056632"/>
            <a:ext cx="10691995" cy="0"/>
          </a:xfrm>
          <a:custGeom>
            <a:avLst/>
            <a:gdLst/>
            <a:ahLst/>
            <a:cxnLst/>
            <a:rect l="l" t="t" r="r" b="b"/>
            <a:pathLst>
              <a:path w="10691995">
                <a:moveTo>
                  <a:pt x="0" y="0"/>
                </a:moveTo>
                <a:lnTo>
                  <a:pt x="10691995" y="0"/>
                </a:lnTo>
              </a:path>
            </a:pathLst>
          </a:custGeom>
          <a:ln w="13707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74276" y="200939"/>
            <a:ext cx="9944847" cy="620939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3820">
              <a:lnSpc>
                <a:spcPct val="100000"/>
              </a:lnSpc>
            </a:pPr>
            <a:r>
              <a:rPr lang="ru-RU" sz="3600" dirty="0" err="1"/>
              <a:t>Желирующие</a:t>
            </a:r>
            <a:r>
              <a:rPr lang="ru-RU" sz="3600" dirty="0"/>
              <a:t> агенты </a:t>
            </a:r>
            <a:r>
              <a:rPr lang="en-US" sz="3600" b="1" dirty="0">
                <a:solidFill>
                  <a:srgbClr val="FF0000"/>
                </a:solidFill>
              </a:rPr>
              <a:t>GP-1</a:t>
            </a:r>
            <a:r>
              <a:rPr lang="en-US" sz="3600" dirty="0"/>
              <a:t> </a:t>
            </a:r>
            <a:r>
              <a:rPr lang="ru-RU" sz="3600" dirty="0"/>
              <a:t>и </a:t>
            </a:r>
            <a:r>
              <a:rPr lang="en-US" sz="3600" b="1" dirty="0">
                <a:solidFill>
                  <a:srgbClr val="FF0000"/>
                </a:solidFill>
              </a:rPr>
              <a:t>EB-21</a:t>
            </a:r>
            <a:endParaRPr sz="3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7BF7FC-C76E-41AE-9C6D-C549E8968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65" y="243615"/>
            <a:ext cx="1323975" cy="49581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1B5A35-D04A-4340-80B0-4C31CA7C3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0" t="33531" r="49668" b="43666"/>
          <a:stretch/>
        </p:blipFill>
        <p:spPr>
          <a:xfrm>
            <a:off x="562998" y="1568450"/>
            <a:ext cx="4097902" cy="314325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5DD106-E5F3-4911-BFD5-0FA909E106A0}"/>
              </a:ext>
            </a:extLst>
          </p:cNvPr>
          <p:cNvSpPr/>
          <p:nvPr/>
        </p:nvSpPr>
        <p:spPr>
          <a:xfrm>
            <a:off x="4973091" y="1731536"/>
            <a:ext cx="53467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latin typeface="MinionPro-Regular"/>
              </a:rPr>
              <a:t>Желирующие</a:t>
            </a:r>
            <a:r>
              <a:rPr lang="ru-RU" sz="2000" dirty="0">
                <a:latin typeface="MinionPro-Regular"/>
              </a:rPr>
              <a:t> агенты </a:t>
            </a:r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EB-21</a:t>
            </a:r>
            <a:r>
              <a:rPr lang="ru-RU" sz="2000" dirty="0">
                <a:latin typeface="MinionPro-Regular"/>
              </a:rPr>
              <a:t> и </a:t>
            </a:r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GP-1</a:t>
            </a:r>
            <a:r>
              <a:rPr lang="ru-RU" sz="2000" dirty="0">
                <a:latin typeface="MinionPro-Regular"/>
              </a:rPr>
              <a:t> - высокоэффективные вещества на основе аминокислоты, L- </a:t>
            </a:r>
            <a:r>
              <a:rPr lang="ru-RU" sz="2000" dirty="0" err="1">
                <a:latin typeface="MinionPro-Regular"/>
              </a:rPr>
              <a:t>глутаминовой</a:t>
            </a:r>
            <a:r>
              <a:rPr lang="ru-RU" sz="2000" dirty="0">
                <a:latin typeface="MinionPro-Regular"/>
              </a:rPr>
              <a:t> кислоты, превращающие масло в гель.</a:t>
            </a:r>
          </a:p>
          <a:p>
            <a:endParaRPr lang="ru-RU" sz="2000" dirty="0">
              <a:latin typeface="MinionPro-Regular"/>
            </a:endParaRPr>
          </a:p>
          <a:p>
            <a:r>
              <a:rPr lang="ru-RU" sz="2000" dirty="0">
                <a:latin typeface="MinionPro-Regular"/>
              </a:rPr>
              <a:t>В жидких маслах они образуют волокнистую сеть </a:t>
            </a:r>
            <a:r>
              <a:rPr lang="ru-RU" sz="2000" dirty="0" err="1">
                <a:latin typeface="MinionPro-Regular"/>
              </a:rPr>
              <a:t>наноразмера</a:t>
            </a:r>
            <a:r>
              <a:rPr lang="ru-RU" sz="2000" dirty="0">
                <a:latin typeface="MinionPro-Regular"/>
              </a:rPr>
              <a:t>, а макроскопически – </a:t>
            </a:r>
            <a:r>
              <a:rPr lang="ru-RU" sz="2000" b="1" dirty="0">
                <a:latin typeface="MinionPro-Regular"/>
              </a:rPr>
              <a:t>твердые</a:t>
            </a:r>
            <a:r>
              <a:rPr lang="en-US" sz="2000" b="1" dirty="0">
                <a:latin typeface="MinionPro-Regular"/>
              </a:rPr>
              <a:t> </a:t>
            </a:r>
            <a:r>
              <a:rPr lang="ru-RU" sz="2000" b="1" dirty="0">
                <a:latin typeface="MinionPro-Regular"/>
              </a:rPr>
              <a:t>масляные гели</a:t>
            </a:r>
            <a:r>
              <a:rPr lang="ru-RU" sz="2000" dirty="0">
                <a:latin typeface="MinionPro-Regular"/>
              </a:rPr>
              <a:t>.</a:t>
            </a:r>
          </a:p>
          <a:p>
            <a:endParaRPr lang="ru-RU" sz="2000" dirty="0">
              <a:latin typeface="MinionPro-Regular"/>
            </a:endParaRPr>
          </a:p>
          <a:p>
            <a:r>
              <a:rPr lang="ru-RU" sz="2000" dirty="0">
                <a:latin typeface="MinionPro-Regular"/>
              </a:rPr>
              <a:t>В случае </a:t>
            </a:r>
            <a:r>
              <a:rPr lang="ru-RU" sz="2000" b="1" dirty="0">
                <a:latin typeface="MinionPro-Regular"/>
              </a:rPr>
              <a:t>вязких масел</a:t>
            </a:r>
            <a:r>
              <a:rPr lang="ru-RU" sz="2000" dirty="0">
                <a:latin typeface="MinionPro-Regular"/>
              </a:rPr>
              <a:t>, таких как </a:t>
            </a:r>
            <a:r>
              <a:rPr lang="ru-RU" sz="2000" dirty="0" err="1">
                <a:latin typeface="MinionPro-Regular"/>
              </a:rPr>
              <a:t>полиизобутен</a:t>
            </a:r>
            <a:r>
              <a:rPr lang="ru-RU" sz="2000" dirty="0">
                <a:latin typeface="MinionPro-Regular"/>
              </a:rPr>
              <a:t>,</a:t>
            </a:r>
            <a:r>
              <a:rPr lang="en-US" sz="2000" dirty="0">
                <a:latin typeface="MinionPro-Regular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EB-21</a:t>
            </a:r>
            <a:r>
              <a:rPr lang="ru-RU" sz="2000" dirty="0">
                <a:latin typeface="MinionPro-Regular"/>
              </a:rPr>
              <a:t> и </a:t>
            </a:r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GP-1</a:t>
            </a:r>
            <a:r>
              <a:rPr lang="ru-RU" sz="2000" dirty="0">
                <a:latin typeface="MinionPro-Regular"/>
              </a:rPr>
              <a:t> действуют как </a:t>
            </a:r>
            <a:r>
              <a:rPr lang="ru-RU" sz="2000" b="1" dirty="0">
                <a:latin typeface="MinionPro-Regular"/>
              </a:rPr>
              <a:t>модификаторы вязкости</a:t>
            </a:r>
            <a:r>
              <a:rPr lang="ru-RU" sz="2000" dirty="0">
                <a:latin typeface="MinionPro-Regular"/>
              </a:rPr>
              <a:t> с</a:t>
            </a:r>
            <a:r>
              <a:rPr lang="en-US" sz="2000" dirty="0">
                <a:latin typeface="MinionPro-Regular"/>
              </a:rPr>
              <a:t> </a:t>
            </a:r>
            <a:r>
              <a:rPr lang="ru-RU" sz="2000" dirty="0">
                <a:latin typeface="MinionPro-Regular"/>
              </a:rPr>
              <a:t>образованием вязких гелей.</a:t>
            </a:r>
            <a:endParaRPr lang="ru-UA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92DA7AB-4053-4B0D-85F5-71EF1FC57822}"/>
              </a:ext>
            </a:extLst>
          </p:cNvPr>
          <p:cNvSpPr/>
          <p:nvPr/>
        </p:nvSpPr>
        <p:spPr>
          <a:xfrm>
            <a:off x="531582" y="4619002"/>
            <a:ext cx="43781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MyriadPro-Regular"/>
              </a:rPr>
              <a:t>INCI</a:t>
            </a:r>
            <a:r>
              <a:rPr lang="ru-RU" sz="2000" dirty="0">
                <a:latin typeface="MyriadPro-Regular"/>
              </a:rPr>
              <a:t>:</a:t>
            </a:r>
          </a:p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EB-21</a:t>
            </a:r>
            <a:r>
              <a:rPr lang="en-US" sz="2000" dirty="0">
                <a:latin typeface="MyriadPro-Regular"/>
              </a:rPr>
              <a:t> - Dibutyl </a:t>
            </a:r>
            <a:r>
              <a:rPr lang="en-US" sz="2000" dirty="0" err="1">
                <a:latin typeface="MyriadPro-Regular"/>
              </a:rPr>
              <a:t>Ethylhexanoyl</a:t>
            </a:r>
            <a:r>
              <a:rPr lang="en-US" sz="2000" dirty="0">
                <a:latin typeface="MyriadPro-Regular"/>
              </a:rPr>
              <a:t> </a:t>
            </a:r>
            <a:r>
              <a:rPr lang="en-US" sz="2000" dirty="0" err="1">
                <a:latin typeface="MyriadPro-Regular"/>
              </a:rPr>
              <a:t>Glutamide</a:t>
            </a:r>
            <a:endParaRPr lang="en-US" sz="2000" dirty="0">
              <a:latin typeface="MyriadPro-Regular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MyriadPro-Regular"/>
              </a:rPr>
              <a:t>GP-1</a:t>
            </a:r>
            <a:r>
              <a:rPr lang="en-US" sz="2000" dirty="0">
                <a:latin typeface="MyriadPro-Regular"/>
              </a:rPr>
              <a:t> - </a:t>
            </a:r>
            <a:r>
              <a:rPr lang="en-US" sz="2000" dirty="0"/>
              <a:t>Dibutyl </a:t>
            </a:r>
            <a:r>
              <a:rPr lang="en-US" sz="2000" dirty="0" err="1"/>
              <a:t>Lauroyl</a:t>
            </a:r>
            <a:r>
              <a:rPr lang="en-US" sz="2000" dirty="0"/>
              <a:t> </a:t>
            </a:r>
            <a:r>
              <a:rPr lang="en-US" sz="2000" dirty="0" err="1"/>
              <a:t>Glutamide</a:t>
            </a:r>
            <a:endParaRPr lang="ru-UA" sz="5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57B4C1-145F-43BC-89CD-421C6D74ECFA}"/>
              </a:ext>
            </a:extLst>
          </p:cNvPr>
          <p:cNvSpPr/>
          <p:nvPr/>
        </p:nvSpPr>
        <p:spPr>
          <a:xfrm>
            <a:off x="559656" y="5955367"/>
            <a:ext cx="8901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inionPro-Regular"/>
              </a:rPr>
              <a:t>Для получения гелей требуются малые количества</a:t>
            </a:r>
            <a:r>
              <a:rPr lang="en-US" b="1" dirty="0">
                <a:latin typeface="MinionPro-Regular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MinionPro-Regular"/>
              </a:rPr>
              <a:t>ЕВ-21</a:t>
            </a:r>
            <a:r>
              <a:rPr lang="ru-RU" b="1" dirty="0">
                <a:latin typeface="MinionPro-Regular"/>
              </a:rPr>
              <a:t> и </a:t>
            </a:r>
            <a:r>
              <a:rPr lang="ru-RU" b="1" dirty="0">
                <a:solidFill>
                  <a:srgbClr val="FF0000"/>
                </a:solidFill>
                <a:latin typeface="MinionPro-Regular"/>
              </a:rPr>
              <a:t>GP-1</a:t>
            </a:r>
            <a:r>
              <a:rPr lang="ru-RU" b="1" dirty="0">
                <a:latin typeface="MinionPro-Regular"/>
              </a:rPr>
              <a:t> (до 3%), то изменений сенсорных характеристик</a:t>
            </a:r>
            <a:r>
              <a:rPr lang="en-US" b="1" dirty="0">
                <a:latin typeface="MinionPro-Regular"/>
              </a:rPr>
              <a:t> </a:t>
            </a:r>
            <a:r>
              <a:rPr lang="ru-RU" b="1" dirty="0">
                <a:latin typeface="MinionPro-Regular"/>
              </a:rPr>
              <a:t>самих масел не происходит.</a:t>
            </a:r>
            <a:endParaRPr lang="ru-UA" b="1" dirty="0"/>
          </a:p>
        </p:txBody>
      </p:sp>
    </p:spTree>
    <p:extLst>
      <p:ext uri="{BB962C8B-B14F-4D97-AF65-F5344CB8AC3E}">
        <p14:creationId xmlns:p14="http://schemas.microsoft.com/office/powerpoint/2010/main" val="2891853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03900" y="2541265"/>
            <a:ext cx="3006851" cy="25374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4" y="5056632"/>
            <a:ext cx="10691995" cy="0"/>
          </a:xfrm>
          <a:custGeom>
            <a:avLst/>
            <a:gdLst/>
            <a:ahLst/>
            <a:cxnLst/>
            <a:rect l="l" t="t" r="r" b="b"/>
            <a:pathLst>
              <a:path w="10691995">
                <a:moveTo>
                  <a:pt x="0" y="0"/>
                </a:moveTo>
                <a:lnTo>
                  <a:pt x="10691995" y="0"/>
                </a:lnTo>
              </a:path>
            </a:pathLst>
          </a:custGeom>
          <a:ln w="13707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39227" y="1625579"/>
            <a:ext cx="8729345" cy="330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2150" spc="-5" dirty="0">
                <a:latin typeface="Calibri"/>
                <a:cs typeface="Calibri"/>
              </a:rPr>
              <a:t>В комбинации с маслами</a:t>
            </a:r>
            <a:r>
              <a:rPr sz="2150" dirty="0">
                <a:latin typeface="Calibri"/>
                <a:cs typeface="Calibri"/>
              </a:rPr>
              <a:t>,</a:t>
            </a:r>
            <a:r>
              <a:rPr sz="2150" spc="-35" dirty="0">
                <a:latin typeface="Times New Roman"/>
                <a:cs typeface="Times New Roman"/>
              </a:rPr>
              <a:t> </a:t>
            </a:r>
            <a:r>
              <a:rPr lang="ru-RU" sz="2150" spc="-5" dirty="0">
                <a:latin typeface="Calibri"/>
                <a:cs typeface="Calibri"/>
              </a:rPr>
              <a:t>они создают сеть </a:t>
            </a:r>
            <a:r>
              <a:rPr lang="ru-RU" sz="2150" spc="-5" dirty="0" err="1">
                <a:latin typeface="Calibri"/>
                <a:cs typeface="Calibri"/>
              </a:rPr>
              <a:t>нановолокон</a:t>
            </a:r>
            <a:r>
              <a:rPr sz="2150" dirty="0">
                <a:latin typeface="Calibri"/>
                <a:cs typeface="Calibri"/>
              </a:rPr>
              <a:t>:</a:t>
            </a:r>
            <a:r>
              <a:rPr lang="ru-RU" sz="2150" dirty="0">
                <a:latin typeface="Calibri"/>
                <a:cs typeface="Calibri"/>
              </a:rPr>
              <a:t>   		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12900" y="2541265"/>
            <a:ext cx="2967227" cy="2522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64576" y="2414921"/>
            <a:ext cx="915924" cy="966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744050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3820">
              <a:lnSpc>
                <a:spcPct val="100000"/>
              </a:lnSpc>
            </a:pPr>
            <a:r>
              <a:rPr lang="ru-RU" sz="4400" dirty="0" err="1">
                <a:latin typeface="+mn-lt"/>
              </a:rPr>
              <a:t>Желирующие</a:t>
            </a:r>
            <a:r>
              <a:rPr lang="ru-RU" sz="4400" dirty="0">
                <a:latin typeface="+mn-lt"/>
              </a:rPr>
              <a:t> агенты 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GP-1</a:t>
            </a:r>
            <a:r>
              <a:rPr lang="en-US" sz="4400" dirty="0">
                <a:latin typeface="+mn-lt"/>
              </a:rPr>
              <a:t> </a:t>
            </a:r>
            <a:r>
              <a:rPr lang="ru-RU" sz="4400" dirty="0">
                <a:latin typeface="+mn-lt"/>
              </a:rPr>
              <a:t>и 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EB-21</a:t>
            </a:r>
            <a:endParaRPr dirty="0">
              <a:latin typeface="+mn-lt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53240"/>
              </p:ext>
            </p:extLst>
          </p:nvPr>
        </p:nvGraphicFramePr>
        <p:xfrm>
          <a:off x="-1206500" y="5205069"/>
          <a:ext cx="9716904" cy="9763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4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6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5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478">
                <a:tc>
                  <a:txBody>
                    <a:bodyPr/>
                    <a:lstStyle/>
                    <a:p>
                      <a:pPr marL="693420">
                        <a:lnSpc>
                          <a:spcPct val="100000"/>
                        </a:lnSpc>
                      </a:pP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3707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490980">
                        <a:lnSpc>
                          <a:spcPct val="100000"/>
                        </a:lnSpc>
                      </a:pPr>
                      <a:r>
                        <a:rPr sz="1800" spc="5" dirty="0">
                          <a:latin typeface="Calibri"/>
                          <a:cs typeface="Calibri"/>
                        </a:rPr>
                        <a:t>EB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-21</a:t>
                      </a:r>
                      <a:r>
                        <a:rPr sz="18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0" marB="0">
                    <a:lnT w="13707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776095">
                        <a:lnSpc>
                          <a:spcPct val="100000"/>
                        </a:lnSpc>
                      </a:pPr>
                      <a:r>
                        <a:rPr sz="1600" spc="5" dirty="0">
                          <a:latin typeface="Calibri"/>
                          <a:cs typeface="Calibri"/>
                        </a:rPr>
                        <a:t>EB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-21</a:t>
                      </a:r>
                      <a:r>
                        <a:rPr sz="16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wt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0" marB="0">
                    <a:lnT w="13707">
                      <a:solidFill>
                        <a:srgbClr val="FFFFFF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899">
                <a:tc>
                  <a:txBody>
                    <a:bodyPr/>
                    <a:lstStyle/>
                    <a:p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6660" algn="ctr">
                        <a:lnSpc>
                          <a:spcPct val="100000"/>
                        </a:lnSpc>
                      </a:pPr>
                      <a:r>
                        <a:rPr lang="ru-RU" sz="1800" spc="-30" dirty="0">
                          <a:latin typeface="+mn-lt"/>
                          <a:cs typeface="Times New Roman"/>
                        </a:rPr>
                        <a:t>Минеральное масло</a:t>
                      </a:r>
                      <a:r>
                        <a:rPr sz="1800" spc="-3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+mn-lt"/>
                          <a:cs typeface="Calibri"/>
                        </a:rPr>
                        <a:t>99</a:t>
                      </a:r>
                      <a:r>
                        <a:rPr sz="1800" spc="-5" dirty="0">
                          <a:latin typeface="+mn-lt"/>
                          <a:cs typeface="Calibri"/>
                        </a:rPr>
                        <a:t>wt</a:t>
                      </a:r>
                      <a:r>
                        <a:rPr sz="1800" dirty="0">
                          <a:latin typeface="+mn-lt"/>
                          <a:cs typeface="Calibri"/>
                        </a:rPr>
                        <a:t>%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90015" marR="19050" indent="-777240">
                        <a:lnSpc>
                          <a:spcPct val="100699"/>
                        </a:lnSpc>
                      </a:pPr>
                      <a:r>
                        <a:rPr lang="ru-RU" sz="1600" spc="-5" dirty="0">
                          <a:latin typeface="Calibri"/>
                          <a:cs typeface="Calibri"/>
                        </a:rPr>
                        <a:t>        </a:t>
                      </a:r>
                      <a:r>
                        <a:rPr sz="1600" spc="-5" dirty="0" err="1">
                          <a:latin typeface="Calibri"/>
                          <a:cs typeface="Calibri"/>
                        </a:rPr>
                        <a:t>C</a:t>
                      </a:r>
                      <a:r>
                        <a:rPr sz="1600" spc="-25" dirty="0" err="1">
                          <a:latin typeface="Calibri"/>
                          <a:cs typeface="Calibri"/>
                        </a:rPr>
                        <a:t>y</a:t>
                      </a:r>
                      <a:r>
                        <a:rPr sz="1600" spc="-5" dirty="0" err="1">
                          <a:latin typeface="Calibri"/>
                          <a:cs typeface="Calibri"/>
                        </a:rPr>
                        <a:t>c</a:t>
                      </a:r>
                      <a:r>
                        <a:rPr sz="1600" dirty="0" err="1">
                          <a:latin typeface="Calibri"/>
                          <a:cs typeface="Calibri"/>
                        </a:rPr>
                        <a:t>l</a:t>
                      </a:r>
                      <a:r>
                        <a:rPr sz="1600" spc="-10" dirty="0" err="1">
                          <a:latin typeface="Calibri"/>
                          <a:cs typeface="Calibri"/>
                        </a:rPr>
                        <a:t>o</a:t>
                      </a:r>
                      <a:r>
                        <a:rPr sz="1600" spc="-5" dirty="0" err="1">
                          <a:latin typeface="Calibri"/>
                          <a:cs typeface="Calibri"/>
                        </a:rPr>
                        <a:t>d</a:t>
                      </a:r>
                      <a:r>
                        <a:rPr sz="1600" dirty="0" err="1">
                          <a:latin typeface="Calibri"/>
                          <a:cs typeface="Calibri"/>
                        </a:rPr>
                        <a:t>im</a:t>
                      </a:r>
                      <a:r>
                        <a:rPr sz="1600" spc="-10" dirty="0" err="1">
                          <a:latin typeface="Calibri"/>
                          <a:cs typeface="Calibri"/>
                        </a:rPr>
                        <a:t>e</a:t>
                      </a:r>
                      <a:r>
                        <a:rPr sz="1600" spc="-5" dirty="0" err="1">
                          <a:latin typeface="Calibri"/>
                          <a:cs typeface="Calibri"/>
                        </a:rPr>
                        <a:t>th</a:t>
                      </a:r>
                      <a:r>
                        <a:rPr sz="1600" dirty="0" err="1">
                          <a:latin typeface="Calibri"/>
                          <a:cs typeface="Calibri"/>
                        </a:rPr>
                        <a:t>i</a:t>
                      </a:r>
                      <a:r>
                        <a:rPr sz="1600" spc="-20" dirty="0" err="1">
                          <a:latin typeface="Calibri"/>
                          <a:cs typeface="Calibri"/>
                        </a:rPr>
                        <a:t>c</a:t>
                      </a:r>
                      <a:r>
                        <a:rPr sz="1600" spc="-10" dirty="0" err="1">
                          <a:latin typeface="Calibri"/>
                          <a:cs typeface="Calibri"/>
                        </a:rPr>
                        <a:t>o</a:t>
                      </a:r>
                      <a:r>
                        <a:rPr sz="1600" spc="-5" dirty="0" err="1">
                          <a:latin typeface="Calibri"/>
                          <a:cs typeface="Calibri"/>
                        </a:rPr>
                        <a:t>n</a:t>
                      </a:r>
                      <a:r>
                        <a:rPr sz="1600" dirty="0" err="1">
                          <a:latin typeface="Calibri"/>
                          <a:cs typeface="Calibri"/>
                        </a:rPr>
                        <a:t>e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cty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6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80/20</a:t>
                      </a:r>
                      <a:r>
                        <a:rPr sz="16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/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)</a:t>
                      </a:r>
                      <a:r>
                        <a:rPr sz="16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>
                          <a:latin typeface="Calibri"/>
                          <a:cs typeface="Calibri"/>
                        </a:rPr>
                        <a:t>смесь</a:t>
                      </a:r>
                      <a:r>
                        <a:rPr sz="16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99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wt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7BF7FC-C76E-41AE-9C6D-C549E8968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65" y="243615"/>
            <a:ext cx="1323975" cy="4958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404" y="-96525"/>
            <a:ext cx="10693400" cy="740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4" y="7232903"/>
            <a:ext cx="10691995" cy="245363"/>
          </a:xfrm>
          <a:custGeom>
            <a:avLst/>
            <a:gdLst/>
            <a:ahLst/>
            <a:cxnLst/>
            <a:rect l="l" t="t" r="r" b="b"/>
            <a:pathLst>
              <a:path w="10691995" h="245363">
                <a:moveTo>
                  <a:pt x="0" y="0"/>
                </a:moveTo>
                <a:lnTo>
                  <a:pt x="0" y="245363"/>
                </a:lnTo>
                <a:lnTo>
                  <a:pt x="10691995" y="245363"/>
                </a:lnTo>
                <a:lnTo>
                  <a:pt x="10691995" y="0"/>
                </a:lnTo>
                <a:lnTo>
                  <a:pt x="0" y="0"/>
                </a:lnTo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3843" y="403860"/>
            <a:ext cx="1766316" cy="1293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C932D5C-EB4A-47DF-9E8C-EAF500CCAB19}"/>
              </a:ext>
            </a:extLst>
          </p:cNvPr>
          <p:cNvSpPr/>
          <p:nvPr/>
        </p:nvSpPr>
        <p:spPr>
          <a:xfrm>
            <a:off x="3975972" y="3008220"/>
            <a:ext cx="27414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/>
              <a:t>Сурфактанты</a:t>
            </a:r>
            <a:endParaRPr lang="x-none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77B1A-F92A-434B-8DBD-3D0EC9A9E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00" y="155955"/>
            <a:ext cx="1323975" cy="49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21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4" y="5056632"/>
            <a:ext cx="10691995" cy="0"/>
          </a:xfrm>
          <a:custGeom>
            <a:avLst/>
            <a:gdLst/>
            <a:ahLst/>
            <a:cxnLst/>
            <a:rect l="l" t="t" r="r" b="b"/>
            <a:pathLst>
              <a:path w="10691995">
                <a:moveTo>
                  <a:pt x="0" y="0"/>
                </a:moveTo>
                <a:lnTo>
                  <a:pt x="10691995" y="0"/>
                </a:lnTo>
              </a:path>
            </a:pathLst>
          </a:custGeom>
          <a:ln w="13707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74276" y="200939"/>
            <a:ext cx="9944847" cy="620939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3820">
              <a:lnSpc>
                <a:spcPct val="100000"/>
              </a:lnSpc>
            </a:pPr>
            <a:r>
              <a:rPr lang="ru-RU" sz="3600" dirty="0" err="1"/>
              <a:t>Желирующие</a:t>
            </a:r>
            <a:r>
              <a:rPr lang="ru-RU" sz="3600" dirty="0"/>
              <a:t> агенты </a:t>
            </a:r>
            <a:r>
              <a:rPr lang="en-US" sz="3600" b="1" dirty="0">
                <a:solidFill>
                  <a:srgbClr val="FF0000"/>
                </a:solidFill>
              </a:rPr>
              <a:t>GP-1</a:t>
            </a:r>
            <a:r>
              <a:rPr lang="en-US" sz="3600" dirty="0"/>
              <a:t> </a:t>
            </a:r>
            <a:r>
              <a:rPr lang="ru-RU" sz="3600" dirty="0"/>
              <a:t>и </a:t>
            </a:r>
            <a:r>
              <a:rPr lang="en-US" sz="3600" b="1" dirty="0">
                <a:solidFill>
                  <a:srgbClr val="FF0000"/>
                </a:solidFill>
              </a:rPr>
              <a:t>EB-21</a:t>
            </a:r>
            <a:endParaRPr sz="3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7BF7FC-C76E-41AE-9C6D-C549E8968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65" y="243615"/>
            <a:ext cx="1323975" cy="49581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95A5A0-A5CF-4D45-9150-7677FBABEF4A}"/>
              </a:ext>
            </a:extLst>
          </p:cNvPr>
          <p:cNvSpPr/>
          <p:nvPr/>
        </p:nvSpPr>
        <p:spPr>
          <a:xfrm>
            <a:off x="622300" y="2091199"/>
            <a:ext cx="5410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kumimoji="1" lang="ru-RU" altLang="ja-JP" sz="2400" dirty="0">
                <a:cs typeface="Arial" panose="020B0604020202020204" pitchFamily="34" charset="0"/>
              </a:rPr>
              <a:t>Превращают растительные масла, силиконы и пр. в твердые гели при низком проценте ввода</a:t>
            </a:r>
          </a:p>
          <a:p>
            <a:pPr>
              <a:buFontTx/>
              <a:buChar char="•"/>
            </a:pPr>
            <a:endParaRPr kumimoji="1" lang="en-US" altLang="ja-JP" sz="2400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kumimoji="1" lang="ru-RU" altLang="ja-JP" sz="2400" dirty="0">
                <a:cs typeface="Arial" panose="020B0604020202020204" pitchFamily="34" charset="0"/>
              </a:rPr>
              <a:t>Не меняют сенсорику оригинальных масел</a:t>
            </a:r>
            <a:r>
              <a:rPr kumimoji="1" lang="en-US" altLang="ja-JP" sz="2400" dirty="0">
                <a:cs typeface="Arial" panose="020B0604020202020204" pitchFamily="34" charset="0"/>
              </a:rPr>
              <a:t> </a:t>
            </a:r>
            <a:r>
              <a:rPr kumimoji="1" lang="ru-RU" altLang="ja-JP" sz="2400" dirty="0">
                <a:cs typeface="Arial" panose="020B0604020202020204" pitchFamily="34" charset="0"/>
              </a:rPr>
              <a:t>благодаря</a:t>
            </a:r>
            <a:r>
              <a:rPr kumimoji="1" lang="en-US" altLang="ja-JP" sz="2400" dirty="0">
                <a:cs typeface="Arial" panose="020B0604020202020204" pitchFamily="34" charset="0"/>
              </a:rPr>
              <a:t> </a:t>
            </a:r>
            <a:r>
              <a:rPr kumimoji="1" lang="ru-RU" altLang="ja-JP" sz="2400" dirty="0" err="1">
                <a:cs typeface="Arial" panose="020B0604020202020204" pitchFamily="34" charset="0"/>
              </a:rPr>
              <a:t>нановолокнистой</a:t>
            </a:r>
            <a:r>
              <a:rPr kumimoji="1" lang="ru-RU" altLang="ja-JP" sz="2400" dirty="0">
                <a:cs typeface="Arial" panose="020B0604020202020204" pitchFamily="34" charset="0"/>
              </a:rPr>
              <a:t> структуре геля</a:t>
            </a:r>
            <a:r>
              <a:rPr kumimoji="1" lang="en-US" altLang="ja-JP" sz="2400" dirty="0">
                <a:cs typeface="Arial" panose="020B0604020202020204" pitchFamily="34" charset="0"/>
              </a:rPr>
              <a:t> </a:t>
            </a:r>
            <a:r>
              <a:rPr kumimoji="1" lang="ru-RU" altLang="ja-JP" sz="2400" dirty="0">
                <a:cs typeface="Arial" panose="020B0604020202020204" pitchFamily="34" charset="0"/>
              </a:rPr>
              <a:t>от </a:t>
            </a:r>
            <a:r>
              <a:rPr kumimoji="1" lang="ru-RU" altLang="ja-JP" sz="2400" dirty="0" err="1">
                <a:cs typeface="Arial" panose="020B0604020202020204" pitchFamily="34" charset="0"/>
              </a:rPr>
              <a:t>желирующих</a:t>
            </a:r>
            <a:r>
              <a:rPr kumimoji="1" lang="ru-RU" altLang="ja-JP" sz="2400" dirty="0">
                <a:cs typeface="Arial" panose="020B0604020202020204" pitchFamily="34" charset="0"/>
              </a:rPr>
              <a:t> агентов</a:t>
            </a:r>
            <a:endParaRPr kumimoji="1" lang="en-US" altLang="ja-JP" sz="2400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kumimoji="1" lang="en-US" altLang="ja-JP" sz="2400" u="sng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kumimoji="1" lang="ru-RU" altLang="ja-JP" sz="2400" dirty="0">
                <a:cs typeface="Arial" panose="020B0604020202020204" pitchFamily="34" charset="0"/>
              </a:rPr>
              <a:t>Делает прозрачные гели</a:t>
            </a:r>
            <a:endParaRPr kumimoji="1" lang="en-US" altLang="ja-JP" sz="2400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endParaRPr kumimoji="1" lang="en-US" altLang="ja-JP" dirty="0">
              <a:cs typeface="Arial" panose="020B0604020202020204" pitchFamily="34" charset="0"/>
            </a:endParaRPr>
          </a:p>
          <a:p>
            <a:endParaRPr kumimoji="1" lang="en-US" altLang="ja-JP" dirty="0"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96D2A0-19EF-45AD-97D0-463D13410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23" t="58868" r="49655" b="21177"/>
          <a:stretch/>
        </p:blipFill>
        <p:spPr>
          <a:xfrm>
            <a:off x="6032500" y="3092450"/>
            <a:ext cx="3885951" cy="272247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0616546-8FBC-493C-BFC7-F8E903E9DC25}"/>
              </a:ext>
            </a:extLst>
          </p:cNvPr>
          <p:cNvSpPr/>
          <p:nvPr/>
        </p:nvSpPr>
        <p:spPr>
          <a:xfrm>
            <a:off x="6518986" y="5876851"/>
            <a:ext cx="2866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EB-21</a:t>
            </a:r>
            <a:r>
              <a:rPr lang="en-US" dirty="0"/>
              <a:t>   </a:t>
            </a:r>
            <a:r>
              <a:rPr lang="en-US" sz="1600" dirty="0"/>
              <a:t>EB-21/GP-1=1/1  </a:t>
            </a:r>
            <a:r>
              <a:rPr lang="en-US" dirty="0">
                <a:solidFill>
                  <a:srgbClr val="FF0000"/>
                </a:solidFill>
              </a:rPr>
              <a:t>GP-1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758370-B34C-412F-9FCB-C04BB930E990}"/>
              </a:ext>
            </a:extLst>
          </p:cNvPr>
          <p:cNvSpPr/>
          <p:nvPr/>
        </p:nvSpPr>
        <p:spPr>
          <a:xfrm>
            <a:off x="6264076" y="2014865"/>
            <a:ext cx="3376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Загущение минерального масла до состояния прозрачного геля</a:t>
            </a:r>
            <a:endParaRPr lang="ru-UA" sz="2000" b="1" dirty="0"/>
          </a:p>
        </p:txBody>
      </p:sp>
    </p:spTree>
    <p:extLst>
      <p:ext uri="{BB962C8B-B14F-4D97-AF65-F5344CB8AC3E}">
        <p14:creationId xmlns:p14="http://schemas.microsoft.com/office/powerpoint/2010/main" val="3903203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04" y="5056632"/>
            <a:ext cx="10691995" cy="0"/>
          </a:xfrm>
          <a:custGeom>
            <a:avLst/>
            <a:gdLst/>
            <a:ahLst/>
            <a:cxnLst/>
            <a:rect l="l" t="t" r="r" b="b"/>
            <a:pathLst>
              <a:path w="10691995">
                <a:moveTo>
                  <a:pt x="0" y="0"/>
                </a:moveTo>
                <a:lnTo>
                  <a:pt x="10691995" y="0"/>
                </a:lnTo>
              </a:path>
            </a:pathLst>
          </a:custGeom>
          <a:ln w="13707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74276" y="200939"/>
            <a:ext cx="9944847" cy="620939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3820">
              <a:lnSpc>
                <a:spcPct val="100000"/>
              </a:lnSpc>
            </a:pPr>
            <a:r>
              <a:rPr lang="ru-RU" sz="3600" dirty="0" err="1"/>
              <a:t>Желирующие</a:t>
            </a:r>
            <a:r>
              <a:rPr lang="ru-RU" sz="3600" dirty="0"/>
              <a:t> агенты </a:t>
            </a:r>
            <a:r>
              <a:rPr lang="en-US" sz="3600" b="1" dirty="0">
                <a:solidFill>
                  <a:srgbClr val="FF0000"/>
                </a:solidFill>
              </a:rPr>
              <a:t>GP-1</a:t>
            </a:r>
            <a:r>
              <a:rPr lang="en-US" sz="3600" dirty="0"/>
              <a:t> </a:t>
            </a:r>
            <a:r>
              <a:rPr lang="ru-RU" sz="3600" dirty="0"/>
              <a:t>и </a:t>
            </a:r>
            <a:r>
              <a:rPr lang="en-US" sz="3600" b="1" dirty="0">
                <a:solidFill>
                  <a:srgbClr val="FF0000"/>
                </a:solidFill>
              </a:rPr>
              <a:t>EB-21</a:t>
            </a:r>
            <a:endParaRPr sz="3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7BF7FC-C76E-41AE-9C6D-C549E8968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665" y="243615"/>
            <a:ext cx="1323975" cy="495810"/>
          </a:xfrm>
          <a:prstGeom prst="rect">
            <a:avLst/>
          </a:prstGeom>
        </p:spPr>
      </p:pic>
      <p:pic>
        <p:nvPicPr>
          <p:cNvPr id="4098" name="Picture 2" descr="Ð ÐµÐ·ÑÐ»ÑÑÐ°Ñ Ð¿Ð¾ÑÑÐºÑ Ð·Ð¾Ð±ÑÐ°Ð¶ÐµÐ½Ñ Ð·Ð° Ð·Ð°Ð¿Ð¸ÑÐ¾Ð¼ &quot;winky lux balm&quot;">
            <a:extLst>
              <a:ext uri="{FF2B5EF4-FFF2-40B4-BE49-F238E27FC236}">
                <a16:creationId xmlns:a16="http://schemas.microsoft.com/office/drawing/2014/main" id="{41750EB9-9A68-4123-8378-93F2EF7ED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492320"/>
            <a:ext cx="4352925" cy="457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4C3719B-4965-42A3-8FC0-9FE5DF41EF64}"/>
              </a:ext>
            </a:extLst>
          </p:cNvPr>
          <p:cNvSpPr/>
          <p:nvPr/>
        </p:nvSpPr>
        <p:spPr>
          <a:xfrm>
            <a:off x="4857380" y="5098740"/>
            <a:ext cx="4680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Приходите и всё увидите сами </a:t>
            </a:r>
            <a:r>
              <a:rPr lang="ru-RU" sz="2400" b="1" dirty="0">
                <a:sym typeface="Wingdings" panose="05000000000000000000" pitchFamily="2" charset="2"/>
              </a:rPr>
              <a:t> </a:t>
            </a:r>
            <a:endParaRPr lang="ru-UA" sz="2400" b="1" dirty="0"/>
          </a:p>
        </p:txBody>
      </p:sp>
    </p:spTree>
    <p:extLst>
      <p:ext uri="{BB962C8B-B14F-4D97-AF65-F5344CB8AC3E}">
        <p14:creationId xmlns:p14="http://schemas.microsoft.com/office/powerpoint/2010/main" val="331837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0"/>
            <a:ext cx="10693400" cy="7402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41500" y="730250"/>
            <a:ext cx="1814189" cy="1413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93900" y="3305717"/>
            <a:ext cx="6416685" cy="16773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ru-RU" sz="3850" spc="-10" dirty="0">
                <a:latin typeface="Georgia"/>
                <a:cs typeface="Georgia"/>
              </a:rPr>
              <a:t>Спасибо за внимание!</a:t>
            </a:r>
          </a:p>
          <a:p>
            <a:pPr marL="12700">
              <a:lnSpc>
                <a:spcPct val="100000"/>
              </a:lnSpc>
            </a:pPr>
            <a:endParaRPr lang="uk-UA" sz="3850" dirty="0">
              <a:latin typeface="Georgia"/>
              <a:cs typeface="Georgia"/>
            </a:endParaRPr>
          </a:p>
          <a:p>
            <a:pPr marL="12700" algn="ctr">
              <a:lnSpc>
                <a:spcPct val="100000"/>
              </a:lnSpc>
            </a:pPr>
            <a:r>
              <a:rPr lang="ru-RU" sz="3200" dirty="0">
                <a:latin typeface="Georgia"/>
                <a:cs typeface="Georgia"/>
              </a:rPr>
              <a:t>До встречи на стенде </a:t>
            </a:r>
            <a:r>
              <a:rPr lang="ru-RU" sz="3200" b="1" dirty="0">
                <a:solidFill>
                  <a:srgbClr val="00B050"/>
                </a:solidFill>
                <a:latin typeface="Georgia"/>
                <a:cs typeface="Georgia"/>
              </a:rPr>
              <a:t>2А-3-7</a:t>
            </a:r>
            <a:r>
              <a:rPr lang="ru-RU" sz="3200" dirty="0">
                <a:latin typeface="Georgia"/>
                <a:cs typeface="Georgia"/>
              </a:rPr>
              <a:t>!</a:t>
            </a:r>
            <a:endParaRPr sz="3200" dirty="0">
              <a:latin typeface="Georgia"/>
              <a:cs typeface="Georgia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A7230F-E237-4AD7-8124-36CDDC183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00" y="1074927"/>
            <a:ext cx="1932374" cy="7236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728661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2550">
              <a:lnSpc>
                <a:spcPct val="100000"/>
              </a:lnSpc>
            </a:pPr>
            <a:r>
              <a:rPr lang="ru-RU" dirty="0"/>
              <a:t>Анионные </a:t>
            </a:r>
            <a:r>
              <a:rPr lang="ru-RU" dirty="0" err="1"/>
              <a:t>сурфактанты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1B0C7A-56F3-4FD4-8E51-D9CA13CA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17" y="276700"/>
            <a:ext cx="1137966" cy="4261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2D45CB-A268-4F46-A2C5-CF2037785287}"/>
              </a:ext>
            </a:extLst>
          </p:cNvPr>
          <p:cNvSpPr/>
          <p:nvPr/>
        </p:nvSpPr>
        <p:spPr>
          <a:xfrm>
            <a:off x="622300" y="1144555"/>
            <a:ext cx="9220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AMISOFT</a:t>
            </a:r>
            <a:r>
              <a:rPr lang="ru-RU" sz="2000" dirty="0">
                <a:latin typeface="MinionPro-Regular"/>
              </a:rPr>
              <a:t>  ̶  </a:t>
            </a:r>
            <a:r>
              <a:rPr lang="ru-RU" sz="2000" b="1" dirty="0">
                <a:latin typeface="MinionPro-Regular"/>
              </a:rPr>
              <a:t>первое в истории слабокислотное ПАВ на основе </a:t>
            </a:r>
            <a:r>
              <a:rPr lang="ru-RU" sz="2000" b="1" dirty="0" err="1">
                <a:latin typeface="MinionPro-Regular"/>
              </a:rPr>
              <a:t>аинокислот</a:t>
            </a:r>
            <a:r>
              <a:rPr lang="ru-RU" sz="2000" dirty="0">
                <a:latin typeface="MinionPro-Regular"/>
              </a:rPr>
              <a:t>, это вещество стало одним из наиболее широко применяемых ПАВ мягкого действия.</a:t>
            </a:r>
          </a:p>
          <a:p>
            <a:pPr algn="ctr"/>
            <a:endParaRPr lang="ru-RU" sz="2000" dirty="0">
              <a:latin typeface="MinionPro-Regular"/>
            </a:endParaRPr>
          </a:p>
          <a:p>
            <a:pPr algn="ctr"/>
            <a:r>
              <a:rPr lang="ru-RU" sz="2000" dirty="0">
                <a:latin typeface="MinionPro-Regular"/>
              </a:rPr>
              <a:t>Основа </a:t>
            </a:r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AMISOFT </a:t>
            </a:r>
            <a:r>
              <a:rPr lang="ru-RU" sz="2000" dirty="0">
                <a:latin typeface="MinionPro-Regular"/>
              </a:rPr>
              <a:t>– </a:t>
            </a:r>
            <a:r>
              <a:rPr lang="ru-RU" sz="2000" u="sng" dirty="0">
                <a:latin typeface="MinionPro-Regular"/>
              </a:rPr>
              <a:t>глютаминовая кислота. </a:t>
            </a:r>
          </a:p>
          <a:p>
            <a:pPr algn="ctr"/>
            <a:endParaRPr lang="ru-RU" sz="2000" u="sng" dirty="0">
              <a:latin typeface="MinionPro-Regular"/>
            </a:endParaRPr>
          </a:p>
          <a:p>
            <a:pPr algn="ctr"/>
            <a:r>
              <a:rPr lang="ru-RU" sz="2000" dirty="0">
                <a:latin typeface="MinionPro-Regular"/>
              </a:rPr>
              <a:t>рН </a:t>
            </a:r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AMISOFT </a:t>
            </a:r>
            <a:r>
              <a:rPr lang="ru-RU" sz="2000" b="1" dirty="0">
                <a:latin typeface="MinionPro-Regular"/>
              </a:rPr>
              <a:t>=</a:t>
            </a:r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ru-RU" sz="2000" dirty="0">
                <a:latin typeface="MinionPro-Regular"/>
              </a:rPr>
              <a:t>рН кожи</a:t>
            </a:r>
            <a:endParaRPr lang="x-none" sz="2000" u="sng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8BE3FB-6C70-4BAF-BBC4-C4E1920602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72" t="32264" r="38599" b="25930"/>
          <a:stretch/>
        </p:blipFill>
        <p:spPr>
          <a:xfrm>
            <a:off x="591159" y="3168650"/>
            <a:ext cx="5606810" cy="370049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038D3A-36B9-444D-9EAA-BA32F300305A}"/>
              </a:ext>
            </a:extLst>
          </p:cNvPr>
          <p:cNvSpPr/>
          <p:nvPr/>
        </p:nvSpPr>
        <p:spPr>
          <a:xfrm>
            <a:off x="6510750" y="3418460"/>
            <a:ext cx="350520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ru-RU" sz="2000" b="1" dirty="0">
                <a:latin typeface="MyriadPro-Bold"/>
              </a:rPr>
              <a:t>Оценка раздражающего действия </a:t>
            </a:r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AMISOFT</a:t>
            </a:r>
            <a:r>
              <a:rPr lang="ru-RU" sz="2000" b="1" dirty="0">
                <a:latin typeface="MyriadPro-Bold"/>
              </a:rPr>
              <a:t> </a:t>
            </a:r>
          </a:p>
          <a:p>
            <a:endParaRPr lang="ru-RU" sz="2400" b="1" dirty="0">
              <a:latin typeface="MyriadPro-Bold"/>
            </a:endParaRPr>
          </a:p>
          <a:p>
            <a:r>
              <a:rPr lang="ru-RU" dirty="0">
                <a:latin typeface="MinionPro-Regular"/>
              </a:rPr>
              <a:t>Была доказана мягкость действия AMISOFT. Особо следует</a:t>
            </a:r>
          </a:p>
          <a:p>
            <a:r>
              <a:rPr lang="ru-RU" dirty="0">
                <a:latin typeface="MinionPro-Regular"/>
              </a:rPr>
              <a:t>упомянуть о том, что это вещество </a:t>
            </a:r>
            <a:r>
              <a:rPr lang="ru-RU" b="1" dirty="0">
                <a:latin typeface="MinionPro-Regular"/>
              </a:rPr>
              <a:t>не раздражает слизистую глаза.</a:t>
            </a:r>
          </a:p>
          <a:p>
            <a:r>
              <a:rPr lang="ru-RU" sz="1600" dirty="0">
                <a:latin typeface="MinionPro-Regular"/>
              </a:rPr>
              <a:t>(</a:t>
            </a:r>
            <a:r>
              <a:rPr lang="ru-RU" sz="1600" dirty="0"/>
              <a:t>Оценка с помощью </a:t>
            </a:r>
            <a:r>
              <a:rPr lang="en-US" sz="1600" dirty="0"/>
              <a:t>EYTEX</a:t>
            </a:r>
            <a:r>
              <a:rPr lang="ru-RU" sz="1600" dirty="0">
                <a:latin typeface="MinionPro-Regular"/>
              </a:rPr>
              <a:t>)</a:t>
            </a:r>
            <a:endParaRPr lang="en-US" sz="1600" dirty="0">
              <a:latin typeface="MinionPro-Regular"/>
            </a:endParaRPr>
          </a:p>
          <a:p>
            <a:endParaRPr lang="en-US" sz="1600" dirty="0">
              <a:latin typeface="MinionPro-Regular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A94C941-6A62-4BC9-B0E8-BD87F0F7D22F}"/>
              </a:ext>
            </a:extLst>
          </p:cNvPr>
          <p:cNvSpPr/>
          <p:nvPr/>
        </p:nvSpPr>
        <p:spPr>
          <a:xfrm>
            <a:off x="570455" y="6858696"/>
            <a:ext cx="9445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MyriadPro-Regular"/>
              </a:rPr>
              <a:t>AMISOFT® CS-11</a:t>
            </a:r>
            <a:r>
              <a:rPr lang="en-US" sz="1400" dirty="0">
                <a:latin typeface="MyriadPro-Regular"/>
              </a:rPr>
              <a:t>: Sodium </a:t>
            </a:r>
            <a:r>
              <a:rPr lang="en-US" sz="1400" dirty="0" err="1">
                <a:latin typeface="MyriadPro-Regular"/>
              </a:rPr>
              <a:t>Cocoyl</a:t>
            </a:r>
            <a:r>
              <a:rPr lang="en-US" sz="1400" dirty="0">
                <a:latin typeface="MyriadPro-Regular"/>
              </a:rPr>
              <a:t> </a:t>
            </a:r>
            <a:r>
              <a:rPr lang="en-US" sz="1400" dirty="0" err="1">
                <a:latin typeface="MyriadPro-Regular"/>
              </a:rPr>
              <a:t>Gultamate</a:t>
            </a:r>
            <a:r>
              <a:rPr lang="en-US" sz="1400" dirty="0">
                <a:latin typeface="MyriadPro-Regular"/>
              </a:rPr>
              <a:t> SL: Sodium Laurate SMLP: Sodium Lauryl Phosphate SLS: Sodium Lauryl </a:t>
            </a:r>
            <a:r>
              <a:rPr lang="en-US" sz="1400" dirty="0" err="1">
                <a:latin typeface="MyriadPro-Regular"/>
              </a:rPr>
              <a:t>Surfate</a:t>
            </a:r>
            <a:r>
              <a:rPr lang="en-US" sz="1400" dirty="0">
                <a:latin typeface="MyriadPro-Regular"/>
              </a:rPr>
              <a:t> SCSS: Sodium </a:t>
            </a:r>
            <a:r>
              <a:rPr lang="en-US" sz="1400" dirty="0" err="1">
                <a:latin typeface="MyriadPro-Regular"/>
              </a:rPr>
              <a:t>Cocoyl</a:t>
            </a:r>
            <a:r>
              <a:rPr lang="en-US" sz="1400" dirty="0">
                <a:latin typeface="MyriadPro-Regular"/>
              </a:rPr>
              <a:t> Sulfosuccinate SCMT: Sodium Methyl </a:t>
            </a:r>
            <a:r>
              <a:rPr lang="en-US" sz="1400" dirty="0" err="1">
                <a:latin typeface="MyriadPro-Regular"/>
              </a:rPr>
              <a:t>Cocoyl</a:t>
            </a:r>
            <a:r>
              <a:rPr lang="en-US" sz="1400" dirty="0">
                <a:latin typeface="MyriadPro-Regular"/>
              </a:rPr>
              <a:t> </a:t>
            </a:r>
            <a:r>
              <a:rPr lang="en-US" sz="1400" dirty="0" err="1">
                <a:latin typeface="MyriadPro-Regular"/>
              </a:rPr>
              <a:t>Taurate</a:t>
            </a:r>
            <a:endParaRPr lang="x-none" sz="4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FE711FD-CE46-463E-A767-7B19A97C2478}"/>
              </a:ext>
            </a:extLst>
          </p:cNvPr>
          <p:cNvSpPr/>
          <p:nvPr/>
        </p:nvSpPr>
        <p:spPr>
          <a:xfrm>
            <a:off x="1765300" y="3418460"/>
            <a:ext cx="72840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MinionPro-Regular"/>
              </a:rPr>
              <a:t>Мягко</a:t>
            </a:r>
            <a:endParaRPr lang="x-none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6D8AB5C-4C4F-4DB7-963A-34005A9E7E1B}"/>
              </a:ext>
            </a:extLst>
          </p:cNvPr>
          <p:cNvSpPr/>
          <p:nvPr/>
        </p:nvSpPr>
        <p:spPr>
          <a:xfrm>
            <a:off x="5339261" y="3415000"/>
            <a:ext cx="817853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latin typeface="MinionPro-Regular"/>
              </a:rPr>
              <a:t>Жестко</a:t>
            </a:r>
            <a:endParaRPr lang="x-none" sz="16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18FEDB-61DE-499B-B07D-44F03D5351F9}"/>
              </a:ext>
            </a:extLst>
          </p:cNvPr>
          <p:cNvSpPr/>
          <p:nvPr/>
        </p:nvSpPr>
        <p:spPr>
          <a:xfrm>
            <a:off x="3473819" y="6549866"/>
            <a:ext cx="90601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MinionPro-Regular"/>
              </a:rPr>
              <a:t>Значения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3184358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728661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2550">
              <a:lnSpc>
                <a:spcPct val="100000"/>
              </a:lnSpc>
            </a:pPr>
            <a:r>
              <a:rPr lang="ru-RU" dirty="0"/>
              <a:t>Анионные </a:t>
            </a:r>
            <a:r>
              <a:rPr lang="ru-RU" dirty="0" err="1"/>
              <a:t>сурфактанты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1B0C7A-56F3-4FD4-8E51-D9CA13CA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17" y="276700"/>
            <a:ext cx="1137966" cy="4261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2D45CB-A268-4F46-A2C5-CF2037785287}"/>
              </a:ext>
            </a:extLst>
          </p:cNvPr>
          <p:cNvSpPr/>
          <p:nvPr/>
        </p:nvSpPr>
        <p:spPr>
          <a:xfrm>
            <a:off x="622300" y="1144555"/>
            <a:ext cx="92202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MinionPro-Regular"/>
              </a:rPr>
              <a:t>Изменение содержания влаги в коже после повторного нанесения</a:t>
            </a:r>
          </a:p>
          <a:p>
            <a:endParaRPr lang="ru-RU" sz="2000" dirty="0">
              <a:latin typeface="MinionPro-Regular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3038D3A-36B9-444D-9EAA-BA32F300305A}"/>
              </a:ext>
            </a:extLst>
          </p:cNvPr>
          <p:cNvSpPr/>
          <p:nvPr/>
        </p:nvSpPr>
        <p:spPr>
          <a:xfrm>
            <a:off x="6448883" y="2227552"/>
            <a:ext cx="362221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Метод: Тест проводился с использованием проводимости поверхности кожи в качестве показателя влажности. </a:t>
            </a:r>
          </a:p>
          <a:p>
            <a:r>
              <a:rPr lang="ru-RU" sz="1600" dirty="0">
                <a:cs typeface="Times New Roman" panose="02020603050405020304" pitchFamily="18" charset="0"/>
              </a:rPr>
              <a:t>Срединную сторону предплечья промывали в течение 10 секунд </a:t>
            </a:r>
            <a:r>
              <a:rPr lang="ru-RU" sz="1600" b="1" dirty="0">
                <a:cs typeface="Times New Roman" panose="02020603050405020304" pitchFamily="18" charset="0"/>
              </a:rPr>
              <a:t>10% -</a:t>
            </a:r>
            <a:r>
              <a:rPr lang="ru-RU" sz="1600" b="1" dirty="0" err="1">
                <a:cs typeface="Times New Roman" panose="02020603050405020304" pitchFamily="18" charset="0"/>
              </a:rPr>
              <a:t>ным</a:t>
            </a:r>
            <a:r>
              <a:rPr lang="ru-RU" sz="1600" b="1" dirty="0">
                <a:cs typeface="Times New Roman" panose="02020603050405020304" pitchFamily="18" charset="0"/>
              </a:rPr>
              <a:t> водным раствором ПАВ</a:t>
            </a:r>
            <a:r>
              <a:rPr lang="ru-RU" sz="1600" dirty="0">
                <a:cs typeface="Times New Roman" panose="02020603050405020304" pitchFamily="18" charset="0"/>
              </a:rPr>
              <a:t>, затем промывали проточной водопроводной водой в течение 10 секунд, сушили в течение 20 минут. </a:t>
            </a:r>
          </a:p>
          <a:p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dirty="0">
                <a:cs typeface="Times New Roman" panose="02020603050405020304" pitchFamily="18" charset="0"/>
              </a:rPr>
              <a:t>Процедура была повторена </a:t>
            </a:r>
            <a:r>
              <a:rPr lang="ru-RU" sz="1600" b="1" dirty="0">
                <a:cs typeface="Times New Roman" panose="02020603050405020304" pitchFamily="18" charset="0"/>
              </a:rPr>
              <a:t>10 раз</a:t>
            </a:r>
            <a:r>
              <a:rPr lang="ru-RU" sz="1600" dirty="0">
                <a:cs typeface="Times New Roman" panose="02020603050405020304" pitchFamily="18" charset="0"/>
              </a:rPr>
              <a:t>.</a:t>
            </a:r>
          </a:p>
          <a:p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dirty="0">
                <a:cs typeface="Times New Roman" panose="02020603050405020304" pitchFamily="18" charset="0"/>
              </a:rPr>
              <a:t>Проводимость измерялась в условиях 25 ℃ и 40% относительной влажности.</a:t>
            </a:r>
            <a:endParaRPr lang="en-US" sz="1200" dirty="0"/>
          </a:p>
          <a:p>
            <a:endParaRPr lang="x-none" sz="1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4998A0-B368-477D-8A1E-2542293CC6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48" t="25930" r="50713" b="42399"/>
          <a:stretch/>
        </p:blipFill>
        <p:spPr>
          <a:xfrm>
            <a:off x="774697" y="2942913"/>
            <a:ext cx="5483909" cy="289559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2A0547E-35B0-41B0-9C26-4452E79E4C41}"/>
              </a:ext>
            </a:extLst>
          </p:cNvPr>
          <p:cNvSpPr/>
          <p:nvPr/>
        </p:nvSpPr>
        <p:spPr>
          <a:xfrm>
            <a:off x="927100" y="2105289"/>
            <a:ext cx="49605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Влияние последовательного мытья на влажность кожи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BC8B5B9-7D70-41A5-97BD-78C9D8F761ED}"/>
              </a:ext>
            </a:extLst>
          </p:cNvPr>
          <p:cNvSpPr/>
          <p:nvPr/>
        </p:nvSpPr>
        <p:spPr>
          <a:xfrm>
            <a:off x="774697" y="6442999"/>
            <a:ext cx="9067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inionPro-Regular"/>
              </a:rPr>
              <a:t>Даже после интенсивного мытья </a:t>
            </a:r>
            <a:r>
              <a:rPr lang="ru-RU" b="1" dirty="0">
                <a:solidFill>
                  <a:srgbClr val="FF0000"/>
                </a:solidFill>
                <a:latin typeface="MinionPro-Regular"/>
              </a:rPr>
              <a:t>AMISOFT</a:t>
            </a:r>
            <a:r>
              <a:rPr lang="ru-RU" b="1" dirty="0">
                <a:latin typeface="MinionPro-Regular"/>
              </a:rPr>
              <a:t> не вызывает сухости кожи и поддерживает ее в здоровом состоянии.</a:t>
            </a:r>
            <a:endParaRPr lang="x-none" b="1" u="sng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321BBA-BB95-4694-AD8E-37676BED42B5}"/>
              </a:ext>
            </a:extLst>
          </p:cNvPr>
          <p:cNvSpPr/>
          <p:nvPr/>
        </p:nvSpPr>
        <p:spPr>
          <a:xfrm>
            <a:off x="2472134" y="5530729"/>
            <a:ext cx="2089033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MinionPro-Regular"/>
              </a:rPr>
              <a:t>Количество промываний</a:t>
            </a:r>
            <a:endParaRPr lang="x-none" sz="1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9FF6AD2-1DCF-4B45-900A-7A9C54BEE390}"/>
              </a:ext>
            </a:extLst>
          </p:cNvPr>
          <p:cNvSpPr/>
          <p:nvPr/>
        </p:nvSpPr>
        <p:spPr>
          <a:xfrm rot="16200000">
            <a:off x="275201" y="4353946"/>
            <a:ext cx="130676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MinionPro-Regular"/>
              </a:rPr>
              <a:t>Проводимость</a:t>
            </a:r>
            <a:endParaRPr lang="x-none" sz="1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C6A5AD2-6605-44ED-A155-7FDE72314F4C}"/>
              </a:ext>
            </a:extLst>
          </p:cNvPr>
          <p:cNvSpPr/>
          <p:nvPr/>
        </p:nvSpPr>
        <p:spPr>
          <a:xfrm rot="16200000">
            <a:off x="66956" y="4209757"/>
            <a:ext cx="2221314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MinionPro-Regular"/>
              </a:rPr>
              <a:t>(содержание воды в коже)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2848944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728661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2550">
              <a:lnSpc>
                <a:spcPct val="100000"/>
              </a:lnSpc>
            </a:pPr>
            <a:r>
              <a:rPr lang="ru-RU" dirty="0"/>
              <a:t>Анионные </a:t>
            </a:r>
            <a:r>
              <a:rPr lang="ru-RU" dirty="0" err="1"/>
              <a:t>сурфактанты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1B0C7A-56F3-4FD4-8E51-D9CA13CA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17" y="276700"/>
            <a:ext cx="1137966" cy="4261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2D45CB-A268-4F46-A2C5-CF2037785287}"/>
              </a:ext>
            </a:extLst>
          </p:cNvPr>
          <p:cNvSpPr/>
          <p:nvPr/>
        </p:nvSpPr>
        <p:spPr>
          <a:xfrm>
            <a:off x="622300" y="1144555"/>
            <a:ext cx="92202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MinionPro-Regular"/>
              </a:rPr>
              <a:t>AMILITE</a:t>
            </a:r>
            <a:r>
              <a:rPr lang="ru-RU" sz="2000" dirty="0">
                <a:latin typeface="MinionPro-Regular"/>
              </a:rPr>
              <a:t>  ̶  мягкий ПАВ, отличительной особенностью которого является </a:t>
            </a:r>
            <a:r>
              <a:rPr lang="ru-RU" sz="2000" b="1" dirty="0">
                <a:latin typeface="MinionPro-Regular"/>
              </a:rPr>
              <a:t>высокая пенообразующая способность.</a:t>
            </a:r>
          </a:p>
          <a:p>
            <a:endParaRPr lang="ru-RU" sz="2000" b="1" dirty="0">
              <a:latin typeface="MinionPro-Regular"/>
            </a:endParaRPr>
          </a:p>
          <a:p>
            <a:r>
              <a:rPr lang="en-US" sz="2000" b="1" dirty="0">
                <a:latin typeface="MinionPro-Regular"/>
              </a:rPr>
              <a:t>               </a:t>
            </a:r>
            <a:r>
              <a:rPr lang="ru-RU" sz="2000" b="1" dirty="0">
                <a:latin typeface="MinionPro-Regular"/>
              </a:rPr>
              <a:t>    </a:t>
            </a:r>
            <a:r>
              <a:rPr lang="en-US" sz="2000" b="1" dirty="0">
                <a:solidFill>
                  <a:srgbClr val="FF0000"/>
                </a:solidFill>
                <a:latin typeface="MinionPro-Regular"/>
              </a:rPr>
              <a:t>AMILITE G                                                                               AMILITE A         </a:t>
            </a:r>
          </a:p>
          <a:p>
            <a:r>
              <a:rPr lang="ru-RU" sz="2000" dirty="0">
                <a:latin typeface="MinionPro-Regular"/>
              </a:rPr>
              <a:t>          на основе </a:t>
            </a:r>
            <a:r>
              <a:rPr lang="ru-RU" sz="2000" u="sng" dirty="0">
                <a:latin typeface="MinionPro-Regular"/>
              </a:rPr>
              <a:t>глицина</a:t>
            </a:r>
            <a:r>
              <a:rPr lang="en-US" sz="2000" b="1" dirty="0">
                <a:solidFill>
                  <a:srgbClr val="FF0000"/>
                </a:solidFill>
                <a:latin typeface="MinionPro-Regular"/>
              </a:rPr>
              <a:t> </a:t>
            </a:r>
            <a:r>
              <a:rPr lang="en-US" sz="2000" b="1" dirty="0">
                <a:latin typeface="MinionPro-Regular"/>
              </a:rPr>
              <a:t>                       </a:t>
            </a:r>
            <a:r>
              <a:rPr lang="ru-RU" sz="2000" b="1" dirty="0">
                <a:latin typeface="MinionPro-Regular"/>
              </a:rPr>
              <a:t>                                       </a:t>
            </a:r>
            <a:r>
              <a:rPr lang="ru-RU" sz="2000" dirty="0">
                <a:latin typeface="MinionPro-Regular"/>
              </a:rPr>
              <a:t>на основе </a:t>
            </a:r>
            <a:r>
              <a:rPr lang="ru-RU" sz="2000" u="sng" dirty="0">
                <a:latin typeface="MinionPro-Regular"/>
              </a:rPr>
              <a:t>аланина</a:t>
            </a:r>
            <a:r>
              <a:rPr lang="en-US" sz="2000" b="1" dirty="0">
                <a:latin typeface="MinionPro-Regular"/>
              </a:rPr>
              <a:t>                   </a:t>
            </a:r>
            <a:endParaRPr lang="ru-RU" sz="2000" b="1" dirty="0">
              <a:latin typeface="MinionPro-Regular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599974-2C47-47E0-9E9A-5945785F14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36" t="28464" r="29335" b="38598"/>
          <a:stretch/>
        </p:blipFill>
        <p:spPr>
          <a:xfrm>
            <a:off x="275725" y="3725036"/>
            <a:ext cx="5101740" cy="265290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F5E2F6F-4F85-4BC3-ADA6-7AFA6EAE1FBD}"/>
              </a:ext>
            </a:extLst>
          </p:cNvPr>
          <p:cNvSpPr/>
          <p:nvPr/>
        </p:nvSpPr>
        <p:spPr>
          <a:xfrm>
            <a:off x="541354" y="2933525"/>
            <a:ext cx="5101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˅ </a:t>
            </a:r>
            <a:r>
              <a:rPr lang="ru-RU" sz="1600" dirty="0">
                <a:latin typeface="MyriadPro-Bold"/>
              </a:rPr>
              <a:t>Качество пены, создаваемой при использовании </a:t>
            </a:r>
            <a:r>
              <a:rPr lang="ru-RU" sz="1600" dirty="0">
                <a:solidFill>
                  <a:srgbClr val="FF0000"/>
                </a:solidFill>
                <a:latin typeface="MyriadPro-Bold"/>
              </a:rPr>
              <a:t>AMILITЕ GCK-12K</a:t>
            </a:r>
            <a:r>
              <a:rPr lang="ru-RU" sz="1600" dirty="0">
                <a:latin typeface="MyriadPro-Bold"/>
              </a:rPr>
              <a:t>, повышается при совместном применении с мылом на основе жирных кислот</a:t>
            </a:r>
            <a:endParaRPr lang="x-none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537B627-DE11-45DA-8EE7-36D69B50BF04}"/>
              </a:ext>
            </a:extLst>
          </p:cNvPr>
          <p:cNvSpPr/>
          <p:nvPr/>
        </p:nvSpPr>
        <p:spPr>
          <a:xfrm>
            <a:off x="774700" y="6469460"/>
            <a:ext cx="4111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MyriadPro-Regular"/>
              </a:rPr>
              <a:t>AMILITE® GCK-12K</a:t>
            </a:r>
            <a:r>
              <a:rPr lang="en-US" sz="1600" dirty="0">
                <a:latin typeface="MyriadPro-Regular"/>
              </a:rPr>
              <a:t>: Potassium </a:t>
            </a:r>
            <a:r>
              <a:rPr lang="en-US" sz="1600" dirty="0" err="1">
                <a:latin typeface="MyriadPro-Regular"/>
              </a:rPr>
              <a:t>Cocoyl</a:t>
            </a:r>
            <a:r>
              <a:rPr lang="en-US" sz="1600" dirty="0">
                <a:latin typeface="MyriadPro-Regular"/>
              </a:rPr>
              <a:t> Glycinate</a:t>
            </a:r>
            <a:endParaRPr lang="ru-RU" sz="1600" dirty="0">
              <a:latin typeface="MyriadPro-Regular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3F1041E-D09F-4116-923E-899E747413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49" t="39867" r="29335" b="27196"/>
          <a:stretch/>
        </p:blipFill>
        <p:spPr>
          <a:xfrm>
            <a:off x="5678622" y="3794188"/>
            <a:ext cx="4739053" cy="251460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86EF67-88D7-47A9-AE1F-808411A80E6B}"/>
              </a:ext>
            </a:extLst>
          </p:cNvPr>
          <p:cNvSpPr/>
          <p:nvPr/>
        </p:nvSpPr>
        <p:spPr>
          <a:xfrm>
            <a:off x="5706755" y="2913421"/>
            <a:ext cx="53467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˅ </a:t>
            </a:r>
            <a:r>
              <a:rPr lang="ru-RU" sz="1600" dirty="0">
                <a:latin typeface="MyriadPro-Bold"/>
              </a:rPr>
              <a:t>Пенообразующая способность </a:t>
            </a:r>
            <a:r>
              <a:rPr lang="en-US" sz="1600" dirty="0">
                <a:solidFill>
                  <a:srgbClr val="FF0000"/>
                </a:solidFill>
                <a:latin typeface="MyriadPro-Bold"/>
              </a:rPr>
              <a:t>AMILITE ACS-</a:t>
            </a:r>
          </a:p>
          <a:p>
            <a:r>
              <a:rPr lang="ru-RU" sz="1600" dirty="0">
                <a:solidFill>
                  <a:srgbClr val="FF0000"/>
                </a:solidFill>
                <a:latin typeface="MyriadPro-Bold"/>
              </a:rPr>
              <a:t>12</a:t>
            </a:r>
            <a:r>
              <a:rPr lang="ru-RU" sz="1600" dirty="0">
                <a:latin typeface="MyriadPro-Bold"/>
              </a:rPr>
              <a:t> в присутствии масел</a:t>
            </a:r>
            <a:endParaRPr lang="x-none" sz="16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F22F844-795E-44C2-BA5C-A2370CD55DF5}"/>
              </a:ext>
            </a:extLst>
          </p:cNvPr>
          <p:cNvSpPr/>
          <p:nvPr/>
        </p:nvSpPr>
        <p:spPr>
          <a:xfrm>
            <a:off x="6024212" y="6411945"/>
            <a:ext cx="3818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MyriadPro-Regular"/>
              </a:rPr>
              <a:t>AMILITE® ACS-12</a:t>
            </a:r>
            <a:r>
              <a:rPr lang="en-US" sz="1600" dirty="0">
                <a:latin typeface="MyriadPro-Regular"/>
              </a:rPr>
              <a:t>: Sodium </a:t>
            </a:r>
            <a:r>
              <a:rPr lang="en-US" sz="1600" dirty="0" err="1">
                <a:latin typeface="MyriadPro-Regular"/>
              </a:rPr>
              <a:t>Cocoyl</a:t>
            </a:r>
            <a:r>
              <a:rPr lang="en-US" sz="1600" dirty="0">
                <a:latin typeface="MyriadPro-Regular"/>
              </a:rPr>
              <a:t> </a:t>
            </a:r>
            <a:r>
              <a:rPr lang="en-US" sz="1600" dirty="0" err="1">
                <a:latin typeface="MyriadPro-Regular"/>
              </a:rPr>
              <a:t>Alaninate</a:t>
            </a:r>
            <a:r>
              <a:rPr lang="en-US" sz="1600" dirty="0">
                <a:latin typeface="MyriadPro-Regular"/>
              </a:rPr>
              <a:t> </a:t>
            </a:r>
            <a:endParaRPr lang="ru-RU" sz="1600" dirty="0">
              <a:latin typeface="MyriadPro-Regular"/>
            </a:endParaRPr>
          </a:p>
          <a:p>
            <a:r>
              <a:rPr lang="en-US" sz="1600" dirty="0">
                <a:latin typeface="MyriadPro-Regular"/>
              </a:rPr>
              <a:t>SLES: Sodium </a:t>
            </a:r>
            <a:r>
              <a:rPr lang="en-US" sz="1600" dirty="0" err="1">
                <a:latin typeface="MyriadPro-Regular"/>
              </a:rPr>
              <a:t>Laureth</a:t>
            </a:r>
            <a:r>
              <a:rPr lang="en-US" sz="1600" dirty="0">
                <a:latin typeface="MyriadPro-Regular"/>
              </a:rPr>
              <a:t> Sulfate (3</a:t>
            </a:r>
            <a:r>
              <a:rPr lang="ru-RU" sz="1600" dirty="0">
                <a:latin typeface="MyriadPro-Regular"/>
              </a:rPr>
              <a:t> </a:t>
            </a:r>
            <a:r>
              <a:rPr lang="en-US" sz="1600" dirty="0">
                <a:latin typeface="MyriadPro-Regular"/>
              </a:rPr>
              <a:t>E.O.) </a:t>
            </a:r>
            <a:endParaRPr lang="ru-RU" sz="1600" dirty="0">
              <a:latin typeface="MyriadPro-Regular"/>
            </a:endParaRPr>
          </a:p>
          <a:p>
            <a:r>
              <a:rPr lang="en-US" sz="1600" dirty="0">
                <a:latin typeface="MyriadPro-Regular"/>
              </a:rPr>
              <a:t>APG: Decyl Glucoside</a:t>
            </a:r>
            <a:r>
              <a:rPr lang="ru-RU" sz="1600" dirty="0">
                <a:latin typeface="MyriadPro-Regular"/>
              </a:rPr>
              <a:t> </a:t>
            </a:r>
            <a:endParaRPr lang="x-none" sz="4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81E49A-974D-419D-A62D-AAA4A1DBB984}"/>
              </a:ext>
            </a:extLst>
          </p:cNvPr>
          <p:cNvSpPr/>
          <p:nvPr/>
        </p:nvSpPr>
        <p:spPr>
          <a:xfrm rot="16200000">
            <a:off x="-112480" y="4739823"/>
            <a:ext cx="130766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MinionPro-Regular"/>
              </a:rPr>
              <a:t>Качество пены</a:t>
            </a:r>
            <a:endParaRPr lang="x-none" sz="1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EB7595-41E5-40CD-8A3A-8CDB11919F1A}"/>
              </a:ext>
            </a:extLst>
          </p:cNvPr>
          <p:cNvSpPr/>
          <p:nvPr/>
        </p:nvSpPr>
        <p:spPr>
          <a:xfrm>
            <a:off x="345500" y="3931953"/>
            <a:ext cx="949555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MinionPro-Regular"/>
              </a:rPr>
              <a:t>Твердость</a:t>
            </a:r>
            <a:endParaRPr lang="x-none" sz="14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EB3D50B-1A33-418A-BEE2-1C3D03FBE11E}"/>
              </a:ext>
            </a:extLst>
          </p:cNvPr>
          <p:cNvSpPr/>
          <p:nvPr/>
        </p:nvSpPr>
        <p:spPr>
          <a:xfrm>
            <a:off x="329706" y="5488986"/>
            <a:ext cx="88998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MinionPro-Regular"/>
              </a:rPr>
              <a:t>Мягкость</a:t>
            </a:r>
            <a:endParaRPr lang="x-none" sz="1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58CC314-3D8B-4EBA-BBD3-4E3018734BDA}"/>
              </a:ext>
            </a:extLst>
          </p:cNvPr>
          <p:cNvSpPr/>
          <p:nvPr/>
        </p:nvSpPr>
        <p:spPr>
          <a:xfrm rot="16200000">
            <a:off x="5224550" y="5227327"/>
            <a:ext cx="1144865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MinionPro-Regular"/>
              </a:rPr>
              <a:t>Объем пены</a:t>
            </a:r>
            <a:endParaRPr lang="x-none" sz="14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76493E4-01A1-447B-87E7-776E082C404E}"/>
              </a:ext>
            </a:extLst>
          </p:cNvPr>
          <p:cNvSpPr/>
          <p:nvPr/>
        </p:nvSpPr>
        <p:spPr>
          <a:xfrm rot="16200000">
            <a:off x="571540" y="4735825"/>
            <a:ext cx="1307667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accent5">
                    <a:lumMod val="20000"/>
                    <a:lumOff val="80000"/>
                  </a:schemeClr>
                </a:solidFill>
                <a:latin typeface="MinionPro-Regular"/>
              </a:rPr>
              <a:t>Качество пены</a:t>
            </a:r>
            <a:endParaRPr lang="x-none" sz="14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820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728661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2550">
              <a:lnSpc>
                <a:spcPct val="100000"/>
              </a:lnSpc>
            </a:pPr>
            <a:r>
              <a:rPr lang="ru-RU" dirty="0"/>
              <a:t>Анионные </a:t>
            </a:r>
            <a:r>
              <a:rPr lang="ru-RU" dirty="0" err="1"/>
              <a:t>сурфактанты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1B0C7A-56F3-4FD4-8E51-D9CA13CA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17" y="276700"/>
            <a:ext cx="1137966" cy="4261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116B0A-327C-4266-A0A6-2A02E15F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22" t="27073" r="51425" b="38598"/>
          <a:stretch/>
        </p:blipFill>
        <p:spPr>
          <a:xfrm>
            <a:off x="2298700" y="1716845"/>
            <a:ext cx="5783921" cy="435364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6B8F72A-A9AA-40E1-B9E4-0DF55510E0FB}"/>
              </a:ext>
            </a:extLst>
          </p:cNvPr>
          <p:cNvSpPr/>
          <p:nvPr/>
        </p:nvSpPr>
        <p:spPr>
          <a:xfrm>
            <a:off x="2982363" y="1104555"/>
            <a:ext cx="4416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Карта анионных ПАВ </a:t>
            </a: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Ajinomoto</a:t>
            </a:r>
            <a:endParaRPr lang="x-none" sz="24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140EC7-E76A-4686-8D35-0343079745EF}"/>
              </a:ext>
            </a:extLst>
          </p:cNvPr>
          <p:cNvSpPr/>
          <p:nvPr/>
        </p:nvSpPr>
        <p:spPr>
          <a:xfrm>
            <a:off x="927100" y="6262383"/>
            <a:ext cx="9220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inionPro-Regular"/>
              </a:rPr>
              <a:t>Поскольку вся указанная продукция является </a:t>
            </a:r>
            <a:r>
              <a:rPr lang="ru-RU" b="1" dirty="0">
                <a:latin typeface="MinionPro-Regular"/>
              </a:rPr>
              <a:t>гипоаллергенной</a:t>
            </a:r>
            <a:r>
              <a:rPr lang="ru-RU" dirty="0">
                <a:latin typeface="MinionPro-Regular"/>
              </a:rPr>
              <a:t> и </a:t>
            </a:r>
            <a:r>
              <a:rPr lang="ru-RU" b="1" dirty="0">
                <a:latin typeface="MinionPro-Regular"/>
              </a:rPr>
              <a:t>экологически чистой</a:t>
            </a:r>
            <a:r>
              <a:rPr lang="ru-RU" dirty="0">
                <a:latin typeface="MinionPro-Regular"/>
              </a:rPr>
              <a:t>, ее можно без риска применять во многих областях (в том числе, в составе косметических средств для ухода за волосами и кожей).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66625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728661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2550">
              <a:lnSpc>
                <a:spcPct val="100000"/>
              </a:lnSpc>
            </a:pPr>
            <a:r>
              <a:rPr lang="ru-RU" dirty="0"/>
              <a:t>Амфотерный </a:t>
            </a:r>
            <a:r>
              <a:rPr lang="ru-RU" dirty="0" err="1"/>
              <a:t>сурфактант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1B0C7A-56F3-4FD4-8E51-D9CA13CA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17" y="276700"/>
            <a:ext cx="1137966" cy="4261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2D45CB-A268-4F46-A2C5-CF2037785287}"/>
              </a:ext>
            </a:extLst>
          </p:cNvPr>
          <p:cNvSpPr/>
          <p:nvPr/>
        </p:nvSpPr>
        <p:spPr>
          <a:xfrm>
            <a:off x="622300" y="1144555"/>
            <a:ext cx="9829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AMIS</a:t>
            </a:r>
            <a:r>
              <a:rPr lang="en-US" sz="2000" b="1" dirty="0">
                <a:solidFill>
                  <a:srgbClr val="FF0000"/>
                </a:solidFill>
                <a:latin typeface="MinionPro-Regular"/>
              </a:rPr>
              <a:t>AFE  </a:t>
            </a:r>
            <a:r>
              <a:rPr lang="ru-RU" sz="2000" dirty="0">
                <a:latin typeface="MinionPro-Regular"/>
              </a:rPr>
              <a:t>̶</a:t>
            </a:r>
            <a:r>
              <a:rPr lang="en-US" sz="2000" dirty="0">
                <a:latin typeface="MinionPro-Regular"/>
              </a:rPr>
              <a:t>  </a:t>
            </a:r>
            <a:r>
              <a:rPr lang="ru-RU" sz="2000" dirty="0">
                <a:latin typeface="MinionPro-Regular"/>
              </a:rPr>
              <a:t>амфотерное ПАВ на основе </a:t>
            </a:r>
            <a:r>
              <a:rPr lang="ru-RU" sz="2000" u="sng" dirty="0">
                <a:latin typeface="MinionPro-Regular"/>
              </a:rPr>
              <a:t>аргинина и длинноцепочечного спирта</a:t>
            </a:r>
            <a:r>
              <a:rPr lang="ru-RU" sz="2000" dirty="0">
                <a:latin typeface="MinionPro-Regular"/>
              </a:rPr>
              <a:t>.</a:t>
            </a:r>
            <a:endParaRPr lang="en-US" sz="2000" dirty="0">
              <a:latin typeface="MinionPro-Regular"/>
            </a:endParaRPr>
          </a:p>
          <a:p>
            <a:endParaRPr lang="ru-RU" sz="2000" dirty="0">
              <a:latin typeface="MinionPro-Regular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inionPro-Regular"/>
              </a:rPr>
              <a:t>Делает волосы мягче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inionPro-Regular"/>
              </a:rPr>
              <a:t>Подавляет статическое электричество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inionPro-Regular"/>
              </a:rPr>
              <a:t>Превосходно удерживает влагу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inionPro-Regular"/>
              </a:rPr>
              <a:t>Укрепляет поврежденные волосы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AE0077-BC4B-476E-B7D7-0F27C4210E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45" t="34798" r="52138" b="34798"/>
          <a:stretch/>
        </p:blipFill>
        <p:spPr>
          <a:xfrm>
            <a:off x="614680" y="3598396"/>
            <a:ext cx="4689377" cy="229683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98084C-D1F3-44A4-95D9-B017FA4D7CAE}"/>
              </a:ext>
            </a:extLst>
          </p:cNvPr>
          <p:cNvSpPr/>
          <p:nvPr/>
        </p:nvSpPr>
        <p:spPr>
          <a:xfrm>
            <a:off x="612140" y="3800946"/>
            <a:ext cx="167648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dirty="0"/>
              <a:t>Тестовая рецептура</a:t>
            </a:r>
            <a:endParaRPr lang="x-none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1EDAFB9-B2ED-460A-B1B5-04C46829D0F3}"/>
              </a:ext>
            </a:extLst>
          </p:cNvPr>
          <p:cNvSpPr/>
          <p:nvPr/>
        </p:nvSpPr>
        <p:spPr>
          <a:xfrm>
            <a:off x="2959368" y="3493170"/>
            <a:ext cx="80342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200" dirty="0"/>
              <a:t>Контроль</a:t>
            </a:r>
          </a:p>
          <a:p>
            <a:pPr algn="ctr"/>
            <a:r>
              <a:rPr lang="ru-RU" sz="1200" dirty="0"/>
              <a:t>без</a:t>
            </a:r>
            <a:endParaRPr lang="x-none" sz="1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2C47D03-315E-4CAB-99A8-2B7CDE094DF9}"/>
              </a:ext>
            </a:extLst>
          </p:cNvPr>
          <p:cNvSpPr/>
          <p:nvPr/>
        </p:nvSpPr>
        <p:spPr>
          <a:xfrm>
            <a:off x="4120372" y="3501070"/>
            <a:ext cx="8960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200" dirty="0"/>
              <a:t>Рецептура </a:t>
            </a:r>
          </a:p>
          <a:p>
            <a:pPr algn="ctr"/>
            <a:r>
              <a:rPr lang="ru-RU" sz="1200" dirty="0"/>
              <a:t>с</a:t>
            </a:r>
            <a:endParaRPr lang="ru-UA" sz="12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1DA3EA8-C3A6-4248-92BB-46BEF5119CCC}"/>
              </a:ext>
            </a:extLst>
          </p:cNvPr>
          <p:cNvSpPr/>
          <p:nvPr/>
        </p:nvSpPr>
        <p:spPr>
          <a:xfrm>
            <a:off x="612140" y="4181306"/>
            <a:ext cx="2435282" cy="138499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dirty="0" err="1"/>
              <a:t>Стеартримония</a:t>
            </a:r>
            <a:r>
              <a:rPr lang="ru-RU" sz="1400" dirty="0"/>
              <a:t> хлорид (63%)</a:t>
            </a:r>
          </a:p>
          <a:p>
            <a:r>
              <a:rPr lang="en-US" sz="1400" dirty="0"/>
              <a:t>AMISAFE AL-01</a:t>
            </a:r>
          </a:p>
          <a:p>
            <a:r>
              <a:rPr lang="ru-RU" sz="1400" dirty="0" err="1"/>
              <a:t>Гексидецил</a:t>
            </a:r>
            <a:r>
              <a:rPr lang="ru-RU" sz="1400" dirty="0"/>
              <a:t> </a:t>
            </a:r>
            <a:r>
              <a:rPr lang="ru-RU" sz="1400" dirty="0" err="1"/>
              <a:t>изостеарат</a:t>
            </a:r>
            <a:endParaRPr lang="ru-RU" sz="1400" dirty="0"/>
          </a:p>
          <a:p>
            <a:r>
              <a:rPr lang="ru-RU" sz="1400" dirty="0" err="1"/>
              <a:t>Цетеариловый</a:t>
            </a:r>
            <a:r>
              <a:rPr lang="ru-RU" sz="1400" dirty="0"/>
              <a:t> спирт</a:t>
            </a:r>
          </a:p>
          <a:p>
            <a:r>
              <a:rPr lang="ru-RU" sz="1400" dirty="0"/>
              <a:t>Молочная кислоты (9%)</a:t>
            </a:r>
          </a:p>
          <a:p>
            <a:r>
              <a:rPr lang="ru-RU" sz="1400" dirty="0"/>
              <a:t>Вода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221A5A4-68A4-44B3-B546-8F17DA4EEA29}"/>
              </a:ext>
            </a:extLst>
          </p:cNvPr>
          <p:cNvSpPr/>
          <p:nvPr/>
        </p:nvSpPr>
        <p:spPr>
          <a:xfrm>
            <a:off x="612140" y="5638884"/>
            <a:ext cx="60465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dirty="0"/>
              <a:t>Всего</a:t>
            </a:r>
            <a:endParaRPr lang="x-none" sz="1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5F758C8-D5B4-4A4A-BC75-9F0456B62C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60" t="33532" r="30760" b="36065"/>
          <a:stretch/>
        </p:blipFill>
        <p:spPr>
          <a:xfrm>
            <a:off x="5770014" y="3361956"/>
            <a:ext cx="4293466" cy="224006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EDD8E5D-DEB1-4E53-B763-76182F3DDDD7}"/>
              </a:ext>
            </a:extLst>
          </p:cNvPr>
          <p:cNvSpPr/>
          <p:nvPr/>
        </p:nvSpPr>
        <p:spPr>
          <a:xfrm>
            <a:off x="6071479" y="3800946"/>
            <a:ext cx="80342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sz="1200" dirty="0"/>
              <a:t>Контроль</a:t>
            </a:r>
          </a:p>
          <a:p>
            <a:pPr algn="r"/>
            <a:r>
              <a:rPr lang="ru-RU" sz="1200" dirty="0"/>
              <a:t>без</a:t>
            </a:r>
            <a:endParaRPr lang="x-none" sz="1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92DF143-84C2-4AC7-A863-1160CCF33CC1}"/>
              </a:ext>
            </a:extLst>
          </p:cNvPr>
          <p:cNvSpPr/>
          <p:nvPr/>
        </p:nvSpPr>
        <p:spPr>
          <a:xfrm>
            <a:off x="8776644" y="3771622"/>
            <a:ext cx="8960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200" dirty="0"/>
              <a:t>Рецептура </a:t>
            </a:r>
          </a:p>
          <a:p>
            <a:r>
              <a:rPr lang="ru-RU" sz="1200" dirty="0"/>
              <a:t>с</a:t>
            </a:r>
            <a:endParaRPr lang="ru-UA" sz="12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794AD30-D83A-45A6-ACD9-BAECD6E36F5B}"/>
              </a:ext>
            </a:extLst>
          </p:cNvPr>
          <p:cNvSpPr/>
          <p:nvPr/>
        </p:nvSpPr>
        <p:spPr>
          <a:xfrm>
            <a:off x="5016543" y="4429669"/>
            <a:ext cx="194869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Волнистость подчеркнута, концы волос выглядят беспорядочно</a:t>
            </a:r>
            <a:endParaRPr lang="x-none" sz="14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0813F44-45DB-4F84-A972-CE00427DE08A}"/>
              </a:ext>
            </a:extLst>
          </p:cNvPr>
          <p:cNvSpPr/>
          <p:nvPr/>
        </p:nvSpPr>
        <p:spPr>
          <a:xfrm>
            <a:off x="8777684" y="4429669"/>
            <a:ext cx="153381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Волосы выпрямлены, концы волос более ровные</a:t>
            </a:r>
            <a:endParaRPr lang="x-none" sz="14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02DA187-4ECA-4292-9F88-BAC47FB00E66}"/>
              </a:ext>
            </a:extLst>
          </p:cNvPr>
          <p:cNvSpPr/>
          <p:nvPr/>
        </p:nvSpPr>
        <p:spPr>
          <a:xfrm>
            <a:off x="5622126" y="5602025"/>
            <a:ext cx="468937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Методика тестирования: несколько </a:t>
            </a:r>
            <a:r>
              <a:rPr lang="ru-RU" sz="1100" dirty="0" err="1"/>
              <a:t>тресс</a:t>
            </a:r>
            <a:r>
              <a:rPr lang="ru-RU" sz="1100" dirty="0"/>
              <a:t> поврежденных волос обработали 2 рецептура кондиционера для волос (с и без </a:t>
            </a:r>
            <a:r>
              <a:rPr lang="en-US" sz="1100" dirty="0"/>
              <a:t>AMISAFE</a:t>
            </a:r>
            <a:r>
              <a:rPr lang="ru-RU" sz="1100" dirty="0"/>
              <a:t>), расчесали и высушили природным способом. </a:t>
            </a:r>
            <a:endParaRPr lang="x-none" sz="11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62CE835-9C90-4005-B404-B578E4E1A39B}"/>
              </a:ext>
            </a:extLst>
          </p:cNvPr>
          <p:cNvSpPr/>
          <p:nvPr/>
        </p:nvSpPr>
        <p:spPr>
          <a:xfrm>
            <a:off x="5755103" y="3051797"/>
            <a:ext cx="46893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Контроль над непослушными волосами</a:t>
            </a:r>
            <a:endParaRPr lang="x-none" sz="1600" b="1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2DDAF4E-DD02-45BB-B039-45CB3DF72066}"/>
              </a:ext>
            </a:extLst>
          </p:cNvPr>
          <p:cNvSpPr/>
          <p:nvPr/>
        </p:nvSpPr>
        <p:spPr>
          <a:xfrm>
            <a:off x="734083" y="6320397"/>
            <a:ext cx="982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MinionPro-Regular"/>
              </a:rPr>
              <a:t>AMIS</a:t>
            </a:r>
            <a:r>
              <a:rPr lang="en-US" sz="2000" b="1" dirty="0">
                <a:solidFill>
                  <a:srgbClr val="FF0000"/>
                </a:solidFill>
                <a:latin typeface="MinionPro-Regular"/>
              </a:rPr>
              <a:t>AFE </a:t>
            </a:r>
            <a:r>
              <a:rPr lang="ru-RU" sz="2000" dirty="0">
                <a:latin typeface="MinionPro-Regular"/>
              </a:rPr>
              <a:t>успокаивает непослушные волосы. Этот эффект особо заметен на </a:t>
            </a:r>
            <a:r>
              <a:rPr lang="ru-RU" sz="2000" b="1" dirty="0">
                <a:latin typeface="MinionPro-Regular"/>
              </a:rPr>
              <a:t>очень поврежденных</a:t>
            </a:r>
            <a:r>
              <a:rPr lang="ru-RU" sz="2000" dirty="0">
                <a:latin typeface="MinionPro-Regular"/>
              </a:rPr>
              <a:t> волосах.</a:t>
            </a:r>
          </a:p>
        </p:txBody>
      </p:sp>
    </p:spTree>
    <p:extLst>
      <p:ext uri="{BB962C8B-B14F-4D97-AF65-F5344CB8AC3E}">
        <p14:creationId xmlns:p14="http://schemas.microsoft.com/office/powerpoint/2010/main" val="2156494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75725" y="953261"/>
            <a:ext cx="8956547" cy="0"/>
          </a:xfrm>
          <a:custGeom>
            <a:avLst/>
            <a:gdLst/>
            <a:ahLst/>
            <a:cxnLst/>
            <a:rect l="l" t="t" r="r" b="b"/>
            <a:pathLst>
              <a:path w="8956547">
                <a:moveTo>
                  <a:pt x="8956547" y="0"/>
                </a:moveTo>
                <a:lnTo>
                  <a:pt x="0" y="0"/>
                </a:lnTo>
              </a:path>
            </a:pathLst>
          </a:custGeom>
          <a:ln w="18033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4276" y="113029"/>
            <a:ext cx="9944847" cy="728661"/>
          </a:xfrm>
          <a:prstGeom prst="rect">
            <a:avLst/>
          </a:prstGeom>
        </p:spPr>
        <p:txBody>
          <a:bodyPr vert="horz" wrap="square" lIns="0" tIns="66294" rIns="0" bIns="0" rtlCol="0">
            <a:spAutoFit/>
          </a:bodyPr>
          <a:lstStyle/>
          <a:p>
            <a:pPr marL="82550">
              <a:lnSpc>
                <a:spcPct val="100000"/>
              </a:lnSpc>
            </a:pPr>
            <a:r>
              <a:rPr lang="ru-RU" dirty="0"/>
              <a:t>Катионный </a:t>
            </a:r>
            <a:r>
              <a:rPr lang="ru-RU" dirty="0" err="1"/>
              <a:t>сурфактант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1B0C7A-56F3-4FD4-8E51-D9CA13CA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17" y="276700"/>
            <a:ext cx="1137966" cy="42615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2D45CB-A268-4F46-A2C5-CF2037785287}"/>
              </a:ext>
            </a:extLst>
          </p:cNvPr>
          <p:cNvSpPr/>
          <p:nvPr/>
        </p:nvSpPr>
        <p:spPr>
          <a:xfrm>
            <a:off x="622300" y="1144555"/>
            <a:ext cx="9829800" cy="358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inionPro-Regular"/>
              </a:rPr>
              <a:t>CAE </a:t>
            </a:r>
            <a:r>
              <a:rPr lang="ru-RU" sz="2000" dirty="0">
                <a:latin typeface="MinionPro-Regular"/>
              </a:rPr>
              <a:t> ̶</a:t>
            </a:r>
            <a:r>
              <a:rPr lang="en-US" sz="2000" dirty="0">
                <a:latin typeface="MinionPro-Regular"/>
              </a:rPr>
              <a:t>  </a:t>
            </a:r>
            <a:r>
              <a:rPr lang="ru-RU" sz="2000" dirty="0">
                <a:latin typeface="MinionPro-Regular"/>
              </a:rPr>
              <a:t>катионное ПАВ на основе </a:t>
            </a:r>
            <a:r>
              <a:rPr lang="ru-RU" sz="2000" u="sng" dirty="0">
                <a:latin typeface="MinionPro-Regular"/>
              </a:rPr>
              <a:t>аргинина, </a:t>
            </a:r>
            <a:r>
              <a:rPr lang="ru-RU" sz="2000" u="sng" dirty="0" err="1">
                <a:latin typeface="MinionPro-Regular"/>
              </a:rPr>
              <a:t>пирролидонкарбоновой</a:t>
            </a:r>
            <a:r>
              <a:rPr lang="ru-RU" sz="2000" u="sng" dirty="0">
                <a:latin typeface="MinionPro-Regular"/>
              </a:rPr>
              <a:t> кислоты (</a:t>
            </a:r>
            <a:r>
              <a:rPr lang="en-US" sz="2000" u="sng" dirty="0">
                <a:latin typeface="MinionPro-Regular"/>
              </a:rPr>
              <a:t>PCA</a:t>
            </a:r>
            <a:r>
              <a:rPr lang="ru-RU" sz="2000" u="sng" dirty="0">
                <a:latin typeface="MinionPro-Regular"/>
              </a:rPr>
              <a:t>) </a:t>
            </a:r>
            <a:endParaRPr lang="en-US" sz="2000" u="sng" dirty="0">
              <a:latin typeface="MinionPro-Regular"/>
            </a:endParaRPr>
          </a:p>
          <a:p>
            <a:r>
              <a:rPr lang="ru-RU" sz="2000" u="sng" dirty="0">
                <a:latin typeface="MinionPro-Regular"/>
              </a:rPr>
              <a:t>и жирных кислот</a:t>
            </a:r>
            <a:r>
              <a:rPr lang="ru-RU" sz="2000" dirty="0">
                <a:latin typeface="MinionPro-Regular"/>
              </a:rPr>
              <a:t>.</a:t>
            </a:r>
            <a:endParaRPr lang="en-US" sz="2000" dirty="0">
              <a:latin typeface="MinionPro-Regular"/>
            </a:endParaRPr>
          </a:p>
          <a:p>
            <a:endParaRPr lang="en-US" sz="2000" dirty="0">
              <a:latin typeface="MinionPro-Regular"/>
            </a:endParaRPr>
          </a:p>
          <a:p>
            <a:r>
              <a:rPr lang="ru-RU" sz="2000" dirty="0">
                <a:latin typeface="MinionPro-Regular"/>
              </a:rPr>
              <a:t>Абсорбируется волосом и обладает кондиционирующими свойствами.</a:t>
            </a:r>
            <a:endParaRPr lang="en-US" sz="2000" dirty="0">
              <a:latin typeface="MinionPro-Regular"/>
            </a:endParaRPr>
          </a:p>
          <a:p>
            <a:endParaRPr lang="en-US" sz="2000" b="1" dirty="0">
              <a:solidFill>
                <a:srgbClr val="FF0000"/>
              </a:solidFill>
              <a:latin typeface="MinionPro-Regular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MinionPro-Regular"/>
              </a:rPr>
              <a:t>CAE </a:t>
            </a:r>
            <a:r>
              <a:rPr lang="en-US" sz="2000" dirty="0">
                <a:latin typeface="MinionPro-Regular"/>
              </a:rPr>
              <a:t>– </a:t>
            </a:r>
            <a:r>
              <a:rPr lang="ru-RU" sz="2000" dirty="0" err="1">
                <a:latin typeface="MinionPro-Regular"/>
              </a:rPr>
              <a:t>сурфактант</a:t>
            </a:r>
            <a:r>
              <a:rPr lang="ru-RU" sz="2000" dirty="0">
                <a:latin typeface="MinionPro-Regular"/>
              </a:rPr>
              <a:t> с консервирующий эффектом:</a:t>
            </a:r>
          </a:p>
          <a:p>
            <a:endParaRPr lang="ru-RU" sz="2000" dirty="0">
              <a:latin typeface="MinionPro-Regular"/>
            </a:endParaRPr>
          </a:p>
          <a:p>
            <a:endParaRPr lang="ru-RU" sz="2000" dirty="0">
              <a:latin typeface="MinionPro-Regular"/>
            </a:endParaRPr>
          </a:p>
          <a:p>
            <a:endParaRPr lang="ru-RU" sz="2000" dirty="0">
              <a:latin typeface="MinionPro-Regular"/>
            </a:endParaRPr>
          </a:p>
          <a:p>
            <a:endParaRPr lang="ru-RU" sz="2000" dirty="0">
              <a:latin typeface="MinionPro-Regular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b="1" dirty="0">
              <a:latin typeface="MinionPro-Regula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733D5F-907D-4D8D-A29F-F059FBEC2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10" t="38598" r="17933" b="22284"/>
          <a:stretch/>
        </p:blipFill>
        <p:spPr>
          <a:xfrm>
            <a:off x="773714" y="3092450"/>
            <a:ext cx="8652203" cy="39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84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2332</TotalTime>
  <Words>2218</Words>
  <Application>Microsoft Office PowerPoint</Application>
  <PresentationFormat>Произвольный</PresentationFormat>
  <Paragraphs>480</Paragraphs>
  <Slides>32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Georgia</vt:lpstr>
      <vt:lpstr>LucidaGrande</vt:lpstr>
      <vt:lpstr>MinionPro-Regular</vt:lpstr>
      <vt:lpstr>MyriadPro-Bold</vt:lpstr>
      <vt:lpstr>MyriadPro-Regular</vt:lpstr>
      <vt:lpstr>Times New Roman</vt:lpstr>
      <vt:lpstr>Wingdings</vt:lpstr>
      <vt:lpstr>Office Theme</vt:lpstr>
      <vt:lpstr>Презентация PowerPoint</vt:lpstr>
      <vt:lpstr>Что важно для Ajinomoto?</vt:lpstr>
      <vt:lpstr>Презентация PowerPoint</vt:lpstr>
      <vt:lpstr>Анионные сурфактанты</vt:lpstr>
      <vt:lpstr>Анионные сурфактанты</vt:lpstr>
      <vt:lpstr>Анионные сурфактанты</vt:lpstr>
      <vt:lpstr>Анионные сурфактанты</vt:lpstr>
      <vt:lpstr>Амфотерный сурфактант</vt:lpstr>
      <vt:lpstr>Катионный сурфактант</vt:lpstr>
      <vt:lpstr>Презентация PowerPoint</vt:lpstr>
      <vt:lpstr>Увлажняющие агенты: PRODEW 500 </vt:lpstr>
      <vt:lpstr>Увлажняющие агенты: PRODEW 500 </vt:lpstr>
      <vt:lpstr>Увлажняющие агенты: PRODEW 500 </vt:lpstr>
      <vt:lpstr>Увлажняющие агенты: PRODEW 500 </vt:lpstr>
      <vt:lpstr>Увлажняющие агенты: PRODEW 600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Эмоленты: ELDEW SL-205</vt:lpstr>
      <vt:lpstr>Презентация PowerPoint</vt:lpstr>
      <vt:lpstr>Функциональный порошок: AMIHOPE LL</vt:lpstr>
      <vt:lpstr>Функциональный порошок: AMIHOPE LL</vt:lpstr>
      <vt:lpstr>Презентация PowerPoint</vt:lpstr>
      <vt:lpstr>Желирующие агенты GP-1 и EB-21</vt:lpstr>
      <vt:lpstr>Желирующие агенты GP-1 и EB-21</vt:lpstr>
      <vt:lpstr>Желирующие агенты GP-1 и EB-21</vt:lpstr>
      <vt:lpstr>Желирующие агенты GP-1 и EB-21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Ajinomoto_ General_PresentationPart1_20190801</dc:title>
  <dc:creator>PDTHOZCE</dc:creator>
  <cp:lastModifiedBy>Анастасия Гончарова</cp:lastModifiedBy>
  <cp:revision>166</cp:revision>
  <dcterms:created xsi:type="dcterms:W3CDTF">2019-08-28T15:36:09Z</dcterms:created>
  <dcterms:modified xsi:type="dcterms:W3CDTF">2019-09-18T18:05:01Z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2019-01-11T00:00:00Z</vt:filetime>
  </property>
  <property fmtid="{D5CDD505-2E9C-101B-9397-08002B2CF9AE}" pid="3" name="LastSaved">
    <vt:filetime>2019-08-28T00:00:00Z</vt:filetime>
  </property>
</Properties>
</file>