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30"/>
  </p:notesMasterIdLst>
  <p:sldIdLst>
    <p:sldId id="256" r:id="rId3"/>
    <p:sldId id="295" r:id="rId4"/>
    <p:sldId id="275" r:id="rId5"/>
    <p:sldId id="276" r:id="rId6"/>
    <p:sldId id="277" r:id="rId7"/>
    <p:sldId id="278" r:id="rId8"/>
    <p:sldId id="279" r:id="rId9"/>
    <p:sldId id="280" r:id="rId10"/>
    <p:sldId id="266" r:id="rId11"/>
    <p:sldId id="281" r:id="rId12"/>
    <p:sldId id="282" r:id="rId13"/>
    <p:sldId id="286" r:id="rId14"/>
    <p:sldId id="287" r:id="rId15"/>
    <p:sldId id="285" r:id="rId16"/>
    <p:sldId id="283" r:id="rId17"/>
    <p:sldId id="290" r:id="rId18"/>
    <p:sldId id="291" r:id="rId19"/>
    <p:sldId id="284" r:id="rId20"/>
    <p:sldId id="391" r:id="rId21"/>
    <p:sldId id="341" r:id="rId22"/>
    <p:sldId id="292" r:id="rId23"/>
    <p:sldId id="392" r:id="rId24"/>
    <p:sldId id="293" r:id="rId25"/>
    <p:sldId id="294" r:id="rId26"/>
    <p:sldId id="348" r:id="rId27"/>
    <p:sldId id="273" r:id="rId28"/>
    <p:sldId id="393" r:id="rId29"/>
  </p:sldIdLst>
  <p:sldSz cx="9144000" cy="6858000" type="screen4x3"/>
  <p:notesSz cx="9144000" cy="6858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68" autoAdjust="0"/>
  </p:normalViewPr>
  <p:slideViewPr>
    <p:cSldViewPr>
      <p:cViewPr varScale="1">
        <p:scale>
          <a:sx n="76" d="100"/>
          <a:sy n="76" d="100"/>
        </p:scale>
        <p:origin x="1642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DFC6A-9E3F-4F4B-AD08-CC0A26E36B3E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45229-4799-47AC-90E1-C13519ADBB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081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ngi-co.com/en/technology/index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Японская компания </a:t>
            </a:r>
            <a:r>
              <a:rPr lang="ru-RU" dirty="0" err="1"/>
              <a:t>Sangi</a:t>
            </a:r>
            <a:r>
              <a:rPr lang="ru-RU" dirty="0"/>
              <a:t> впервые заинтересовалась гидроксиапатитом - веществом наших зубов и костей - после приобретения патента на стоматологические материалы у Национального управления по аэронавтике и исследованию космического пространства США (NASA) в 1970-х годах. Астронавты теряют минералы из своих зубов и костей в условиях без гравитации, и НАСА предложило синтезировать гидроксиапатит в качестве средства для их восстановления.</a:t>
            </a:r>
          </a:p>
          <a:p>
            <a:r>
              <a:rPr lang="en-US" dirty="0">
                <a:hlinkClick r:id="rId3"/>
              </a:rPr>
              <a:t>https://www.sangi-co.com/en/technology/index.html</a:t>
            </a:r>
            <a:endParaRPr lang="ru-RU" dirty="0"/>
          </a:p>
          <a:p>
            <a:endParaRPr lang="ru-RU" dirty="0"/>
          </a:p>
          <a:p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Sangi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задумала идею восстанавливающей эмаль зубной пасты с использованием гидроксиапатита - того же вещества, что и наши зубы - в 1978 году и запустила первую в мире зубную пасту из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наногидроксиапатита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(«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Apadent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»), используя собственную технологию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Sangi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1980 году. Восстанавливающие эмаль зубные пасты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Sangi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теперь растягиваются к широкому спектру брендов (главным образом, «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Apagard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выпущенный в 1985 г.) и более 30 лет широко использовались в Японии для изготовления антикариесных препаратов и улучшающих белизну, при этом было продано более 120 миллионов туб.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5229-4799-47AC-90E1-C13519ADBB7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566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FBEAE7-75A5-4C50-A996-0EC230903EB6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98394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dirty="0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FBEAE7-75A5-4C50-A996-0EC230903EB6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0865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err="1"/>
              <a:t>Энергодисперстная</a:t>
            </a:r>
            <a:r>
              <a:rPr lang="ru-RU" dirty="0"/>
              <a:t> рентгеновская спектроскопия</a:t>
            </a:r>
          </a:p>
          <a:p>
            <a:pPr eaLnBrk="1" hangingPunct="1">
              <a:spcBef>
                <a:spcPct val="0"/>
              </a:spcBef>
            </a:pPr>
            <a:endParaRPr lang="pt-PT" dirty="0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FBEAE7-75A5-4C50-A996-0EC230903EB6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7591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FBEAE7-75A5-4C50-A996-0EC230903EB6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57501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FBEAE7-75A5-4C50-A996-0EC230903EB6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17758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FBEAE7-75A5-4C50-A996-0EC230903EB6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0435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FBEAE7-75A5-4C50-A996-0EC230903EB6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2054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FBEAE7-75A5-4C50-A996-0EC230903EB6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08239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FBEAE7-75A5-4C50-A996-0EC230903EB6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9374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FBEAE7-75A5-4C50-A996-0EC230903EB6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0435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7BC947-3C4F-4A25-94CD-211859501A79}" type="slidenum">
              <a:rPr lang="pt-PT" smtClean="0"/>
              <a:pPr>
                <a:defRPr/>
              </a:pPr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6173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 данным Академии общей стоматологии (AGD), «гиперчувствительность дентина является распространенной оральной проблемой, затрагивающей более 40% взрослых во всем мире и более 40 миллионов человек в Соединенных Штатах. Сообщалось, что она поражает 15–20% взрослого населения, как правило, в возрасте от 20 до 50 лет, с пиковой заболеваемостью в возрасте от 30 до 39 лет. В некоторых исследованиях сообщалось, что уровни распространенности достигают 68% ».</a:t>
            </a:r>
          </a:p>
          <a:p>
            <a:endParaRPr lang="ru-RU" dirty="0"/>
          </a:p>
          <a:p>
            <a:r>
              <a:rPr lang="ru-RU" dirty="0"/>
              <a:t>Гиперчувствительность зубов - это ощущение, которое ощущается, когда нервы внутри дентина зубов подвергаются воздействию окружающей среды, как правило, вызванной опущенными деснами или заболеваниями пародонта.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5229-4799-47AC-90E1-C13519ADBB7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933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D249D-CCB8-42B2-87AD-CE30D7FA66E3}" type="slidenum">
              <a:rPr lang="pt-PT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53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FBEAE7-75A5-4C50-A996-0EC230903EB6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8921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7BC947-3C4F-4A25-94CD-211859501A79}" type="slidenum">
              <a:rPr lang="pt-PT" smtClean="0"/>
              <a:pPr>
                <a:defRPr/>
              </a:pPr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5125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/>
              <a:t>Гиперчувствительность зубов - кратковременная острая боль, возникающая от открытого дентина в ответ на раздражители, обычно термические (холодные / горячие), тактильные, осмотические или химические (кислые напитки) или после наружного отбеливания зубов</a:t>
            </a:r>
          </a:p>
          <a:p>
            <a:pPr eaLnBrk="1" hangingPunct="1">
              <a:spcBef>
                <a:spcPct val="0"/>
              </a:spcBef>
            </a:pPr>
            <a:r>
              <a:rPr lang="ru-RU" dirty="0"/>
              <a:t>Основная причина зубной гиперчувствительности - потеря эмали на коронке зуба и рецессия десен (которая увеличивается с возрастом населения), обнажая корень зуба и нижележащий дентин</a:t>
            </a:r>
            <a:endParaRPr lang="pt-PT" dirty="0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FBEAE7-75A5-4C50-A996-0EC230903EB6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9073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/>
              <a:t>целью этого клинического испытания является сравнение эффективности прополиса и </a:t>
            </a:r>
            <a:r>
              <a:rPr lang="ru-RU" dirty="0" err="1"/>
              <a:t>наногидроксиапатита</a:t>
            </a:r>
            <a:r>
              <a:rPr lang="ru-RU" dirty="0"/>
              <a:t> для чистки зубов с эталоном нитрата калия в борьбе с гиперчувствительностью дентина. </a:t>
            </a:r>
          </a:p>
          <a:p>
            <a:pPr eaLnBrk="1" hangingPunct="1">
              <a:spcBef>
                <a:spcPct val="0"/>
              </a:spcBef>
            </a:pPr>
            <a:r>
              <a:rPr lang="ru-RU" dirty="0"/>
              <a:t>45 пациентов с жалобами на гиперчувствительность дентина. Базовое обследование проводилось с использованием тактильных и холодных раздражителей. Пациенты были случайным образом разделены на три группы. (N = 15) </a:t>
            </a:r>
            <a:r>
              <a:rPr lang="ru-RU" dirty="0" err="1"/>
              <a:t>Grp</a:t>
            </a:r>
            <a:r>
              <a:rPr lang="ru-RU" dirty="0"/>
              <a:t> I: десенсибилизирующий агент на основе нитрата калия </a:t>
            </a:r>
            <a:r>
              <a:rPr lang="ru-RU" dirty="0" err="1"/>
              <a:t>Grp</a:t>
            </a:r>
            <a:r>
              <a:rPr lang="ru-RU" dirty="0"/>
              <a:t> II: десенсибилизирующий агент на основе </a:t>
            </a:r>
            <a:r>
              <a:rPr lang="ru-RU" dirty="0" err="1"/>
              <a:t>наногидроксиапатита</a:t>
            </a:r>
            <a:r>
              <a:rPr lang="ru-RU" dirty="0"/>
              <a:t> </a:t>
            </a:r>
            <a:r>
              <a:rPr lang="ru-RU" dirty="0" err="1"/>
              <a:t>Grp</a:t>
            </a:r>
            <a:r>
              <a:rPr lang="ru-RU" dirty="0"/>
              <a:t> III: агент, содержащий прополис. </a:t>
            </a:r>
          </a:p>
          <a:p>
            <a:pPr eaLnBrk="1" hangingPunct="1">
              <a:spcBef>
                <a:spcPct val="0"/>
              </a:spcBef>
            </a:pPr>
            <a:r>
              <a:rPr lang="ru-RU" dirty="0"/>
              <a:t>Для оценки боли участников использовались визуальные аналоговые шкалы на исходном уровне, одна неделя, и через четыре недели после использования средств для чистки зубов.</a:t>
            </a:r>
          </a:p>
          <a:p>
            <a:pPr eaLnBrk="1" hangingPunct="1">
              <a:spcBef>
                <a:spcPct val="0"/>
              </a:spcBef>
            </a:pPr>
            <a:endParaRPr lang="ru-RU" dirty="0"/>
          </a:p>
          <a:p>
            <a:pPr eaLnBrk="1" hangingPunct="1">
              <a:spcBef>
                <a:spcPct val="0"/>
              </a:spcBef>
            </a:pPr>
            <a:r>
              <a:rPr lang="ru-RU" dirty="0"/>
              <a:t> рамках ограничений исследования можно сделать вывод, что </a:t>
            </a:r>
            <a:r>
              <a:rPr lang="ru-RU" dirty="0" err="1"/>
              <a:t>наногидроксиапатит</a:t>
            </a:r>
            <a:r>
              <a:rPr lang="ru-RU" dirty="0"/>
              <a:t> и прополис являются потенциальным методом лечения гиперчувствительности дентина. Клиническое значение: </a:t>
            </a:r>
            <a:r>
              <a:rPr lang="ru-RU" dirty="0" err="1"/>
              <a:t>наногидроксиапатит</a:t>
            </a:r>
            <a:r>
              <a:rPr lang="ru-RU" dirty="0"/>
              <a:t> и прополис оказались биосовместимой и естественной альтернативой для лечения гиперчувствительности дентина соответственно.</a:t>
            </a:r>
            <a:endParaRPr lang="pt-PT" dirty="0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FBEAE7-75A5-4C50-A996-0EC230903EB6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82078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/>
              <a:t>Для оценки чувствительности зубов использовали контролируемый воздушный стимул (испарительный стимул) и холодную воду (термический стимул). Чувствительность измеряли, используя 10-сантиметровый балл VAS, при этом нулевой балл представлял собой безболезненный ответ, а 10 баллов - мучительную боль</a:t>
            </a:r>
          </a:p>
          <a:p>
            <a:pPr eaLnBrk="1" hangingPunct="1">
              <a:spcBef>
                <a:spcPct val="0"/>
              </a:spcBef>
            </a:pPr>
            <a:r>
              <a:rPr lang="ru-RU" dirty="0"/>
              <a:t>Оценка чувствительности зубов выполнялась вначале с использованием контролируемого давления воздуха от стандартного зубного шприца при 40-65 фунтов на квадратный дюйм при температуре окружающей среды, направленной перпендикулярно и на расстоянии от 1 до 3 м от открытой поверхности дентина, в то время как соседние зубы были защищены пальцы в перчатках для предотвращения ложноположительных результатов. За этим последовала оценка чувствительности зубов с использованием 10 мл ледяной воды, нанесенной на открытую поверхность дентина, в то время как соседние зубы были изолированы во время тестирования с помощью пальцев оператора и ватных валиков. Между двумя стимулами на каждом зубе оставалось не менее 5 минут.</a:t>
            </a:r>
            <a:endParaRPr lang="pt-PT" dirty="0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FBEAE7-75A5-4C50-A996-0EC230903EB6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6395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931163"/>
            <a:ext cx="5650992" cy="0"/>
          </a:xfrm>
          <a:custGeom>
            <a:avLst/>
            <a:gdLst/>
            <a:ahLst/>
            <a:cxnLst/>
            <a:rect l="l" t="t" r="r" b="b"/>
            <a:pathLst>
              <a:path w="5650992">
                <a:moveTo>
                  <a:pt x="0" y="0"/>
                </a:moveTo>
                <a:lnTo>
                  <a:pt x="5650992" y="0"/>
                </a:lnTo>
              </a:path>
            </a:pathLst>
          </a:custGeom>
          <a:ln w="46990">
            <a:solidFill>
              <a:srgbClr val="B8DBD2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092695" y="147828"/>
            <a:ext cx="1871472" cy="905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‹#›</a:t>
            </a:fld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1200" b="1" spc="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BC0D2-6401-45B3-A0E0-6883410B2B70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649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909E4-B88A-4C0F-BF5D-ED78E7812F29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48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92D7-D38B-4EB0-AA3F-B77D68AA984D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102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04606-0AD4-40CD-A7ED-1C4686184CE0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626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28574-59C9-4BA8-99D9-D070A403576B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0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57DEE-B022-4DD8-8BE9-DAD1516F5335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19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47A1A-EA98-4611-AC50-4FF4931B190D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>
                <a:solidFill>
                  <a:srgbClr val="00416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‹#›</a:t>
            </a:fld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1200" b="1" spc="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931163"/>
            <a:ext cx="5650992" cy="0"/>
          </a:xfrm>
          <a:custGeom>
            <a:avLst/>
            <a:gdLst/>
            <a:ahLst/>
            <a:cxnLst/>
            <a:rect l="l" t="t" r="r" b="b"/>
            <a:pathLst>
              <a:path w="5650992">
                <a:moveTo>
                  <a:pt x="0" y="0"/>
                </a:moveTo>
                <a:lnTo>
                  <a:pt x="5650992" y="0"/>
                </a:lnTo>
              </a:path>
            </a:pathLst>
          </a:custGeom>
          <a:ln w="46990">
            <a:solidFill>
              <a:srgbClr val="B8DBD2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092695" y="147828"/>
            <a:ext cx="1871472" cy="905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>
                <a:solidFill>
                  <a:srgbClr val="00416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‹#›</a:t>
            </a:fld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1200" b="1" spc="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>
                <a:solidFill>
                  <a:srgbClr val="00416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‹#›</a:t>
            </a:fld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1200" b="1" spc="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‹#›</a:t>
            </a:fld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1200" b="1" spc="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B0F78-8240-4CA9-B054-0FC66092E90E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58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24" y="53752"/>
            <a:ext cx="8229600" cy="1143000"/>
          </a:xfrm>
        </p:spPr>
        <p:txBody>
          <a:bodyPr/>
          <a:lstStyle>
            <a:lvl1pPr algn="l">
              <a:defRPr>
                <a:solidFill>
                  <a:srgbClr val="00416A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ADD7D0"/>
              </a:buClr>
              <a:defRPr>
                <a:solidFill>
                  <a:srgbClr val="0E2538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buClr>
                <a:srgbClr val="ADD7D0"/>
              </a:buClr>
              <a:defRPr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buClr>
                <a:srgbClr val="ADD7D0"/>
              </a:buClr>
              <a:defRPr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buClr>
                <a:srgbClr val="ADD7D0"/>
              </a:buClr>
              <a:defRPr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buClr>
                <a:srgbClr val="ADD7D0"/>
              </a:buClr>
              <a:defRPr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pt-PT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>
                <a:solidFill>
                  <a:prstClr val="black">
                    <a:tint val="75000"/>
                  </a:prstClr>
                </a:solidFill>
              </a:rPr>
              <a:t> </a:t>
            </a:r>
            <a:fld id="{9631DDE1-249D-45C8-870C-14201101CD4D}" type="slidenum">
              <a:rPr lang="pt-PT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t-P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251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F0379-7D58-4827-9D11-B6748485177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r>
              <a:rPr lang="pt-PT" dirty="0">
                <a:solidFill>
                  <a:prstClr val="black">
                    <a:tint val="75000"/>
                  </a:prstClr>
                </a:solidFill>
              </a:rPr>
              <a:t>/#</a:t>
            </a:r>
          </a:p>
        </p:txBody>
      </p:sp>
    </p:spTree>
    <p:extLst>
      <p:ext uri="{BB962C8B-B14F-4D97-AF65-F5344CB8AC3E}">
        <p14:creationId xmlns:p14="http://schemas.microsoft.com/office/powerpoint/2010/main" val="2265207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746F9-9C6C-4781-ACB2-B3CB807F0A22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408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931163"/>
            <a:ext cx="5650992" cy="0"/>
          </a:xfrm>
          <a:custGeom>
            <a:avLst/>
            <a:gdLst/>
            <a:ahLst/>
            <a:cxnLst/>
            <a:rect l="l" t="t" r="r" b="b"/>
            <a:pathLst>
              <a:path w="5650992">
                <a:moveTo>
                  <a:pt x="0" y="0"/>
                </a:moveTo>
                <a:lnTo>
                  <a:pt x="5650992" y="0"/>
                </a:lnTo>
              </a:path>
            </a:pathLst>
          </a:custGeom>
          <a:ln w="46990">
            <a:solidFill>
              <a:srgbClr val="B8DBD2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7540" y="441071"/>
            <a:ext cx="8668918" cy="369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rgbClr val="00416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200" y="1490598"/>
            <a:ext cx="8483600" cy="2495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27694" y="6506870"/>
            <a:ext cx="505224" cy="194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‹#›</a:t>
            </a:fld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1200" b="1" spc="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79512" y="5375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pt-PT">
                <a:solidFill>
                  <a:prstClr val="black">
                    <a:tint val="75000"/>
                  </a:prstClr>
                </a:solidFill>
              </a:rPr>
              <a:t>23/09/2015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845F7C-21FE-4EC8-9E40-D6DAB8FD49D0}" type="slidenum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36512" y="908720"/>
            <a:ext cx="5688013" cy="46038"/>
          </a:xfrm>
          <a:prstGeom prst="rect">
            <a:avLst/>
          </a:prstGeom>
          <a:solidFill>
            <a:srgbClr val="B8D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PT" sz="1400" dirty="0">
              <a:solidFill>
                <a:prstClr val="white"/>
              </a:solidFill>
            </a:endParaRPr>
          </a:p>
        </p:txBody>
      </p:sp>
      <p:pic>
        <p:nvPicPr>
          <p:cNvPr id="9" name="Picture 8" descr="Logotipo_original.png"/>
          <p:cNvPicPr>
            <a:picLocks noChangeAspect="1"/>
          </p:cNvPicPr>
          <p:nvPr userDrawn="1"/>
        </p:nvPicPr>
        <p:blipFill>
          <a:blip r:embed="rId13" cstate="print"/>
          <a:srcRect t="15546" b="16054"/>
          <a:stretch>
            <a:fillRect/>
          </a:stretch>
        </p:blipFill>
        <p:spPr>
          <a:xfrm>
            <a:off x="7092280" y="147352"/>
            <a:ext cx="1872208" cy="90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4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00416A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595959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595959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595959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595959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595959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://www.rroij.com/open-access/an-invivo-comparative-study-of-the-efficacy-of-propolis-nanohydroxyapatite-and-potassium-nitrate-containing-desensitizing-agents.php?aid=3460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MvkkXV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rametric.com/dental-product-testing-dp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health/scientific_committees/consumer_safety/docs/sccs_o_191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eur-lex.europa.eu/LexUriServ/LexUriServ.do?uri=CELEX:32006R1907:EN:NO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9.png"/><Relationship Id="rId4" Type="http://schemas.openxmlformats.org/officeDocument/2006/relationships/hyperlink" Target="https://eur-lex.europa.eu/legal-content/EN/TXT/?uri=CELEX:02006R1907-20190702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QnoTrIfS4w" TargetMode="External"/><Relationship Id="rId13" Type="http://schemas.openxmlformats.org/officeDocument/2006/relationships/image" Target="../media/image24.png"/><Relationship Id="rId3" Type="http://schemas.microsoft.com/office/2007/relationships/media" Target="../media/media1.mp4"/><Relationship Id="rId7" Type="http://schemas.openxmlformats.org/officeDocument/2006/relationships/image" Target="../media/image20.png"/><Relationship Id="rId12" Type="http://schemas.openxmlformats.org/officeDocument/2006/relationships/image" Target="../media/image10.png"/><Relationship Id="rId2" Type="http://schemas.openxmlformats.org/officeDocument/2006/relationships/video" Target="file:///\\TERABASE\Empresa\nanoXIM\7.%20Marketing%20Comunica&#231;&#227;o%20e%20Imagem\7.5.%20V&#237;deos\nanoXIM%20-%20The%20enamel%20repair%20ingredient\nanoXIM%20-%20The%20Enamel%20Repair%20Ingredient%20-%20720p%20definition%2010MB.wmv" TargetMode="External"/><Relationship Id="rId1" Type="http://schemas.microsoft.com/office/2007/relationships/media" Target="file:///\\TERABASE\Empresa\nanoXIM\7.%20Marketing%20Comunica&#231;&#227;o%20e%20Imagem\7.5.%20V&#237;deos\nanoXIM%20-%20The%20enamel%20repair%20ingredient\nanoXIM%20-%20The%20Enamel%20Repair%20Ingredient%20-%20720p%20definition%2010MB.wmv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video" Target="../media/media1.mp4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7810" y="2539920"/>
            <a:ext cx="594868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NanoXIM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– гидроксиапатит для ухода за ротовой полостью. 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Аспекты безопасности и эффективности.</a:t>
            </a:r>
            <a:endParaRPr lang="x-none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11623" y="5760720"/>
            <a:ext cx="1600200" cy="789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68623" y="5762244"/>
            <a:ext cx="1319784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11823" y="5760720"/>
            <a:ext cx="1208531" cy="790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51304" y="5763767"/>
            <a:ext cx="1296923" cy="7879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7387" y="5760720"/>
            <a:ext cx="1472184" cy="7909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60564" y="5760720"/>
            <a:ext cx="1187196" cy="7909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576072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9144">
            <a:solidFill>
              <a:srgbClr val="ACD6D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6551676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9144">
            <a:solidFill>
              <a:srgbClr val="ACD6D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7387" y="228601"/>
            <a:ext cx="2610613" cy="1066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463DA2-37AF-43A2-A2D8-AB462BD968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891" y="303057"/>
            <a:ext cx="2009775" cy="7526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353175"/>
            <a:ext cx="9144000" cy="504825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pt-PT" sz="1400" b="1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ym typeface="Wingdings"/>
              </a:rPr>
              <a:t>Решение для ухода за ротовой полостью</a:t>
            </a:r>
            <a:endParaRPr lang="pt-PT" dirty="0">
              <a:sym typeface="Wingding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1520" y="1026181"/>
            <a:ext cx="3954258" cy="583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br>
              <a:rPr lang="en-US" sz="2000" b="1" dirty="0">
                <a:solidFill>
                  <a:prstClr val="black"/>
                </a:solidFill>
                <a:latin typeface="Avenir Light"/>
                <a:cs typeface="Avenir Light"/>
              </a:rPr>
            </a:br>
            <a:r>
              <a:rPr lang="en-US" sz="2000" b="1" dirty="0" err="1">
                <a:solidFill>
                  <a:srgbClr val="00416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nanoXIM</a:t>
            </a:r>
            <a:r>
              <a:rPr lang="en-US" sz="2000" b="1" dirty="0" err="1">
                <a:solidFill>
                  <a:srgbClr val="00416A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CarePaste</a:t>
            </a:r>
            <a:endParaRPr lang="en-US" sz="1400" b="1" dirty="0">
              <a:solidFill>
                <a:srgbClr val="00416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7540" y="1824743"/>
            <a:ext cx="574535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Ключевые особенности продукта</a:t>
            </a:r>
            <a:r>
              <a:rPr lang="en-US" sz="14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en-US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				</a:t>
            </a:r>
          </a:p>
          <a:p>
            <a:pPr marL="360000" indent="-18000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Синтетический материал</a:t>
            </a:r>
            <a:endParaRPr lang="en-US" sz="140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60000" indent="-18000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400" u="sng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Палочкообразные наночастицы</a:t>
            </a:r>
            <a:r>
              <a:rPr lang="ru-RU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 х</a:t>
            </a:r>
            <a:r>
              <a:rPr lang="en-US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50 </a:t>
            </a:r>
            <a:r>
              <a:rPr lang="ru-RU" sz="1400" dirty="0" err="1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нм</a:t>
            </a:r>
            <a:r>
              <a:rPr lang="en-US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pPr indent="-180000" defTabSz="457200" fontAlgn="auto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-18000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Характеристики продукта</a:t>
            </a:r>
            <a:r>
              <a:rPr lang="en-US" sz="14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marL="360000" indent="-18000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Белая водная суспензия</a:t>
            </a:r>
            <a:r>
              <a:rPr lang="en-US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легко вводится в рецептуру зубных паст</a:t>
            </a:r>
            <a:endParaRPr lang="en-US" sz="140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60000" indent="-18000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Состав продукта</a:t>
            </a:r>
            <a:r>
              <a:rPr lang="en-US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15.5 ± 0.5% wt.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гидроксиапатита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нано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		  4.5 ± 0.5% wt. KCl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3000" y="1300603"/>
            <a:ext cx="2583423" cy="247436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192" y="4114800"/>
            <a:ext cx="2556266" cy="162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5310D1-E6F6-4975-AECC-99103D1FC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78531"/>
            <a:ext cx="1400175" cy="5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33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53175"/>
            <a:ext cx="9144000" cy="504825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pt-PT" sz="1400" b="1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908050"/>
            <a:ext cx="5688013" cy="46038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4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27699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PT" dirty="0"/>
              <a:t> </a:t>
            </a:r>
            <a:endParaRPr lang="pt-PT" dirty="0">
              <a:solidFill>
                <a:schemeClr val="bg1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377257"/>
              </p:ext>
            </p:extLst>
          </p:nvPr>
        </p:nvGraphicFramePr>
        <p:xfrm>
          <a:off x="1186923" y="1676400"/>
          <a:ext cx="6269918" cy="2784285"/>
        </p:xfrm>
        <a:graphic>
          <a:graphicData uri="http://schemas.openxmlformats.org/drawingml/2006/table">
            <a:tbl>
              <a:tblPr/>
              <a:tblGrid>
                <a:gridCol w="6269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87090">
                <a:tc>
                  <a:txBody>
                    <a:bodyPr/>
                    <a:lstStyle/>
                    <a:p>
                      <a:pPr marL="531813" marR="0" lvl="1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531813" marR="0" lvl="1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Наночастицы гидроксиапатита могут проникать в обнаженные дентинные канальцы (отвечающие за чувствительность зубов через раздражение нервов) и закрывать их.</a:t>
                      </a:r>
                      <a:endParaRPr kumimoji="0" lang="en-GB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Gill Sans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321742"/>
            <a:ext cx="8229600" cy="398892"/>
          </a:xfrm>
        </p:spPr>
        <p:txBody>
          <a:bodyPr/>
          <a:lstStyle/>
          <a:p>
            <a:pPr marL="615950" lvl="0" indent="-342900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ym typeface="Wingdings" panose="05000000000000000000" pitchFamily="2" charset="2"/>
              </a:rPr>
              <a:t>nanoXIM </a:t>
            </a:r>
            <a:r>
              <a:rPr lang="en-US" sz="2000" dirty="0" err="1">
                <a:sym typeface="Wingdings" panose="05000000000000000000" pitchFamily="2" charset="2"/>
              </a:rPr>
              <a:t>CarePaste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ru-RU" sz="2000" dirty="0">
                <a:sym typeface="Wingdings" panose="05000000000000000000" pitchFamily="2" charset="2"/>
              </a:rPr>
              <a:t>и гиперчувствительность зубов</a:t>
            </a:r>
            <a:endParaRPr lang="en-GB" sz="20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22236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53175"/>
            <a:ext cx="9144000" cy="504825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pt-PT" sz="1400" b="1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908050"/>
            <a:ext cx="5688013" cy="46038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289979"/>
              </p:ext>
            </p:extLst>
          </p:nvPr>
        </p:nvGraphicFramePr>
        <p:xfrm>
          <a:off x="386615" y="1026312"/>
          <a:ext cx="8300185" cy="5011813"/>
        </p:xfrm>
        <a:graphic>
          <a:graphicData uri="http://schemas.openxmlformats.org/drawingml/2006/table">
            <a:tbl>
              <a:tblPr/>
              <a:tblGrid>
                <a:gridCol w="8300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1813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In vivo 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исследование 1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360000" marR="0" lvl="1" indent="-1800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360000" marR="0" lvl="1" indent="-18000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Участники – </a:t>
                      </a:r>
                      <a:r>
                        <a:rPr lang="en-US" sz="1400" b="1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45</a:t>
                      </a:r>
                      <a:r>
                        <a:rPr lang="ru-RU" sz="1400" b="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;</a:t>
                      </a:r>
                      <a:r>
                        <a:rPr lang="en-US" sz="1400" b="1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400" b="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длительность</a:t>
                      </a:r>
                      <a:r>
                        <a:rPr lang="ru-RU" sz="1400" b="1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– 4 недели.</a:t>
                      </a:r>
                    </a:p>
                    <a:p>
                      <a:pPr marL="360000" marR="0" lvl="1" indent="-18000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Паста 1 - </a:t>
                      </a:r>
                      <a:r>
                        <a:rPr lang="en-US" sz="140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6.5% </a:t>
                      </a:r>
                      <a:r>
                        <a:rPr lang="en-US" sz="1400" kern="12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nanoXIM•CarePaste</a:t>
                      </a:r>
                      <a:r>
                        <a:rPr lang="en-US" sz="140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40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паста 2 – нитрат калия, паста 3 – прополис.</a:t>
                      </a:r>
                      <a:r>
                        <a:rPr lang="en-US" sz="140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Анализировалось влияние на повышенную чувствительность. </a:t>
                      </a:r>
                      <a:endParaRPr lang="pt-PT" sz="1400" kern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Picture 8" descr="Pain Reduction Brochure Oral Care Blu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8"/>
          <a:stretch>
            <a:fillRect/>
          </a:stretch>
        </p:blipFill>
        <p:spPr bwMode="auto">
          <a:xfrm>
            <a:off x="725859" y="2639931"/>
            <a:ext cx="3573703" cy="28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607169" y="2660047"/>
            <a:ext cx="4176215" cy="296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u="sng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Результаты</a:t>
            </a:r>
            <a:r>
              <a:rPr lang="pt-PT" sz="1400" u="sng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marL="360000" lvl="0" indent="-180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Спустя</a:t>
            </a:r>
            <a:r>
              <a:rPr lang="en-US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</a:t>
            </a:r>
            <a:r>
              <a:rPr lang="ru-RU" sz="14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неделю</a:t>
            </a:r>
            <a:r>
              <a:rPr lang="en-US" sz="14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применения пасты с 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nanoXIM•CarePaste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отмечено </a:t>
            </a:r>
            <a:r>
              <a:rPr lang="ru-RU" sz="14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снижение боли в среднем на</a:t>
            </a:r>
            <a:r>
              <a:rPr lang="en-US" sz="14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35%</a:t>
            </a:r>
            <a:r>
              <a:rPr lang="en-US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140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60000" lvl="0" indent="-180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Пасты с нитратом калия и прополисом снижали чувствительность на </a:t>
            </a:r>
            <a:r>
              <a:rPr lang="en-US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25%</a:t>
            </a:r>
            <a:endParaRPr lang="pt-PT" sz="140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60000" lvl="0" indent="-180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 концу 4 недели использования пасты с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nanoXIM•CarePaste</a:t>
            </a:r>
            <a:r>
              <a:rPr lang="ru-RU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фиксировалось </a:t>
            </a:r>
            <a:r>
              <a:rPr lang="ru-RU" sz="14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уменьшение боли на </a:t>
            </a:r>
            <a:r>
              <a:rPr lang="en-US" sz="14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80%</a:t>
            </a:r>
            <a:r>
              <a:rPr lang="en-US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pt-PT" sz="2000" dirty="0"/>
          </a:p>
        </p:txBody>
      </p:sp>
      <p:pic>
        <p:nvPicPr>
          <p:cNvPr id="15" name="Picture 14" descr="Pain Reduction Brochure Oral Care Blu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74" b="76334"/>
          <a:stretch>
            <a:fillRect/>
          </a:stretch>
        </p:blipFill>
        <p:spPr bwMode="auto">
          <a:xfrm>
            <a:off x="1784439" y="2639931"/>
            <a:ext cx="724602" cy="62860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627796" y="6073250"/>
            <a:ext cx="8215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Source: </a:t>
            </a:r>
            <a:r>
              <a:rPr lang="en-US" sz="800" dirty="0" err="1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Narmatha</a:t>
            </a:r>
            <a:r>
              <a:rPr lang="en-US" sz="8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VJ, </a:t>
            </a:r>
            <a:r>
              <a:rPr lang="en-US" sz="800" dirty="0" err="1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Thakur</a:t>
            </a:r>
            <a:r>
              <a:rPr lang="en-US" sz="8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S. An </a:t>
            </a:r>
            <a:r>
              <a:rPr lang="en-US" sz="800" i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In-vivo</a:t>
            </a:r>
            <a:r>
              <a:rPr lang="en-US" sz="8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Comparative Study of the Efficacy of </a:t>
            </a:r>
            <a:r>
              <a:rPr lang="en-US" sz="800" dirty="0" err="1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Propolis</a:t>
            </a:r>
            <a:r>
              <a:rPr lang="en-US" sz="8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800" dirty="0" err="1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Nano-Hydroxyapatite</a:t>
            </a:r>
            <a:r>
              <a:rPr lang="en-US" sz="8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and Potassium Citrate Containing Desensitizing Agents. Research &amp; Reviews: Journal of Dental Sciences. 2(2), p.113 (2014). (</a:t>
            </a:r>
            <a:r>
              <a:rPr lang="en-US" sz="800" b="1" u="sng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LINK</a:t>
            </a:r>
            <a:r>
              <a:rPr lang="en-US" sz="8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pt-PT" sz="80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375313" y="-1543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16A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/>
              <a:t>Гиперчувствительность зубов</a:t>
            </a:r>
            <a:endParaRPr lang="en-GB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6CD906E-CBF7-4AFB-9545-C87BA6C310A4}"/>
              </a:ext>
            </a:extLst>
          </p:cNvPr>
          <p:cNvSpPr/>
          <p:nvPr/>
        </p:nvSpPr>
        <p:spPr>
          <a:xfrm rot="16200000">
            <a:off x="198706" y="3857451"/>
            <a:ext cx="1489510" cy="3116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lvl="1" algn="just">
              <a:lnSpc>
                <a:spcPct val="150000"/>
              </a:lnSpc>
              <a:defRPr/>
            </a:pPr>
            <a:r>
              <a:rPr lang="ru-RU" sz="11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Снижение боли (%)</a:t>
            </a:r>
            <a:endParaRPr lang="en-GB" sz="110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48E501F-8AA4-4D1F-954C-D6995EF3DFB4}"/>
              </a:ext>
            </a:extLst>
          </p:cNvPr>
          <p:cNvSpPr/>
          <p:nvPr/>
        </p:nvSpPr>
        <p:spPr>
          <a:xfrm>
            <a:off x="1966264" y="2586286"/>
            <a:ext cx="1085554" cy="62119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lvl="1" algn="just">
              <a:lnSpc>
                <a:spcPct val="150000"/>
              </a:lnSpc>
              <a:defRPr/>
            </a:pPr>
            <a:r>
              <a:rPr lang="ru-RU" sz="8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Нитрат калия</a:t>
            </a:r>
          </a:p>
          <a:p>
            <a:pPr marL="0" lvl="1" algn="just">
              <a:lnSpc>
                <a:spcPct val="150000"/>
              </a:lnSpc>
              <a:defRPr/>
            </a:pPr>
            <a:r>
              <a:rPr lang="ru-RU" sz="8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Прополис</a:t>
            </a:r>
          </a:p>
          <a:p>
            <a:pPr marL="0" lvl="1" algn="just">
              <a:lnSpc>
                <a:spcPct val="150000"/>
              </a:lnSpc>
              <a:defRPr/>
            </a:pPr>
            <a:r>
              <a:rPr lang="en-US" sz="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nanoXIM•CarePaste</a:t>
            </a:r>
            <a:endParaRPr lang="en-GB" sz="80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7511021-D9F9-466E-9B22-9D8EC907B78E}"/>
              </a:ext>
            </a:extLst>
          </p:cNvPr>
          <p:cNvSpPr/>
          <p:nvPr/>
        </p:nvSpPr>
        <p:spPr>
          <a:xfrm>
            <a:off x="1744088" y="5259510"/>
            <a:ext cx="764953" cy="3116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lvl="1" algn="just">
              <a:lnSpc>
                <a:spcPct val="150000"/>
              </a:lnSpc>
              <a:defRPr/>
            </a:pPr>
            <a:r>
              <a:rPr lang="ru-RU" sz="105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неделя</a:t>
            </a:r>
            <a:endParaRPr lang="en-GB" sz="105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0BDD845-EEA8-443A-8879-0EA4E86818D6}"/>
              </a:ext>
            </a:extLst>
          </p:cNvPr>
          <p:cNvSpPr/>
          <p:nvPr/>
        </p:nvSpPr>
        <p:spPr>
          <a:xfrm>
            <a:off x="3249734" y="5259510"/>
            <a:ext cx="737702" cy="30174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lvl="1" algn="just">
              <a:lnSpc>
                <a:spcPct val="150000"/>
              </a:lnSpc>
              <a:defRPr/>
            </a:pPr>
            <a:r>
              <a:rPr lang="ru-RU" sz="105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 неделя</a:t>
            </a:r>
            <a:endParaRPr lang="en-GB" sz="105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CE17CCE-E028-44C1-BFFD-783C13AE5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78531"/>
            <a:ext cx="1400175" cy="5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41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53175"/>
            <a:ext cx="9144000" cy="504825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pt-PT" sz="1400" b="1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908050"/>
            <a:ext cx="5688013" cy="46038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770060"/>
              </p:ext>
            </p:extLst>
          </p:nvPr>
        </p:nvGraphicFramePr>
        <p:xfrm>
          <a:off x="407087" y="1197917"/>
          <a:ext cx="8300185" cy="5011813"/>
        </p:xfrm>
        <a:graphic>
          <a:graphicData uri="http://schemas.openxmlformats.org/drawingml/2006/table">
            <a:tbl>
              <a:tblPr/>
              <a:tblGrid>
                <a:gridCol w="8300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1813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In vivo 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исследование 2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Участники – </a:t>
                      </a:r>
                      <a:r>
                        <a:rPr lang="ru-RU" sz="1400" b="1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80 (18 – 50 лет)</a:t>
                      </a:r>
                      <a:r>
                        <a:rPr lang="ru-RU" sz="1400" b="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;</a:t>
                      </a:r>
                      <a:r>
                        <a:rPr lang="en-US" sz="1400" b="1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400" b="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длительность</a:t>
                      </a:r>
                      <a:r>
                        <a:rPr lang="ru-RU" sz="1400" b="1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– 3 месяца.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Сравнивалась эффективность трех средств для чистки зубов в снижении гиперчувствительности зубов: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71450" marR="0" lvl="1" indent="-17145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Наногидроксиапатит</a:t>
                      </a: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</a:t>
                      </a:r>
                      <a:r>
                        <a:rPr kumimoji="0" lang="en-GB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nanoXIM•CarePaste</a:t>
                      </a: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 </a:t>
                      </a:r>
                      <a:endParaRPr kumimoji="0" lang="uk-UA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71450" marR="0" lvl="1" indent="-17145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Calcium Sodium </a:t>
                      </a: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Phosphosilicate</a:t>
                      </a:r>
                      <a:r>
                        <a:rPr kumimoji="0" lang="uk-UA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CSP</a:t>
                      </a:r>
                      <a:r>
                        <a:rPr kumimoji="0" lang="uk-UA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 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Аморфный фосфат кальция</a:t>
                      </a: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</a:t>
                      </a:r>
                      <a:r>
                        <a:rPr kumimoji="0" lang="en-GB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ACP</a:t>
                      </a: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360000" marR="0" lvl="1" indent="-1800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6728" y="3500144"/>
            <a:ext cx="8090885" cy="2039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u="sng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Результаты</a:t>
            </a:r>
            <a:r>
              <a:rPr lang="pt-PT" sz="1400" u="sng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marL="360000" lvl="0" indent="-1800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rgbClr val="595959"/>
                </a:solidFill>
              </a:rPr>
              <a:t>- </a:t>
            </a:r>
            <a:r>
              <a:rPr lang="ru-RU" sz="1400" dirty="0">
                <a:solidFill>
                  <a:srgbClr val="595959"/>
                </a:solidFill>
              </a:rPr>
              <a:t>в</a:t>
            </a:r>
            <a:r>
              <a:rPr lang="en-US" sz="1400" dirty="0">
                <a:solidFill>
                  <a:srgbClr val="595959"/>
                </a:solidFill>
              </a:rPr>
              <a:t> </a:t>
            </a:r>
            <a:r>
              <a:rPr lang="en-US" sz="1400" b="1" dirty="0">
                <a:solidFill>
                  <a:srgbClr val="595959"/>
                </a:solidFill>
              </a:rPr>
              <a:t>100 % </a:t>
            </a:r>
            <a:r>
              <a:rPr lang="ru-RU" sz="1400" b="1" dirty="0">
                <a:solidFill>
                  <a:srgbClr val="595959"/>
                </a:solidFill>
              </a:rPr>
              <a:t>случаев</a:t>
            </a:r>
            <a:r>
              <a:rPr lang="en-US" sz="1400" b="1" dirty="0">
                <a:solidFill>
                  <a:srgbClr val="595959"/>
                </a:solidFill>
              </a:rPr>
              <a:t> </a:t>
            </a:r>
            <a:r>
              <a:rPr lang="ru-RU" sz="1400" dirty="0">
                <a:solidFill>
                  <a:srgbClr val="595959"/>
                </a:solidFill>
              </a:rPr>
              <a:t>зубная паста с </a:t>
            </a:r>
            <a:r>
              <a:rPr lang="en-US" sz="1400" b="1" dirty="0" err="1">
                <a:solidFill>
                  <a:srgbClr val="595959"/>
                </a:solidFill>
              </a:rPr>
              <a:t>nanoXIM•CarePaste</a:t>
            </a:r>
            <a:r>
              <a:rPr lang="en-US" sz="1400" b="1" dirty="0">
                <a:solidFill>
                  <a:srgbClr val="595959"/>
                </a:solidFill>
              </a:rPr>
              <a:t> </a:t>
            </a:r>
            <a:r>
              <a:rPr lang="ru-RU" sz="1400" b="1" dirty="0">
                <a:solidFill>
                  <a:srgbClr val="595959"/>
                </a:solidFill>
              </a:rPr>
              <a:t>была лучше</a:t>
            </a:r>
            <a:r>
              <a:rPr lang="en-US" sz="1400" b="1" dirty="0">
                <a:solidFill>
                  <a:srgbClr val="595959"/>
                </a:solidFill>
              </a:rPr>
              <a:t> </a:t>
            </a:r>
            <a:r>
              <a:rPr lang="ru-RU" sz="1400" dirty="0">
                <a:solidFill>
                  <a:srgbClr val="595959"/>
                </a:solidFill>
              </a:rPr>
              <a:t>чем вариант с </a:t>
            </a:r>
            <a:r>
              <a:rPr lang="en-US" sz="1400" b="1" dirty="0">
                <a:solidFill>
                  <a:srgbClr val="595959"/>
                </a:solidFill>
              </a:rPr>
              <a:t>ACP</a:t>
            </a:r>
            <a:br>
              <a:rPr lang="en-US" sz="1200" dirty="0">
                <a:solidFill>
                  <a:srgbClr val="595959"/>
                </a:solidFill>
              </a:rPr>
            </a:br>
            <a:r>
              <a:rPr lang="en-US" sz="1200" dirty="0">
                <a:solidFill>
                  <a:srgbClr val="595959"/>
                </a:solidFill>
              </a:rPr>
              <a:t>- </a:t>
            </a:r>
            <a:r>
              <a:rPr lang="ru-RU" sz="1400" dirty="0">
                <a:solidFill>
                  <a:srgbClr val="595959"/>
                </a:solidFill>
              </a:rPr>
              <a:t>в</a:t>
            </a:r>
            <a:r>
              <a:rPr lang="en-US" sz="1400" dirty="0">
                <a:solidFill>
                  <a:srgbClr val="595959"/>
                </a:solidFill>
              </a:rPr>
              <a:t> </a:t>
            </a:r>
            <a:r>
              <a:rPr lang="en-US" sz="1400" b="1" dirty="0">
                <a:solidFill>
                  <a:srgbClr val="595959"/>
                </a:solidFill>
              </a:rPr>
              <a:t>75 % </a:t>
            </a:r>
            <a:r>
              <a:rPr lang="ru-RU" sz="1400" b="1" dirty="0">
                <a:solidFill>
                  <a:srgbClr val="595959"/>
                </a:solidFill>
              </a:rPr>
              <a:t>случаев</a:t>
            </a:r>
            <a:r>
              <a:rPr lang="en-US" sz="1400" b="1" dirty="0">
                <a:solidFill>
                  <a:srgbClr val="595959"/>
                </a:solidFill>
              </a:rPr>
              <a:t> </a:t>
            </a:r>
            <a:r>
              <a:rPr lang="ru-RU" sz="1400" dirty="0">
                <a:solidFill>
                  <a:srgbClr val="595959"/>
                </a:solidFill>
              </a:rPr>
              <a:t>зубная паста с </a:t>
            </a:r>
            <a:r>
              <a:rPr lang="en-US" sz="1400" b="1" dirty="0" err="1">
                <a:solidFill>
                  <a:srgbClr val="595959"/>
                </a:solidFill>
              </a:rPr>
              <a:t>nanoXIM•CarePaste</a:t>
            </a:r>
            <a:r>
              <a:rPr lang="en-US" sz="1400" b="1" dirty="0">
                <a:solidFill>
                  <a:srgbClr val="595959"/>
                </a:solidFill>
              </a:rPr>
              <a:t> </a:t>
            </a:r>
            <a:r>
              <a:rPr lang="ru-RU" sz="1400" b="1" dirty="0">
                <a:solidFill>
                  <a:srgbClr val="595959"/>
                </a:solidFill>
              </a:rPr>
              <a:t>была лучше</a:t>
            </a:r>
            <a:r>
              <a:rPr lang="en-US" sz="1400" b="1" dirty="0">
                <a:solidFill>
                  <a:srgbClr val="595959"/>
                </a:solidFill>
              </a:rPr>
              <a:t> </a:t>
            </a:r>
            <a:r>
              <a:rPr lang="ru-RU" sz="1400" dirty="0">
                <a:solidFill>
                  <a:srgbClr val="595959"/>
                </a:solidFill>
              </a:rPr>
              <a:t>чем вариант с </a:t>
            </a:r>
            <a:r>
              <a:rPr lang="en-US" sz="1400" b="1" dirty="0">
                <a:solidFill>
                  <a:srgbClr val="595959"/>
                </a:solidFill>
              </a:rPr>
              <a:t>CSP</a:t>
            </a:r>
          </a:p>
          <a:p>
            <a:pPr marL="180000" lvl="0">
              <a:lnSpc>
                <a:spcPct val="150000"/>
              </a:lnSpc>
            </a:pPr>
            <a:endParaRPr lang="ru-RU" sz="1200" dirty="0">
              <a:solidFill>
                <a:srgbClr val="595959"/>
              </a:solidFill>
            </a:endParaRPr>
          </a:p>
          <a:p>
            <a:pPr marL="180000" lvl="0">
              <a:lnSpc>
                <a:spcPct val="150000"/>
              </a:lnSpc>
            </a:pPr>
            <a:r>
              <a:rPr lang="ru-RU" sz="1600" b="1" dirty="0">
                <a:solidFill>
                  <a:srgbClr val="595959"/>
                </a:solidFill>
              </a:rPr>
              <a:t>Это клиническое исследование показало, что паста, содержащая </a:t>
            </a:r>
            <a:r>
              <a:rPr lang="ru-RU" sz="1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nanoXIM•CarePaste</a:t>
            </a:r>
            <a:r>
              <a:rPr lang="ru-RU" sz="1600" b="1" dirty="0">
                <a:solidFill>
                  <a:srgbClr val="595959"/>
                </a:solidFill>
              </a:rPr>
              <a:t>, была самым эффективным средством в снижении гиперчувствительности зубов. </a:t>
            </a:r>
            <a:endParaRPr lang="pt-PT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27796" y="5912996"/>
            <a:ext cx="8215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Source: </a:t>
            </a:r>
            <a:r>
              <a:rPr lang="en-US" sz="800" dirty="0" err="1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Pinojj</a:t>
            </a:r>
            <a:r>
              <a:rPr lang="en-US" sz="8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A. Shetty, D. Shetty, S. Shetty. A Comparison of Clinical Efficacy of Dentifrices Containing Calcium Sodium </a:t>
            </a:r>
            <a:r>
              <a:rPr lang="en-US" sz="800" dirty="0" err="1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Phosphosilicate</a:t>
            </a:r>
            <a:r>
              <a:rPr lang="en-US" sz="8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Nanoparticle Hydroxyapatite and a Dentifrice Containing Casein </a:t>
            </a:r>
            <a:r>
              <a:rPr lang="en-US" sz="800" dirty="0" err="1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Phosphopeptide</a:t>
            </a:r>
            <a:r>
              <a:rPr lang="en-US" sz="8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Amorphous Calcium Phosphate on Dentinal Hypersensitivity - A Comparative Triple Blind Randomized Study. Advances in Human Biology. 4(2), p. 57, (2014). (</a:t>
            </a:r>
            <a:r>
              <a:rPr lang="en-US" sz="800" b="1" u="sng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LINK</a:t>
            </a:r>
            <a:r>
              <a:rPr lang="en-US" sz="8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pt-PT" sz="80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407086" y="-4948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16A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/>
              <a:t>Гиперчувствительность зубов</a:t>
            </a:r>
            <a:endParaRPr lang="en-GB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081867-62CD-4F63-9CEE-CBAC21C74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78531"/>
            <a:ext cx="1400175" cy="5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39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922465"/>
              </p:ext>
            </p:extLst>
          </p:nvPr>
        </p:nvGraphicFramePr>
        <p:xfrm>
          <a:off x="2577081" y="1279799"/>
          <a:ext cx="6298523" cy="5181599"/>
        </p:xfrm>
        <a:graphic>
          <a:graphicData uri="http://schemas.openxmlformats.org/drawingml/2006/table">
            <a:tbl>
              <a:tblPr/>
              <a:tblGrid>
                <a:gridCol w="6298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1599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In vitro</a:t>
                      </a:r>
                      <a:r>
                        <a:rPr kumimoji="0" lang="en-GB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тестирование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Оценка влияния </a:t>
                      </a:r>
                      <a:r>
                        <a:rPr kumimoji="0" lang="ru-RU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nanoXIM•CarePaste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на окклюзию дентинных канальцев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 typeface="Arial" pitchFamily="34" charset="0"/>
                        <a:buNone/>
                        <a:tabLst/>
                        <a:defRPr/>
                      </a:pPr>
                      <a:endParaRPr lang="en-US" sz="1400" b="1" u="none" strike="noStrike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-1800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50000"/>
                        <a:buFont typeface="Arial" pitchFamily="34" charset="0"/>
                        <a:buChar char="•"/>
                      </a:pPr>
                      <a:r>
                        <a:rPr lang="ru-RU" sz="1200" u="sng" strike="noStrike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Результаты</a:t>
                      </a:r>
                      <a:r>
                        <a:rPr lang="en-US" sz="1200" u="none" strike="noStrike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:</a:t>
                      </a:r>
                    </a:p>
                    <a:p>
                      <a:pPr marL="540000" indent="-1800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200" u="none" strike="noStrike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зубная паста, разработанная с использованием 15% </a:t>
                      </a:r>
                      <a:r>
                        <a:rPr lang="ru-RU" sz="1200" u="none" strike="noStrike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nanoXIM•CarePaste</a:t>
                      </a:r>
                      <a:r>
                        <a:rPr lang="ru-RU" sz="1200" u="none" strike="noStrike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закупорила около 73% канальцев дентина всего после 7 использований</a:t>
                      </a:r>
                    </a:p>
                    <a:p>
                      <a:pPr marL="540000" indent="-1800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200" u="none" strike="noStrike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улучшение гладкости поверхности зуба за счет осаждения </a:t>
                      </a:r>
                      <a:r>
                        <a:rPr lang="ru-RU" sz="1200" u="none" strike="noStrike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наногидроксиапатита</a:t>
                      </a:r>
                      <a:r>
                        <a:rPr lang="ru-RU" sz="1200" u="none" strike="noStrike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на поверхности эмали → более яркие и белые зубы</a:t>
                      </a:r>
                    </a:p>
                    <a:p>
                      <a:pPr marL="540000" indent="-1800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US" sz="1200" u="sng" strike="noStrike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80000" marR="0" indent="-18000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400" u="sng" strike="noStrike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Вывод:</a:t>
                      </a:r>
                      <a:r>
                        <a:rPr lang="ru-RU" sz="1400" u="none" strike="noStrike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400" b="1" u="none" strike="noStrike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включение </a:t>
                      </a:r>
                      <a:r>
                        <a:rPr lang="ru-RU" sz="1400" b="1" u="none" strike="noStrike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nanoXIM•CarePaste</a:t>
                      </a:r>
                      <a:r>
                        <a:rPr lang="ru-RU" sz="1400" b="1" u="none" strike="no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400" b="1" u="none" strike="noStrike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 зубные пасты и другие средства по уходу за полостью рта приведет к отличным результатам при закупорке </a:t>
                      </a:r>
                      <a:r>
                        <a:rPr lang="ru-RU" sz="1400" b="1" u="none" strike="noStrike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дентиновых</a:t>
                      </a:r>
                      <a:r>
                        <a:rPr lang="ru-RU" sz="1400" b="1" u="none" strike="noStrike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канальцев, что приведет к снижению гиперчувствительности зубов</a:t>
                      </a:r>
                      <a:endParaRPr kumimoji="0" lang="en-GB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en-GB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GB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Experiment performed in an US independent worldwide recognized testing laboratory (</a:t>
                      </a:r>
                      <a:r>
                        <a:rPr kumimoji="0" lang="en-GB" sz="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  <a:hlinkClick r:id="rId3"/>
                        </a:rPr>
                        <a:t>Therametric</a:t>
                      </a:r>
                      <a:r>
                        <a:rPr kumimoji="0" lang="en-GB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  <a:hlinkClick r:id="rId3"/>
                        </a:rPr>
                        <a:t> Technologies Inc. Dental Product Testing</a:t>
                      </a:r>
                      <a:r>
                        <a:rPr kumimoji="0" lang="en-GB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endParaRPr lang="en-US" sz="700" b="1" u="none" strike="noStrike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6380936"/>
            <a:ext cx="9144000" cy="504825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pt-PT" sz="1400" b="1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908050"/>
            <a:ext cx="5688013" cy="46038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4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27699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PT" dirty="0"/>
              <a:t> 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48166"/>
            <a:ext cx="8229600" cy="369332"/>
          </a:xfrm>
        </p:spPr>
        <p:txBody>
          <a:bodyPr/>
          <a:lstStyle/>
          <a:p>
            <a:r>
              <a:rPr lang="ru-RU" dirty="0"/>
              <a:t>Гиперчувствительность зубов</a:t>
            </a:r>
            <a:endParaRPr lang="en-GB" dirty="0"/>
          </a:p>
        </p:txBody>
      </p:sp>
      <p:pic>
        <p:nvPicPr>
          <p:cNvPr id="8" name="Picture 3" descr="http://www.fluidinova.pt/downloads/misc110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69658" y="1727158"/>
            <a:ext cx="2025225" cy="3991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le 8"/>
          <p:cNvSpPr/>
          <p:nvPr/>
        </p:nvSpPr>
        <p:spPr bwMode="auto">
          <a:xfrm>
            <a:off x="420289" y="1364595"/>
            <a:ext cx="1113874" cy="40504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/>
            <a:r>
              <a:rPr lang="ru-RU" sz="2000" dirty="0">
                <a:solidFill>
                  <a:schemeClr val="bg1"/>
                </a:solidFill>
                <a:latin typeface="Gill Sans" charset="0"/>
                <a:sym typeface="Gill Sans" charset="0"/>
              </a:rPr>
              <a:t>До</a:t>
            </a:r>
            <a:endParaRPr lang="en-GB" sz="2500" dirty="0">
              <a:solidFill>
                <a:schemeClr val="bg1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420289" y="5668198"/>
            <a:ext cx="1113874" cy="40504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/>
            <a:r>
              <a:rPr lang="ru-RU" sz="2000" dirty="0">
                <a:solidFill>
                  <a:schemeClr val="bg1"/>
                </a:solidFill>
                <a:latin typeface="Gill Sans" charset="0"/>
                <a:sym typeface="Gill Sans" charset="0"/>
              </a:rPr>
              <a:t>После</a:t>
            </a:r>
            <a:endParaRPr lang="en-GB" sz="2000" dirty="0">
              <a:solidFill>
                <a:schemeClr val="bg1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5360FA-07E2-4E3B-8841-0721E426F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78531"/>
            <a:ext cx="1400175" cy="5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09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53175"/>
            <a:ext cx="9144000" cy="504825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pt-PT" sz="1400" b="1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908050"/>
            <a:ext cx="5688013" cy="46038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4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27699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PT" dirty="0"/>
              <a:t> </a:t>
            </a:r>
            <a:endParaRPr lang="pt-PT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704153"/>
              </p:ext>
            </p:extLst>
          </p:nvPr>
        </p:nvGraphicFramePr>
        <p:xfrm>
          <a:off x="914400" y="1428188"/>
          <a:ext cx="6858000" cy="4948024"/>
        </p:xfrm>
        <a:graphic>
          <a:graphicData uri="http://schemas.openxmlformats.org/drawingml/2006/table">
            <a:tbl>
              <a:tblPr/>
              <a:tblGrid>
                <a:gridCol w="685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48024">
                <a:tc>
                  <a:txBody>
                    <a:bodyPr/>
                    <a:lstStyle/>
                    <a:p>
                      <a:pPr marL="615950" marR="0" lvl="0" indent="-3429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itchFamily="34" charset="0"/>
                        <a:buNone/>
                        <a:tabLst/>
                        <a:defRPr/>
                      </a:pP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288000" marR="0" lvl="1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Обладая </a:t>
                      </a:r>
                      <a:r>
                        <a:rPr kumimoji="0" lang="ru-RU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наноразмерными</a:t>
                      </a: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сходными с натуральными строительными блоками эмали,  сильным химическим сродством и превосходной </a:t>
                      </a:r>
                      <a:r>
                        <a:rPr kumimoji="0" lang="ru-RU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биосовместимостью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c </a:t>
                      </a: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эмалью, nanoXIM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CarePaste</a:t>
                      </a: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является отличным средством </a:t>
                      </a:r>
                      <a:r>
                        <a:rPr kumimoji="0" lang="ru-RU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реминерализации</a:t>
                      </a: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531813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136525"/>
            <a:ext cx="8229600" cy="478657"/>
          </a:xfrm>
        </p:spPr>
        <p:txBody>
          <a:bodyPr/>
          <a:lstStyle/>
          <a:p>
            <a:pPr marL="615950" lvl="0" indent="-342900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ym typeface="Wingdings" panose="05000000000000000000" pitchFamily="2" charset="2"/>
              </a:rPr>
              <a:t>nanoXIM </a:t>
            </a:r>
            <a:r>
              <a:rPr lang="en-US" dirty="0" err="1">
                <a:sym typeface="Wingdings" panose="05000000000000000000" pitchFamily="2" charset="2"/>
              </a:rPr>
              <a:t>CarePaste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ru-RU" dirty="0">
                <a:sym typeface="Wingdings" panose="05000000000000000000" pitchFamily="2" charset="2"/>
              </a:rPr>
              <a:t>и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реминерализация</a:t>
            </a:r>
            <a:r>
              <a:rPr lang="ru-RU" dirty="0">
                <a:sym typeface="Wingdings" panose="05000000000000000000" pitchFamily="2" charset="2"/>
              </a:rPr>
              <a:t> эмали</a:t>
            </a:r>
            <a:endParaRPr lang="en-GB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00993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469274"/>
              </p:ext>
            </p:extLst>
          </p:nvPr>
        </p:nvGraphicFramePr>
        <p:xfrm>
          <a:off x="371794" y="1075040"/>
          <a:ext cx="8229601" cy="5258880"/>
        </p:xfrm>
        <a:graphic>
          <a:graphicData uri="http://schemas.openxmlformats.org/drawingml/2006/table">
            <a:tbl>
              <a:tblPr/>
              <a:tblGrid>
                <a:gridCol w="8229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1813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In vitro 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тестирование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360000" marR="0" lvl="1" indent="-18000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360000" indent="-1800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b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Исследование проводилось </a:t>
                      </a:r>
                      <a:r>
                        <a:rPr lang="ru-RU" sz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 3 группах человеческих молярах </a:t>
                      </a:r>
                      <a:r>
                        <a:rPr lang="en-GB" sz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</a:t>
                      </a:r>
                      <a:r>
                        <a:rPr lang="ru-RU" sz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 </a:t>
                      </a:r>
                      <a:r>
                        <a:rPr lang="en-GB" sz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 </a:t>
                      </a:r>
                      <a:r>
                        <a:rPr lang="ru-RU" sz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зубов в каждой группе</a:t>
                      </a:r>
                      <a:r>
                        <a:rPr lang="en-GB" sz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). </a:t>
                      </a:r>
                    </a:p>
                    <a:p>
                      <a:pPr marL="612000" lvl="1" indent="-1800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b="1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Группа</a:t>
                      </a:r>
                      <a:r>
                        <a:rPr lang="en-GB" sz="1200" b="1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A</a:t>
                      </a:r>
                      <a:r>
                        <a:rPr lang="en-GB" sz="1200" b="1" baseline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GB" sz="1200" b="0" baseline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</a:t>
                      </a:r>
                      <a:r>
                        <a:rPr lang="ru-RU" sz="1200" b="0" baseline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контроль</a:t>
                      </a:r>
                      <a:r>
                        <a:rPr lang="en-GB" sz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): </a:t>
                      </a:r>
                      <a:r>
                        <a:rPr lang="ru-RU" sz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содержится в искусственной слюне без какой-либо обработки</a:t>
                      </a:r>
                      <a:endParaRPr lang="en-GB" sz="1200" b="1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612000" lvl="1" indent="-1800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b="1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Группы</a:t>
                      </a:r>
                      <a:r>
                        <a:rPr lang="en-GB" sz="1200" b="1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B </a:t>
                      </a:r>
                      <a:r>
                        <a:rPr lang="ru-RU" sz="1200" b="1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</a:t>
                      </a:r>
                      <a:r>
                        <a:rPr lang="en-GB" sz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GB" sz="1200" b="1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</a:t>
                      </a:r>
                      <a:r>
                        <a:rPr lang="en-GB" sz="1200" b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:</a:t>
                      </a:r>
                      <a:r>
                        <a:rPr lang="en-GB" sz="1200" b="0" baseline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отбелены</a:t>
                      </a:r>
                      <a:r>
                        <a:rPr lang="en-US" sz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18.2% </a:t>
                      </a:r>
                      <a:r>
                        <a:rPr lang="ru-RU" sz="1200" b="1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перекисью водорода</a:t>
                      </a: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</a:t>
                      </a:r>
                      <a:r>
                        <a:rPr lang="ru-RU" sz="1200" b="1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ПВ</a:t>
                      </a: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 </a:t>
                      </a:r>
                      <a:r>
                        <a:rPr lang="ru-RU" sz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 течение 1 минуты и после промытые водой в течение 30 секунд</a:t>
                      </a:r>
                      <a:endParaRPr lang="en-US" sz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612000" lvl="1" indent="-1800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b="1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Группа</a:t>
                      </a: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C</a:t>
                      </a:r>
                      <a:r>
                        <a:rPr lang="en-US" sz="1200" b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:</a:t>
                      </a: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после отбеливания обработаны</a:t>
                      </a:r>
                      <a:r>
                        <a:rPr lang="en-US" sz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безфторовым</a:t>
                      </a:r>
                      <a:r>
                        <a:rPr lang="ru-RU" sz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реминирализирующим</a:t>
                      </a:r>
                      <a:r>
                        <a:rPr lang="ru-RU" sz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гелем</a:t>
                      </a:r>
                      <a:r>
                        <a:rPr lang="en-US" sz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</a:t>
                      </a:r>
                      <a:r>
                        <a:rPr lang="en-US" sz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1.7%</a:t>
                      </a:r>
                      <a:r>
                        <a:rPr lang="en-US" sz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GB" sz="1200" b="1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nanoXIM</a:t>
                      </a:r>
                      <a:r>
                        <a:rPr lang="en-GB" sz="1200" b="1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/>
                        </a:rPr>
                        <a:t>CarePaste</a:t>
                      </a:r>
                      <a:endParaRPr lang="en-GB" sz="1200" b="1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  <a:sym typeface="Symbol"/>
                      </a:endParaRPr>
                    </a:p>
                    <a:p>
                      <a:pPr marL="612000" lvl="1" indent="-1800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/>
                        </a:rPr>
                        <a:t>Все группы содержались в течение 24 часов в искусственной слюне после лечения и до анализа</a:t>
                      </a:r>
                    </a:p>
                    <a:p>
                      <a:pPr marL="612000" lvl="1" indent="-1800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ru-RU" sz="1400" b="0" u="sng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Результаты</a:t>
                      </a:r>
                      <a:r>
                        <a:rPr lang="en-GB" sz="1400" b="1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:</a:t>
                      </a:r>
                      <a:r>
                        <a:rPr lang="en-GB" sz="14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ЭДС</a:t>
                      </a:r>
                      <a:r>
                        <a:rPr lang="en-GB" sz="14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показала, что гель с </a:t>
                      </a:r>
                      <a:r>
                        <a:rPr lang="en-GB" sz="1400" b="1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nanoXIM</a:t>
                      </a:r>
                      <a:r>
                        <a:rPr lang="en-GB" sz="1400" b="1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/>
                        </a:rPr>
                        <a:t>CarePaste</a:t>
                      </a:r>
                      <a:r>
                        <a:rPr lang="en-GB" sz="1400" b="1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1.7% </a:t>
                      </a:r>
                      <a:r>
                        <a:rPr lang="ru-RU" sz="14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/>
                        </a:rPr>
                        <a:t>оказал большое влияние на </a:t>
                      </a:r>
                      <a:r>
                        <a:rPr lang="ru-RU" sz="1400" b="1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/>
                        </a:rPr>
                        <a:t>реминерализацию</a:t>
                      </a:r>
                      <a:r>
                        <a:rPr lang="ru-RU" sz="1400" b="1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/>
                        </a:rPr>
                        <a:t> зубной эмали.</a:t>
                      </a:r>
                      <a:endParaRPr lang="en-GB" sz="1400" b="1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91981">
                        <a:lnSpc>
                          <a:spcPct val="150000"/>
                        </a:lnSpc>
                        <a:defRPr/>
                      </a:pPr>
                      <a:endParaRPr lang="en-GB" sz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91981">
                        <a:lnSpc>
                          <a:spcPct val="150000"/>
                        </a:lnSpc>
                        <a:defRPr/>
                      </a:pPr>
                      <a:endParaRPr lang="en-GB" sz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91981">
                        <a:lnSpc>
                          <a:spcPct val="150000"/>
                        </a:lnSpc>
                        <a:defRPr/>
                      </a:pPr>
                      <a:endParaRPr lang="en-GB" sz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91981">
                        <a:lnSpc>
                          <a:spcPct val="150000"/>
                        </a:lnSpc>
                        <a:defRPr/>
                      </a:pPr>
                      <a:endParaRPr lang="en-GB" sz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91981">
                        <a:lnSpc>
                          <a:spcPct val="150000"/>
                        </a:lnSpc>
                        <a:defRPr/>
                      </a:pPr>
                      <a:endParaRPr lang="en-GB" sz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84169">
                        <a:lnSpc>
                          <a:spcPct val="150000"/>
                        </a:lnSpc>
                        <a:defRPr/>
                      </a:pPr>
                      <a:endParaRPr lang="en-GB" sz="7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  <a:sym typeface="Symbol"/>
                      </a:endParaRPr>
                    </a:p>
                    <a:p>
                      <a:pPr marL="184169">
                        <a:lnSpc>
                          <a:spcPct val="150000"/>
                        </a:lnSpc>
                        <a:defRPr/>
                      </a:pPr>
                      <a:endParaRPr lang="en-GB" sz="7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  <a:sym typeface="Symbol"/>
                      </a:endParaRPr>
                    </a:p>
                    <a:p>
                      <a:pPr marL="184169">
                        <a:lnSpc>
                          <a:spcPct val="150000"/>
                        </a:lnSpc>
                        <a:defRPr/>
                      </a:pPr>
                      <a:endParaRPr lang="en-GB" sz="7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  <a:sym typeface="Symbol"/>
                      </a:endParaRPr>
                    </a:p>
                    <a:p>
                      <a:pPr marL="184169">
                        <a:lnSpc>
                          <a:spcPct val="150000"/>
                        </a:lnSpc>
                        <a:defRPr/>
                      </a:pPr>
                      <a:endParaRPr lang="en-GB" sz="7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  <a:sym typeface="Symbol"/>
                      </a:endParaRPr>
                    </a:p>
                    <a:p>
                      <a:pPr marL="184169">
                        <a:lnSpc>
                          <a:spcPct val="150000"/>
                        </a:lnSpc>
                        <a:defRPr/>
                      </a:pPr>
                      <a:r>
                        <a:rPr lang="en-GB" sz="7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  <a:sym typeface="Symbol"/>
                        </a:rPr>
                        <a:t>This study and was </a:t>
                      </a:r>
                      <a:r>
                        <a:rPr lang="en-US" sz="7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conducted by a Confidential </a:t>
                      </a:r>
                      <a:r>
                        <a:rPr lang="en-US" sz="700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Fluidinova’s</a:t>
                      </a:r>
                      <a:r>
                        <a:rPr lang="en-US" sz="7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USA Customer during their R&amp;D stage</a:t>
                      </a:r>
                      <a:endParaRPr lang="pt-PT" sz="700" kern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6353175"/>
            <a:ext cx="9144000" cy="504825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pt-PT" sz="1400" b="1" dirty="0">
              <a:solidFill>
                <a:srgbClr val="FFFFFF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869968" y="4322526"/>
            <a:ext cx="1706343" cy="1337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1007274" y="4322526"/>
            <a:ext cx="1714836" cy="1337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6726418" y="4322526"/>
            <a:ext cx="1710721" cy="1337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>
            <a:off x="1275849" y="5681258"/>
            <a:ext cx="1089971" cy="434252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lvl="0" algn="ctr" eaLnBrk="0" hangingPunct="0"/>
            <a:r>
              <a:rPr lang="ru-RU" sz="13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Группа А</a:t>
            </a:r>
            <a:endParaRPr lang="en-GB" sz="1300" b="1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 eaLnBrk="0" hangingPunct="0"/>
            <a:r>
              <a:rPr lang="en-GB" sz="11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sz="11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контроль</a:t>
            </a:r>
            <a:r>
              <a:rPr lang="en-GB" sz="11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09983" y="5653963"/>
            <a:ext cx="2183642" cy="434252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lvl="0" algn="ctr" eaLnBrk="0" hangingPunct="0"/>
            <a:r>
              <a:rPr lang="ru-RU" sz="13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Группа С</a:t>
            </a:r>
            <a:endParaRPr lang="en-GB" sz="1100" b="1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 eaLnBrk="0" hangingPunct="0"/>
            <a:r>
              <a:rPr lang="en-GB" sz="11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(18.2% </a:t>
            </a:r>
            <a:r>
              <a:rPr lang="ru-RU" sz="11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ПВ</a:t>
            </a:r>
            <a:r>
              <a:rPr lang="en-GB" sz="11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+ 1.7% nanoXIM)</a:t>
            </a:r>
            <a:endParaRPr lang="en-GB" sz="130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35576" y="5667610"/>
            <a:ext cx="1378493" cy="434252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lvl="0" algn="ctr" eaLnBrk="0" hangingPunct="0"/>
            <a:r>
              <a:rPr lang="ru-RU" sz="13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Группа</a:t>
            </a:r>
            <a:r>
              <a:rPr lang="en-GB" sz="13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</a:t>
            </a:r>
            <a:endParaRPr lang="en-GB" sz="1100" b="1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 eaLnBrk="0" hangingPunct="0"/>
            <a:r>
              <a:rPr lang="en-GB" sz="11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(18.2% </a:t>
            </a:r>
            <a:r>
              <a:rPr lang="ru-RU" sz="11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ПВ</a:t>
            </a:r>
            <a:r>
              <a:rPr lang="en-GB" sz="11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en-GB" sz="130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07087" y="-6796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16A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err="1"/>
              <a:t>Реминерализация</a:t>
            </a:r>
            <a:r>
              <a:rPr lang="ru-RU" dirty="0"/>
              <a:t> эмали</a:t>
            </a:r>
            <a:endParaRPr lang="en-GB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C9B9BDC-B304-4436-AC7D-8CD2EDFF4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78531"/>
            <a:ext cx="1400175" cy="5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44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232045"/>
              </p:ext>
            </p:extLst>
          </p:nvPr>
        </p:nvGraphicFramePr>
        <p:xfrm>
          <a:off x="407087" y="1116029"/>
          <a:ext cx="8300185" cy="5011813"/>
        </p:xfrm>
        <a:graphic>
          <a:graphicData uri="http://schemas.openxmlformats.org/drawingml/2006/table">
            <a:tbl>
              <a:tblPr/>
              <a:tblGrid>
                <a:gridCol w="8300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1813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In vivo 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исследование</a:t>
                      </a:r>
                      <a:r>
                        <a:rPr kumimoji="0" lang="en-GB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</a:p>
                    <a:p>
                      <a:pPr marL="180000" marR="0" lvl="1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Клиническое исследование для оценки отбеливающей эффективности зубной пасты, содержащей 3% </a:t>
                      </a:r>
                      <a:r>
                        <a:rPr lang="ru-RU" sz="1400" b="1" kern="12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nanoXIM•CarePaste</a:t>
                      </a:r>
                      <a:r>
                        <a:rPr lang="ru-RU" sz="14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endParaRPr lang="pt-PT" sz="1400" b="1" kern="12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360000" marR="0" lvl="1" indent="-18000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 typeface="Arial" pitchFamily="34" charset="0"/>
                        <a:buNone/>
                        <a:tabLst/>
                        <a:defRPr/>
                      </a:pPr>
                      <a:endParaRPr lang="pt-PT" sz="1200" kern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360000" marR="0" lvl="1" indent="-18000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 typeface="Arial" pitchFamily="34" charset="0"/>
                        <a:buNone/>
                        <a:tabLst/>
                        <a:defRPr/>
                      </a:pPr>
                      <a:endParaRPr lang="pt-PT" sz="1200" kern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360000" marR="0" lvl="1" indent="-18000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 typeface="Arial" pitchFamily="34" charset="0"/>
                        <a:buNone/>
                        <a:tabLst/>
                        <a:defRPr/>
                      </a:pPr>
                      <a:endParaRPr lang="pt-PT" sz="1200" kern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360000" marR="0" lvl="1" indent="-18000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 typeface="Arial" pitchFamily="34" charset="0"/>
                        <a:buNone/>
                        <a:tabLst/>
                        <a:defRPr/>
                      </a:pPr>
                      <a:endParaRPr lang="pt-PT" sz="1200" kern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360000" marR="0" lvl="1" indent="-18000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 typeface="Arial" pitchFamily="34" charset="0"/>
                        <a:buNone/>
                        <a:tabLst/>
                        <a:defRPr/>
                      </a:pPr>
                      <a:endParaRPr lang="pt-PT" sz="1200" kern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360000" marR="0" lvl="1" indent="-18000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 typeface="Arial" pitchFamily="34" charset="0"/>
                        <a:buNone/>
                        <a:tabLst/>
                        <a:defRPr/>
                      </a:pPr>
                      <a:endParaRPr lang="pt-PT" sz="1200" kern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360000" marR="0" lvl="1" indent="-18000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 typeface="Arial" pitchFamily="34" charset="0"/>
                        <a:buNone/>
                        <a:tabLst/>
                        <a:defRPr/>
                      </a:pPr>
                      <a:endParaRPr lang="pt-PT" sz="1200" kern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360000" marR="0" lvl="1" indent="-18000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 typeface="Arial" pitchFamily="34" charset="0"/>
                        <a:buNone/>
                        <a:tabLst/>
                        <a:defRPr/>
                      </a:pPr>
                      <a:endParaRPr lang="pt-PT" sz="400" kern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360000" marR="0" lvl="1" indent="-18000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50000"/>
                        <a:buFont typeface="Arial" pitchFamily="34" charset="0"/>
                        <a:buNone/>
                        <a:tabLst/>
                        <a:defRPr/>
                      </a:pPr>
                      <a:endParaRPr lang="pt-PT" sz="1200" kern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612000" lvl="1" indent="-18000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endParaRPr lang="ru-RU" sz="1200" b="1" kern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432000" lvl="1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endParaRPr lang="ru-RU" sz="1400" b="1" kern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432000" lvl="1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r>
                        <a:rPr lang="ru-RU" sz="1400" b="1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Осветление зубов на 38% </a:t>
                      </a:r>
                      <a:r>
                        <a:rPr lang="ru-RU" sz="1400" b="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наблюдалось у 75% пациентов после 10 дней использования пасты с  </a:t>
                      </a:r>
                      <a:r>
                        <a:rPr lang="ru-RU" sz="1400" b="1" kern="12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nanoXIM•CarePaste</a:t>
                      </a:r>
                      <a:r>
                        <a:rPr lang="ru-RU" sz="14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endParaRPr lang="ru-RU" sz="1400" b="0" kern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lvl="1" indent="-180000" algn="just" defTabSz="914400" rtl="0" eaLnBrk="1" latinLnBrk="0" hangingPunct="1">
                        <a:lnSpc>
                          <a:spcPct val="150000"/>
                        </a:lnSpc>
                        <a:buFont typeface="Arial" pitchFamily="34" charset="0"/>
                        <a:buNone/>
                        <a:defRPr/>
                      </a:pPr>
                      <a:endParaRPr lang="en-US" sz="800" kern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lvl="1" indent="-180000" algn="just" defTabSz="914400" rtl="0" eaLnBrk="1" latinLnBrk="0" hangingPunct="1">
                        <a:lnSpc>
                          <a:spcPct val="150000"/>
                        </a:lnSpc>
                        <a:buFont typeface="Arial" pitchFamily="34" charset="0"/>
                        <a:buNone/>
                        <a:defRPr/>
                      </a:pPr>
                      <a:r>
                        <a:rPr lang="en-US" sz="80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Source: </a:t>
                      </a:r>
                      <a:r>
                        <a:rPr lang="en-US" sz="800" kern="1200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Dentaid</a:t>
                      </a:r>
                      <a:r>
                        <a:rPr lang="en-US" sz="80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SL. </a:t>
                      </a:r>
                      <a:r>
                        <a:rPr lang="en-US" sz="800" kern="1200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Vitis</a:t>
                      </a:r>
                      <a:r>
                        <a:rPr lang="en-US" sz="80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Whitening Brochure. 2015.</a:t>
                      </a:r>
                      <a:endParaRPr lang="pt-PT" sz="800" kern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6353175"/>
            <a:ext cx="9144000" cy="504825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pt-PT" sz="1400" b="1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908050"/>
            <a:ext cx="5688013" cy="46038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4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27699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PT" dirty="0"/>
              <a:t> 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8824" y="477549"/>
            <a:ext cx="8229600" cy="46166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dirty="0">
                <a:sym typeface="Wingdings" panose="05000000000000000000" pitchFamily="2" charset="2"/>
              </a:rPr>
              <a:t>Отбеливание зубной эмали</a:t>
            </a:r>
            <a:endParaRPr lang="en-GB" dirty="0" err="1">
              <a:sym typeface="Wingdings" panose="05000000000000000000" pitchFamily="2" charset="2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3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" t="24251" r="1487" b="28749"/>
          <a:stretch/>
        </p:blipFill>
        <p:spPr bwMode="auto">
          <a:xfrm>
            <a:off x="1752600" y="2210936"/>
            <a:ext cx="5194109" cy="2437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4A1229-5238-4F52-A471-ED4BF0667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78531"/>
            <a:ext cx="1400175" cy="5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84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466787"/>
              </p:ext>
            </p:extLst>
          </p:nvPr>
        </p:nvGraphicFramePr>
        <p:xfrm>
          <a:off x="152400" y="954088"/>
          <a:ext cx="6501245" cy="5563737"/>
        </p:xfrm>
        <a:graphic>
          <a:graphicData uri="http://schemas.openxmlformats.org/drawingml/2006/table">
            <a:tbl>
              <a:tblPr/>
              <a:tblGrid>
                <a:gridCol w="6501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22431">
                <a:tc>
                  <a:txBody>
                    <a:bodyPr/>
                    <a:lstStyle/>
                    <a:p>
                      <a:pPr marL="615950" marR="0" lvl="0" indent="-34290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itchFamily="34" charset="0"/>
                        <a:buNone/>
                        <a:tabLst/>
                        <a:defRPr/>
                      </a:pPr>
                      <a:endParaRPr kumimoji="0" lang="pt-PT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360000" lvl="1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r>
                        <a:rPr lang="ru-RU" sz="140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Гладкая поверхность эмали ограничивает физическое / механическое прикрепление биопленки, которая является источником проблем при уходе за полостью рта (воспаление, гингивит и пр.).</a:t>
                      </a:r>
                    </a:p>
                    <a:p>
                      <a:pPr marL="720000" lvl="1" indent="-36000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endParaRPr lang="en-GB" sz="1400" kern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360000" lvl="1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r>
                        <a:rPr lang="ru-RU" sz="1400" kern="1200" noProof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Некоторые исследования указывают на способность </a:t>
                      </a:r>
                      <a:r>
                        <a:rPr lang="ru-RU" sz="1400" kern="1200" noProof="0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наногидроксиапатита</a:t>
                      </a:r>
                      <a:r>
                        <a:rPr lang="ru-RU" sz="1400" kern="1200" noProof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адсорбировать бактерии и, следовательно, избегать его прилипания к эмали, устраняя их изо рта во время чистки зубов</a:t>
                      </a:r>
                      <a:r>
                        <a:rPr lang="en-GB" sz="1400" kern="1200" noProof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r>
                        <a:rPr lang="en-GB" sz="1400" kern="1200" baseline="300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</a:t>
                      </a:r>
                      <a:r>
                        <a:rPr lang="ru-RU" sz="1400" kern="1200" baseline="300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r>
                        <a:rPr lang="en-GB" sz="1400" kern="1200" baseline="300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endParaRPr lang="ru-RU" sz="1400" kern="1200" baseline="300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360000" lvl="1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endParaRPr lang="en-GB" sz="1400" kern="1200" baseline="300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360000" marR="0" lvl="1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400" kern="1200" baseline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Другие эксперименты </a:t>
                      </a:r>
                      <a:r>
                        <a:rPr lang="ru-RU" sz="1400" i="1" kern="1200" baseline="0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in</a:t>
                      </a:r>
                      <a:r>
                        <a:rPr lang="ru-RU" sz="1400" i="1" kern="1200" baseline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400" i="1" kern="1200" baseline="0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vitro</a:t>
                      </a:r>
                      <a:r>
                        <a:rPr lang="ru-RU" sz="1400" i="1" kern="1200" baseline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400" kern="1200" baseline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показали, что </a:t>
                      </a:r>
                      <a:r>
                        <a:rPr lang="ru-RU" sz="1400" kern="1200" baseline="0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неагрегированные</a:t>
                      </a:r>
                      <a:r>
                        <a:rPr lang="ru-RU" sz="1400" kern="1200" baseline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и кластерные наночастицы гидроксиапатита могут адсорбироваться на поверхности бактерий и взаимодействовать с бактериальными адгезиями, препятствуя связыванию микроорганизмов с поверхностью зуба.</a:t>
                      </a:r>
                      <a:r>
                        <a:rPr lang="en-GB" sz="1400" baseline="300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</a:t>
                      </a:r>
                      <a:r>
                        <a:rPr lang="ru-RU" sz="1400" baseline="300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r>
                        <a:rPr lang="en-GB" sz="1400" baseline="300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endParaRPr lang="ru-RU" sz="1400" baseline="300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0" marR="72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761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aseline="300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</a:t>
                      </a:r>
                      <a:r>
                        <a:rPr lang="ru-RU" sz="800" baseline="300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r>
                        <a:rPr lang="en-GB" sz="800" baseline="300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 </a:t>
                      </a:r>
                      <a:r>
                        <a:rPr lang="en-GB" sz="80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T. </a:t>
                      </a:r>
                      <a:r>
                        <a:rPr lang="en-GB" sz="800" kern="1200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Fujimaru</a:t>
                      </a:r>
                      <a:r>
                        <a:rPr lang="en-GB" sz="80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T. Arakawa, R. Hayman, “</a:t>
                      </a:r>
                      <a:r>
                        <a:rPr lang="en-US" sz="80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Evaluation of </a:t>
                      </a:r>
                      <a:r>
                        <a:rPr lang="en-US" sz="800" kern="1200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Cariogenic</a:t>
                      </a:r>
                      <a:r>
                        <a:rPr lang="en-US" sz="80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Bacteria Removal by</a:t>
                      </a:r>
                      <a:r>
                        <a:rPr lang="en-US" sz="800" kern="1200" baseline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GB" sz="800" kern="1200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Nano</a:t>
                      </a:r>
                      <a:r>
                        <a:rPr lang="en-GB" sz="80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-hydroxyapatite</a:t>
                      </a:r>
                      <a:r>
                        <a:rPr lang="en-GB" sz="800" kern="1200" noProof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”</a:t>
                      </a:r>
                      <a:r>
                        <a:rPr lang="en-GB" sz="80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80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88th General Session &amp; Exhibition of the </a:t>
                      </a:r>
                      <a:r>
                        <a:rPr lang="en-US" sz="800" kern="1200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IADR</a:t>
                      </a:r>
                      <a:r>
                        <a:rPr lang="en-US" sz="80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July (2010).</a:t>
                      </a:r>
                      <a:endParaRPr lang="en-GB" sz="800" kern="1200" noProof="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aseline="300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</a:t>
                      </a:r>
                      <a:r>
                        <a:rPr lang="ru-RU" sz="800" baseline="300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r>
                        <a:rPr lang="en-GB" sz="800" baseline="300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 </a:t>
                      </a:r>
                      <a:r>
                        <a:rPr lang="en-GB" sz="800" kern="1200" noProof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S. </a:t>
                      </a:r>
                      <a:r>
                        <a:rPr lang="en-GB" sz="800" kern="1200" noProof="0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Venegas</a:t>
                      </a:r>
                      <a:r>
                        <a:rPr lang="en-GB" sz="800" kern="1200" noProof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J. Palacios, M. </a:t>
                      </a:r>
                      <a:r>
                        <a:rPr lang="en-GB" sz="800" kern="1200" noProof="0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Apella</a:t>
                      </a:r>
                      <a:r>
                        <a:rPr lang="en-GB" sz="800" kern="1200" noProof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P. </a:t>
                      </a:r>
                      <a:r>
                        <a:rPr lang="en-GB" sz="800" kern="1200" noProof="0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Morando</a:t>
                      </a:r>
                      <a:r>
                        <a:rPr lang="en-GB" sz="800" kern="1200" noProof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M. </a:t>
                      </a:r>
                      <a:r>
                        <a:rPr lang="en-GB" sz="800" kern="1200" noProof="0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Blesa</a:t>
                      </a:r>
                      <a:r>
                        <a:rPr lang="en-GB" sz="800" kern="1200" noProof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“Calcium modulates interactions between bacteria and hydroxyapatite”, J. Dent. Res. 85, </a:t>
                      </a:r>
                      <a:r>
                        <a:rPr lang="en-GB" sz="800" kern="1200" noProof="0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p.1124</a:t>
                      </a:r>
                      <a:r>
                        <a:rPr lang="en-GB" sz="800" kern="1200" noProof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(2006).</a:t>
                      </a:r>
                    </a:p>
                  </a:txBody>
                  <a:tcPr marL="0" marR="72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-34332" y="6353175"/>
            <a:ext cx="9144000" cy="504825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pt-PT" sz="1400" b="1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908050"/>
            <a:ext cx="5688013" cy="46038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4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204554"/>
            <a:ext cx="8229600" cy="478657"/>
          </a:xfrm>
        </p:spPr>
        <p:txBody>
          <a:bodyPr/>
          <a:lstStyle/>
          <a:p>
            <a:pPr marL="615950" lvl="0" indent="-342900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ym typeface="Wingdings" panose="05000000000000000000" pitchFamily="2" charset="2"/>
              </a:rPr>
              <a:t>Уменьшение развития биопленок</a:t>
            </a:r>
            <a:endParaRPr lang="en-GB" dirty="0">
              <a:sym typeface="Wingdings" panose="05000000000000000000" pitchFamily="2" charset="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119B30-99C5-4826-B400-7F6F5982F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78531"/>
            <a:ext cx="1400175" cy="524346"/>
          </a:xfrm>
          <a:prstGeom prst="rect">
            <a:avLst/>
          </a:prstGeom>
        </p:spPr>
      </p:pic>
      <p:pic>
        <p:nvPicPr>
          <p:cNvPr id="1026" name="Picture 2" descr="Ð ÐµÐ·ÑÐ»ÑÑÐ°Ñ Ð¿Ð¾ÑÑÐºÑ Ð·Ð¾Ð±ÑÐ°Ð¶ÐµÐ½Ñ Ð·Ð° Ð·Ð°Ð¿Ð¸ÑÐ¾Ð¼ &quot;bacteria&quot;">
            <a:extLst>
              <a:ext uri="{FF2B5EF4-FFF2-40B4-BE49-F238E27FC236}">
                <a16:creationId xmlns:a16="http://schemas.microsoft.com/office/drawing/2014/main" id="{1763F8A6-78AD-4F7C-9939-22037DA84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81356" y="2396371"/>
            <a:ext cx="4800600" cy="206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161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PT"/>
              <a:t> </a:t>
            </a:r>
            <a:fld id="{9631DDE1-249D-45C8-870C-14201101CD4D}" type="slidenum">
              <a:rPr lang="pt-PT" smtClean="0">
                <a:solidFill>
                  <a:schemeClr val="bg1"/>
                </a:solidFill>
              </a:rPr>
              <a:pPr>
                <a:defRPr/>
              </a:pPr>
              <a:t>19</a:t>
            </a:fld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5" name="Picture 4" descr="http://www.fluidinova.com/temp/JPG_b1cac17dcf2475b20f3cae4424fb9c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3338" y="3210559"/>
            <a:ext cx="4784230" cy="3312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451433" y="1466334"/>
            <a:ext cx="83979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ctr" eaLnBrk="0" fontAlgn="auto" hangingPunct="0">
              <a:spcBef>
                <a:spcPts val="0"/>
              </a:spcBef>
              <a:spcAft>
                <a:spcPts val="0"/>
              </a:spcAft>
              <a:buClr>
                <a:srgbClr val="ADD7D0"/>
              </a:buClr>
              <a:buFont typeface="Arial" charset="0"/>
              <a:buNone/>
            </a:pPr>
            <a:r>
              <a:rPr lang="ru-RU" sz="4400" b="1" dirty="0">
                <a:solidFill>
                  <a:srgbClr val="00416A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Хватит исследований!</a:t>
            </a:r>
          </a:p>
          <a:p>
            <a:pPr marL="342900" indent="-342900" algn="ctr" eaLnBrk="0" fontAlgn="auto" hangingPunct="0">
              <a:spcBef>
                <a:spcPts val="0"/>
              </a:spcBef>
              <a:spcAft>
                <a:spcPts val="0"/>
              </a:spcAft>
              <a:buClr>
                <a:srgbClr val="ADD7D0"/>
              </a:buClr>
              <a:buFont typeface="Arial" charset="0"/>
              <a:buNone/>
            </a:pPr>
            <a:r>
              <a:rPr lang="ru-RU" sz="4400" b="1" dirty="0">
                <a:solidFill>
                  <a:srgbClr val="00416A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Как использовать </a:t>
            </a:r>
            <a:r>
              <a:rPr lang="pt-PT" sz="4400" b="1" dirty="0">
                <a:solidFill>
                  <a:srgbClr val="00416A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nanoXIM </a:t>
            </a:r>
            <a:r>
              <a:rPr lang="ru-RU" sz="4400" b="1" dirty="0">
                <a:solidFill>
                  <a:srgbClr val="00416A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в нашей зубной пасте</a:t>
            </a:r>
            <a:r>
              <a:rPr lang="pt-PT" sz="4400" b="1" dirty="0">
                <a:solidFill>
                  <a:srgbClr val="00416A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?</a:t>
            </a:r>
            <a:endParaRPr lang="pt-PT" sz="4400" b="1" dirty="0">
              <a:solidFill>
                <a:srgbClr val="00416A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011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540" y="559488"/>
            <a:ext cx="8668918" cy="369656"/>
          </a:xfrm>
        </p:spPr>
        <p:txBody>
          <a:bodyPr/>
          <a:lstStyle/>
          <a:p>
            <a:r>
              <a:rPr lang="ru-RU" dirty="0"/>
              <a:t>Космические технологии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6EC9FA-2FA8-4BAA-BBEB-C581B2744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78664"/>
            <a:ext cx="1314868" cy="492399"/>
          </a:xfrm>
          <a:prstGeom prst="rect">
            <a:avLst/>
          </a:prstGeom>
        </p:spPr>
      </p:pic>
      <p:sp>
        <p:nvSpPr>
          <p:cNvPr id="4" name="AutoShape 4" descr="Ð ÐµÐ·ÑÐ»ÑÑÐ°Ñ Ð¿Ð¾ÑÑÐºÑ Ð·Ð¾Ð±ÑÐ°Ð¶ÐµÐ½Ñ Ð·Ð° Ð·Ð°Ð¿Ð¸ÑÐ¾Ð¼ &quot;astronavt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Ð ÐµÐ·ÑÐ»ÑÑÐ°Ñ Ð¿Ð¾ÑÑÐºÑ Ð·Ð¾Ð±ÑÐ°Ð¶ÐµÐ½Ñ Ð·Ð° Ð·Ð°Ð¿Ð¸ÑÐ¾Ð¼ &quot;astronavt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 ÐµÐ·ÑÐ»ÑÑÐ°Ñ Ð¿Ð¾ÑÑÐºÑ Ð·Ð¾Ð±ÑÐ°Ð¶ÐµÐ½Ñ Ð·Ð° Ð·Ð°Ð¿Ð¸ÑÐ¾Ð¼ &quot;astronavt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Ð ÐµÐ·ÑÐ»ÑÑÐ°Ñ Ð¿Ð¾ÑÑÐºÑ Ð·Ð¾Ð±ÑÐ°Ð¶ÐµÐ½Ñ Ð·Ð° Ð·Ð°Ð¿Ð¸ÑÐ¾Ð¼ &quot;astronavt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Ð ÐµÐ·ÑÐ»ÑÑÐ°Ñ Ð¿Ð¾ÑÑÐºÑ Ð·Ð¾Ð±ÑÐ°Ð¶ÐµÐ½Ñ Ð·Ð° Ð·Ð°Ð¿Ð¸ÑÐ¾Ð¼ &quot;astronavt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9" y="1828800"/>
            <a:ext cx="7670800" cy="472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970s Born in Japan: A Toothpaste that Repairs Tooth Enam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73440" y="2955960"/>
            <a:ext cx="2025720" cy="2362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42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53175"/>
            <a:ext cx="9144000" cy="504825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pt-PT" sz="1400" b="1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908050"/>
            <a:ext cx="5688013" cy="46038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4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PT" dirty="0"/>
              <a:t> 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1330" y="2112133"/>
            <a:ext cx="5634679" cy="2633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Легко ввести </a:t>
            </a:r>
            <a:r>
              <a:rPr lang="ru-RU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рецептуру зубной пасты</a:t>
            </a:r>
            <a:endParaRPr lang="en-US" sz="140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742950" lvl="1" indent="-285750" eaLnBrk="0" hangingPunct="0">
              <a:buFont typeface="Arial" pitchFamily="34" charset="0"/>
              <a:buChar char="•"/>
            </a:pPr>
            <a:endParaRPr lang="en-US" sz="140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742950" lvl="1" indent="-28575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Продукт на </a:t>
            </a:r>
            <a:r>
              <a:rPr lang="ru-RU" sz="14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водной основе</a:t>
            </a:r>
            <a:endParaRPr lang="en-US" sz="140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742950" lvl="1" indent="-285750" eaLnBrk="0" hangingPunct="0">
              <a:buFont typeface="Arial" pitchFamily="34" charset="0"/>
              <a:buChar char="•"/>
            </a:pPr>
            <a:endParaRPr lang="en-US" sz="140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742950" lvl="1" indent="-28575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b="1" dirty="0" err="1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Хемически</a:t>
            </a:r>
            <a:r>
              <a:rPr lang="ru-RU" sz="14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</a:t>
            </a:r>
            <a:r>
              <a:rPr lang="ru-RU" sz="1400" b="1" dirty="0" err="1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микробиологически</a:t>
            </a:r>
            <a:r>
              <a:rPr lang="ru-RU" sz="14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стабилен</a:t>
            </a:r>
            <a:endParaRPr lang="en-US" sz="140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742950" lvl="1" indent="-285750" eaLnBrk="0" hangingPunct="0">
              <a:buFont typeface="Arial" pitchFamily="34" charset="0"/>
              <a:buChar char="•"/>
            </a:pPr>
            <a:endParaRPr lang="en-US" sz="140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742950" lvl="1" indent="-285750" algn="just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Для начала введения нужно просто </a:t>
            </a:r>
            <a:r>
              <a:rPr lang="ru-RU" sz="14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заменить часть воды в вашей зубной пасте</a:t>
            </a:r>
            <a:r>
              <a:rPr lang="en-US" sz="14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продуктом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nanoXIM</a:t>
            </a:r>
            <a:r>
              <a:rPr lang="ru-RU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CarePaste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654" y="1245996"/>
            <a:ext cx="2749771" cy="191018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893" y="3142172"/>
            <a:ext cx="2666532" cy="193037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0525" y="5177526"/>
            <a:ext cx="2558227" cy="104018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99945" y="5161280"/>
            <a:ext cx="2628376" cy="114109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00" y="1384156"/>
            <a:ext cx="3738817" cy="460088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28428" y="368918"/>
            <a:ext cx="8229600" cy="46166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dirty="0">
                <a:sym typeface="Wingdings" panose="05000000000000000000" pitchFamily="2" charset="2"/>
              </a:rPr>
              <a:t>Примеры рецептур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ru-RU" dirty="0">
                <a:sym typeface="Wingdings" panose="05000000000000000000" pitchFamily="2" charset="2"/>
              </a:rPr>
              <a:t>зубных паст </a:t>
            </a:r>
            <a:endParaRPr lang="en-GB" dirty="0" err="1"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1680" y="5197257"/>
            <a:ext cx="2539675" cy="10204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E4F703-E9E5-42A8-961A-FAC360F89A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78531"/>
            <a:ext cx="1400175" cy="5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82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99724"/>
              </p:ext>
            </p:extLst>
          </p:nvPr>
        </p:nvGraphicFramePr>
        <p:xfrm>
          <a:off x="633411" y="1424608"/>
          <a:ext cx="7877176" cy="1556703"/>
        </p:xfrm>
        <a:graphic>
          <a:graphicData uri="http://schemas.openxmlformats.org/drawingml/2006/table">
            <a:tbl>
              <a:tblPr/>
              <a:tblGrid>
                <a:gridCol w="7877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30440">
                <a:tc>
                  <a:txBody>
                    <a:bodyPr/>
                    <a:lstStyle/>
                    <a:p>
                      <a:pPr marL="95250" marR="0" lvl="1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Общий диапазон введения </a:t>
                      </a:r>
                      <a:r>
                        <a:rPr lang="ru-RU" sz="1400" b="0" kern="12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nanoXIM•CarePaste</a:t>
                      </a:r>
                      <a:r>
                        <a:rPr lang="ru-RU" sz="1400" b="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составляет от 3 до 15 </a:t>
                      </a:r>
                      <a:r>
                        <a:rPr lang="ru-RU" sz="1400" b="0" kern="1200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мас</a:t>
                      </a:r>
                      <a:r>
                        <a:rPr lang="ru-RU" sz="1400" b="0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.%, </a:t>
                      </a:r>
                      <a:r>
                        <a:rPr lang="ru-RU" sz="1400" b="1" kern="120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чаще от 5 до 7,5%.</a:t>
                      </a:r>
                    </a:p>
                    <a:p>
                      <a:pPr marL="95250" marR="0" lvl="1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lang="en-US" sz="1400" b="1" kern="120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95250" marR="0" lvl="1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Распространенным значением является </a:t>
                      </a:r>
                      <a:r>
                        <a:rPr lang="ru-RU" sz="1400" b="1" kern="1200" baseline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6,5%</a:t>
                      </a:r>
                      <a:r>
                        <a:rPr lang="ru-RU" sz="1400" b="0" kern="1200" baseline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400" b="0" kern="12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nanoXIM•CarePaste</a:t>
                      </a:r>
                      <a:r>
                        <a:rPr lang="ru-RU" sz="1400" b="0" kern="1200" baseline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что соответствует </a:t>
                      </a:r>
                      <a:r>
                        <a:rPr lang="ru-RU" sz="1400" b="1" kern="1200" baseline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1% </a:t>
                      </a:r>
                      <a:r>
                        <a:rPr lang="ru-RU" sz="1400" b="1" kern="1200" baseline="0" dirty="0" err="1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наногидроксиапатита</a:t>
                      </a:r>
                      <a:r>
                        <a:rPr lang="ru-RU" sz="1400" b="1" kern="1200" baseline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400" b="0" kern="1200" baseline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 составе зубной пасты.</a:t>
                      </a:r>
                      <a:endParaRPr lang="en-US" sz="1400" b="0" kern="1200" baseline="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6353175"/>
            <a:ext cx="9144000" cy="504825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pt-PT" sz="1400" b="1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908050"/>
            <a:ext cx="5688013" cy="46038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400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96994" y="325821"/>
            <a:ext cx="8229600" cy="369332"/>
          </a:xfrm>
        </p:spPr>
        <p:txBody>
          <a:bodyPr/>
          <a:lstStyle/>
          <a:p>
            <a:r>
              <a:rPr lang="ru-RU" dirty="0"/>
              <a:t>Сколько нужно </a:t>
            </a:r>
            <a:r>
              <a:rPr lang="en-GB" dirty="0"/>
              <a:t>nanoXIM</a:t>
            </a:r>
            <a:r>
              <a:rPr lang="ru-RU" dirty="0"/>
              <a:t> </a:t>
            </a:r>
            <a:r>
              <a:rPr lang="en-US" dirty="0" err="1"/>
              <a:t>CarePaste</a:t>
            </a:r>
            <a:r>
              <a:rPr lang="en-GB" dirty="0"/>
              <a:t>?</a:t>
            </a:r>
            <a:endParaRPr lang="pt-PT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220986"/>
              </p:ext>
            </p:extLst>
          </p:nvPr>
        </p:nvGraphicFramePr>
        <p:xfrm>
          <a:off x="1923640" y="3352800"/>
          <a:ext cx="5296718" cy="24333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606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23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/>
                        <a:t>% </a:t>
                      </a:r>
                      <a:r>
                        <a:rPr lang="pt-PT" sz="1600" b="1" dirty="0"/>
                        <a:t>nanoXIMCarePaste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/>
                        <a:t>в зубной пасте</a:t>
                      </a:r>
                      <a:endParaRPr lang="en-GB" sz="1600" b="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/>
                        <a:t>% </a:t>
                      </a:r>
                      <a:r>
                        <a:rPr lang="ru-RU" sz="1600" dirty="0" err="1"/>
                        <a:t>наногидроксиапатита</a:t>
                      </a:r>
                      <a:r>
                        <a:rPr lang="pt-PT" sz="1600" dirty="0"/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/>
                        <a:t>в зубной пасте</a:t>
                      </a:r>
                      <a:endParaRPr lang="en-GB" sz="1600" b="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/>
                      <a:r>
                        <a:rPr lang="pt-PT" sz="1600" dirty="0"/>
                        <a:t>3,0%</a:t>
                      </a:r>
                      <a:endParaRPr lang="en-GB" sz="160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0,465%</a:t>
                      </a:r>
                      <a:endParaRPr lang="en-GB" sz="160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/>
                      <a:r>
                        <a:rPr lang="pt-PT" sz="1600" dirty="0"/>
                        <a:t>5,0%</a:t>
                      </a:r>
                      <a:endParaRPr lang="en-GB" sz="160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0,775%</a:t>
                      </a:r>
                      <a:endParaRPr lang="en-GB" sz="160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/>
                      <a:r>
                        <a:rPr lang="pt-PT" sz="1600" dirty="0"/>
                        <a:t>6,5%</a:t>
                      </a:r>
                      <a:endParaRPr lang="en-GB" sz="160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1,008%</a:t>
                      </a:r>
                      <a:endParaRPr lang="en-GB" sz="160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/>
                      <a:r>
                        <a:rPr lang="pt-PT" sz="1600" dirty="0"/>
                        <a:t>10,0%</a:t>
                      </a:r>
                      <a:endParaRPr lang="en-GB" sz="160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1,550%</a:t>
                      </a:r>
                      <a:endParaRPr lang="en-GB" sz="160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/>
                      <a:r>
                        <a:rPr lang="pt-PT" sz="1600" dirty="0"/>
                        <a:t>15,0%</a:t>
                      </a:r>
                      <a:endParaRPr lang="en-GB" sz="160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2,325%</a:t>
                      </a:r>
                      <a:endParaRPr lang="en-GB" sz="160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EBF899-FD96-4597-AA66-6B9C66ED4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78531"/>
            <a:ext cx="1400175" cy="5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90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53175"/>
            <a:ext cx="9144000" cy="504825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pt-PT" sz="1400" b="1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908050"/>
            <a:ext cx="5688013" cy="46038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400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81000" y="118889"/>
            <a:ext cx="8229600" cy="738664"/>
          </a:xfrm>
        </p:spPr>
        <p:txBody>
          <a:bodyPr/>
          <a:lstStyle/>
          <a:p>
            <a:r>
              <a:rPr lang="ru-RU" dirty="0"/>
              <a:t>Где еще можно использовать </a:t>
            </a:r>
            <a:br>
              <a:rPr lang="ru-RU" dirty="0"/>
            </a:br>
            <a:r>
              <a:rPr lang="en-GB" dirty="0"/>
              <a:t>nanoXIM</a:t>
            </a:r>
            <a:r>
              <a:rPr lang="ru-RU" dirty="0"/>
              <a:t> </a:t>
            </a:r>
            <a:r>
              <a:rPr lang="en-US" dirty="0" err="1"/>
              <a:t>CarePaste</a:t>
            </a:r>
            <a:r>
              <a:rPr lang="en-GB" dirty="0"/>
              <a:t>?</a:t>
            </a:r>
            <a:endParaRPr lang="pt-PT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EBF899-FD96-4597-AA66-6B9C66ED4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78531"/>
            <a:ext cx="1400175" cy="52434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80BD66-560D-4354-9C33-F7AC248B3D35}"/>
              </a:ext>
            </a:extLst>
          </p:cNvPr>
          <p:cNvSpPr/>
          <p:nvPr/>
        </p:nvSpPr>
        <p:spPr>
          <a:xfrm>
            <a:off x="2164216" y="1848936"/>
            <a:ext cx="48155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UA" dirty="0"/>
              <a:t>Основными областями применения этого продукта являются </a:t>
            </a:r>
            <a:r>
              <a:rPr lang="ru-UA" b="1" dirty="0"/>
              <a:t>зубные пасты</a:t>
            </a:r>
            <a:r>
              <a:rPr lang="ru-UA" dirty="0"/>
              <a:t>, </a:t>
            </a:r>
            <a:r>
              <a:rPr lang="ru-UA" b="1" dirty="0"/>
              <a:t>жидкости для полоскания рта</a:t>
            </a:r>
            <a:r>
              <a:rPr lang="ru-UA" dirty="0"/>
              <a:t>, </a:t>
            </a:r>
            <a:r>
              <a:rPr lang="ru-UA" b="1" dirty="0"/>
              <a:t>жевательные резинки </a:t>
            </a:r>
            <a:r>
              <a:rPr lang="ru-UA" dirty="0"/>
              <a:t>и </a:t>
            </a:r>
            <a:r>
              <a:rPr lang="ru-UA" b="1" dirty="0"/>
              <a:t>кремы</a:t>
            </a:r>
            <a:r>
              <a:rPr lang="ru-UA" dirty="0"/>
              <a:t> с типичной скоростью введения от 3 до 15 </a:t>
            </a:r>
            <a:r>
              <a:rPr lang="ru-UA" dirty="0" err="1"/>
              <a:t>мас</a:t>
            </a:r>
            <a:r>
              <a:rPr lang="ru-UA" dirty="0"/>
              <a:t>.%.</a:t>
            </a:r>
            <a:endParaRPr lang="ru-RU" dirty="0"/>
          </a:p>
          <a:p>
            <a:endParaRPr lang="ru-RU" dirty="0"/>
          </a:p>
          <a:p>
            <a:r>
              <a:rPr lang="ru-UA" dirty="0"/>
              <a:t>Пределы включения не определены, и в </a:t>
            </a:r>
            <a:r>
              <a:rPr lang="ru-UA" b="1" dirty="0"/>
              <a:t>профессиональных зубных продуктах </a:t>
            </a:r>
            <a:r>
              <a:rPr lang="ru-UA" dirty="0"/>
              <a:t>успешно используются значения до 90 </a:t>
            </a:r>
            <a:r>
              <a:rPr lang="ru-UA" dirty="0" err="1"/>
              <a:t>мас</a:t>
            </a:r>
            <a:r>
              <a:rPr lang="ru-UA" dirty="0"/>
              <a:t>.%. </a:t>
            </a:r>
            <a:r>
              <a:rPr lang="ru-UA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nanoXIM•CarePaste</a:t>
            </a:r>
            <a:r>
              <a:rPr lang="ru-UA" dirty="0"/>
              <a:t> может быть легко включен в продукты на водной основе, просто заменяя часть воды в составе.</a:t>
            </a:r>
          </a:p>
        </p:txBody>
      </p:sp>
      <p:pic>
        <p:nvPicPr>
          <p:cNvPr id="4098" name="Picture 2" descr="Ð ÐµÐ·ÑÐ»ÑÑÐ°Ñ Ð¿Ð¾ÑÑÐºÑ Ð·Ð¾Ð±ÑÐ°Ð¶ÐµÐ½Ñ Ð·Ð° Ð·Ð°Ð¿Ð¸ÑÐ¾Ð¼ &quot;tooth paste&quot;">
            <a:extLst>
              <a:ext uri="{FF2B5EF4-FFF2-40B4-BE49-F238E27FC236}">
                <a16:creationId xmlns:a16="http://schemas.microsoft.com/office/drawing/2014/main" id="{D66A97FD-1CE7-4AF0-980A-138A1FBDB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76" y="1274121"/>
            <a:ext cx="1453665" cy="14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E9C8F90C-7326-4EA3-B8BC-6C41D0E44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r="16281"/>
          <a:stretch/>
        </p:blipFill>
        <p:spPr bwMode="auto">
          <a:xfrm>
            <a:off x="7242689" y="4441379"/>
            <a:ext cx="1597453" cy="154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Ð ÐµÐ·ÑÐ»ÑÑÐ°Ñ Ð¿Ð¾ÑÑÐºÑ Ð·Ð¾Ð±ÑÐ°Ð¶ÐµÐ½Ñ Ð·Ð° Ð·Ð°Ð¿Ð¸ÑÐ¾Ð¼ &quot;mouthwashes&quot;">
            <a:extLst>
              <a:ext uri="{FF2B5EF4-FFF2-40B4-BE49-F238E27FC236}">
                <a16:creationId xmlns:a16="http://schemas.microsoft.com/office/drawing/2014/main" id="{59BD8C46-62AF-42FA-AD48-FCD6A3EA9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3" r="32512"/>
          <a:stretch/>
        </p:blipFill>
        <p:spPr bwMode="auto">
          <a:xfrm>
            <a:off x="7019846" y="1184736"/>
            <a:ext cx="1597453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6349FCC7-A1C8-43CA-AF70-E96847C92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0"/>
          <a:stretch/>
        </p:blipFill>
        <p:spPr bwMode="auto">
          <a:xfrm>
            <a:off x="317727" y="4238820"/>
            <a:ext cx="1597453" cy="157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431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PT"/>
              <a:t> </a:t>
            </a:r>
            <a:fld id="{9631DDE1-249D-45C8-870C-14201101CD4D}" type="slidenum">
              <a:rPr lang="pt-PT" smtClean="0">
                <a:solidFill>
                  <a:schemeClr val="bg1"/>
                </a:solidFill>
              </a:rPr>
              <a:pPr>
                <a:defRPr/>
              </a:pPr>
              <a:t>23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433" y="1466334"/>
            <a:ext cx="83979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ctr" eaLnBrk="0" fontAlgn="auto" hangingPunct="0">
              <a:spcBef>
                <a:spcPts val="0"/>
              </a:spcBef>
              <a:spcAft>
                <a:spcPts val="0"/>
              </a:spcAft>
              <a:buClr>
                <a:srgbClr val="ADD7D0"/>
              </a:buClr>
              <a:buFont typeface="Arial" charset="0"/>
              <a:buNone/>
            </a:pPr>
            <a:r>
              <a:rPr lang="ru-RU" sz="4800" b="1" dirty="0">
                <a:solidFill>
                  <a:srgbClr val="00416A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Регуляторные аспекты</a:t>
            </a:r>
            <a:endParaRPr lang="pt-PT" sz="4800" b="1" dirty="0">
              <a:solidFill>
                <a:srgbClr val="00416A"/>
              </a:solidFill>
              <a:latin typeface="Tahoma" pitchFamily="34" charset="0"/>
              <a:ea typeface="Tahoma" pitchFamily="34" charset="0"/>
              <a:cs typeface="Tahoma" pitchFamily="34" charset="0"/>
              <a:sym typeface="Wingdings"/>
            </a:endParaRPr>
          </a:p>
          <a:p>
            <a:pPr marL="342900" indent="-342900" algn="ctr" eaLnBrk="0" fontAlgn="auto" hangingPunct="0">
              <a:spcBef>
                <a:spcPts val="0"/>
              </a:spcBef>
              <a:spcAft>
                <a:spcPts val="0"/>
              </a:spcAft>
              <a:buClr>
                <a:srgbClr val="ADD7D0"/>
              </a:buClr>
              <a:buFont typeface="Arial" charset="0"/>
              <a:buNone/>
            </a:pPr>
            <a:endParaRPr lang="pt-PT" sz="4800" b="1" dirty="0">
              <a:solidFill>
                <a:srgbClr val="00416A"/>
              </a:solidFill>
              <a:latin typeface="Tahoma" pitchFamily="34" charset="0"/>
              <a:ea typeface="Tahoma" pitchFamily="34" charset="0"/>
              <a:cs typeface="Tahoma" pitchFamily="34" charset="0"/>
              <a:sym typeface="Wingdings"/>
            </a:endParaRPr>
          </a:p>
          <a:p>
            <a:pPr marL="342900" indent="-342900" algn="ctr" eaLnBrk="0" fontAlgn="auto" hangingPunct="0">
              <a:spcBef>
                <a:spcPts val="0"/>
              </a:spcBef>
              <a:spcAft>
                <a:spcPts val="0"/>
              </a:spcAft>
              <a:buClr>
                <a:srgbClr val="ADD7D0"/>
              </a:buClr>
              <a:buFont typeface="Arial" charset="0"/>
              <a:buNone/>
            </a:pPr>
            <a:endParaRPr lang="pt-PT" sz="4800" b="1" dirty="0">
              <a:solidFill>
                <a:srgbClr val="00416A"/>
              </a:solidFill>
              <a:latin typeface="Tahoma" pitchFamily="34" charset="0"/>
              <a:ea typeface="Tahoma" pitchFamily="34" charset="0"/>
              <a:cs typeface="Tahoma" pitchFamily="34" charset="0"/>
              <a:sym typeface="Wingdings"/>
            </a:endParaRPr>
          </a:p>
          <a:p>
            <a:pPr marL="342900" indent="-342900" algn="ctr" eaLnBrk="0" fontAlgn="auto" hangingPunct="0">
              <a:spcBef>
                <a:spcPts val="0"/>
              </a:spcBef>
              <a:spcAft>
                <a:spcPts val="0"/>
              </a:spcAft>
              <a:buClr>
                <a:srgbClr val="ADD7D0"/>
              </a:buClr>
              <a:buFont typeface="Arial" charset="0"/>
              <a:buNone/>
            </a:pPr>
            <a:r>
              <a:rPr lang="ru-RU" sz="3200" b="1" dirty="0">
                <a:solidFill>
                  <a:srgbClr val="00416A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Косметика</a:t>
            </a:r>
            <a:r>
              <a:rPr lang="pt-PT" sz="3200" b="1" dirty="0">
                <a:solidFill>
                  <a:srgbClr val="00416A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ru-RU" sz="3200" b="1" dirty="0">
                <a:solidFill>
                  <a:srgbClr val="00416A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и</a:t>
            </a:r>
            <a:r>
              <a:rPr lang="pt-PT" sz="3200" b="1" dirty="0">
                <a:solidFill>
                  <a:srgbClr val="00416A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ru-RU" sz="3200" b="1" dirty="0">
                <a:solidFill>
                  <a:srgbClr val="00416A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Наноматериалы</a:t>
            </a:r>
            <a:endParaRPr lang="pt-PT" sz="3200" b="1" dirty="0">
              <a:solidFill>
                <a:srgbClr val="00416A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 charset="0"/>
            </a:endParaRPr>
          </a:p>
        </p:txBody>
      </p:sp>
      <p:pic>
        <p:nvPicPr>
          <p:cNvPr id="2050" name="Picture 2" descr="Ð ÐµÐ·ÑÐ»ÑÑÐ°Ñ Ð¿Ð¾ÑÑÐºÑ Ð·Ð¾Ð±ÑÐ°Ð¶ÐµÐ½Ñ Ð·Ð° Ð·Ð°Ð¿Ð¸ÑÐ¾Ð¼ &quot;law regulation&quot;">
            <a:extLst>
              <a:ext uri="{FF2B5EF4-FFF2-40B4-BE49-F238E27FC236}">
                <a16:creationId xmlns:a16="http://schemas.microsoft.com/office/drawing/2014/main" id="{B6686424-4CE5-4765-BD13-05B24A158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424878"/>
            <a:ext cx="3208912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061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46476"/>
            <a:ext cx="9144000" cy="504825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pt-PT" sz="1400" b="1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908050"/>
            <a:ext cx="5688013" cy="46038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18279" y="3138356"/>
            <a:ext cx="795998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7100" algn="just"/>
            <a:r>
              <a:rPr lang="ru-RU" b="1" dirty="0">
                <a:solidFill>
                  <a:srgbClr val="595959"/>
                </a:solidFill>
                <a:ea typeface="Tahoma" pitchFamily="34" charset="0"/>
                <a:cs typeface="Tahoma" pitchFamily="34" charset="0"/>
              </a:rPr>
              <a:t>Отношение к </a:t>
            </a:r>
            <a:r>
              <a:rPr lang="ru-RU" b="1" dirty="0" err="1">
                <a:solidFill>
                  <a:srgbClr val="595959"/>
                </a:solidFill>
                <a:ea typeface="Tahoma" pitchFamily="34" charset="0"/>
                <a:cs typeface="Tahoma" pitchFamily="34" charset="0"/>
              </a:rPr>
              <a:t>наногидроксиапатиту</a:t>
            </a:r>
            <a:r>
              <a:rPr lang="pt-PT" b="1" dirty="0">
                <a:solidFill>
                  <a:srgbClr val="595959"/>
                </a:solidFill>
                <a:ea typeface="Tahoma" pitchFamily="34" charset="0"/>
                <a:cs typeface="Tahoma" pitchFamily="34" charset="0"/>
              </a:rPr>
              <a:t> SCCS</a:t>
            </a:r>
            <a:endParaRPr lang="ru-RU" b="1" dirty="0">
              <a:solidFill>
                <a:srgbClr val="595959"/>
              </a:solidFill>
              <a:ea typeface="Tahoma" pitchFamily="34" charset="0"/>
              <a:cs typeface="Tahoma" pitchFamily="34" charset="0"/>
            </a:endParaRPr>
          </a:p>
          <a:p>
            <a:pPr marL="377100" algn="just"/>
            <a:endParaRPr lang="en-GB" b="1" dirty="0">
              <a:solidFill>
                <a:srgbClr val="595959"/>
              </a:solidFill>
              <a:ea typeface="Tahoma" pitchFamily="34" charset="0"/>
              <a:cs typeface="Tahoma" pitchFamily="34" charset="0"/>
            </a:endParaRPr>
          </a:p>
          <a:p>
            <a:pPr marL="377100" algn="just"/>
            <a:r>
              <a:rPr lang="ru-RU" sz="1600" dirty="0">
                <a:solidFill>
                  <a:srgbClr val="595959"/>
                </a:solidFill>
                <a:ea typeface="Tahoma" pitchFamily="34" charset="0"/>
                <a:cs typeface="Tahoma" pitchFamily="34" charset="0"/>
              </a:rPr>
              <a:t>В разрезе использования </a:t>
            </a:r>
            <a:r>
              <a:rPr lang="ru-RU" sz="1600" dirty="0" err="1">
                <a:solidFill>
                  <a:srgbClr val="595959"/>
                </a:solidFill>
                <a:ea typeface="Tahoma" pitchFamily="34" charset="0"/>
                <a:cs typeface="Tahoma" pitchFamily="34" charset="0"/>
              </a:rPr>
              <a:t>наногидроксиапатита</a:t>
            </a:r>
            <a:r>
              <a:rPr lang="ru-RU" sz="1600" dirty="0">
                <a:solidFill>
                  <a:srgbClr val="595959"/>
                </a:solidFill>
                <a:ea typeface="Tahoma" pitchFamily="34" charset="0"/>
                <a:cs typeface="Tahoma" pitchFamily="34" charset="0"/>
              </a:rPr>
              <a:t> в косметических продуктах</a:t>
            </a:r>
            <a:r>
              <a:rPr lang="en-GB" sz="1600" dirty="0">
                <a:solidFill>
                  <a:srgbClr val="595959"/>
                </a:solidFill>
                <a:ea typeface="Tahoma" pitchFamily="34" charset="0"/>
                <a:cs typeface="Tahoma" pitchFamily="34" charset="0"/>
              </a:rPr>
              <a:t>, </a:t>
            </a:r>
            <a:r>
              <a:rPr lang="ru-RU" sz="1600" dirty="0">
                <a:solidFill>
                  <a:srgbClr val="595959"/>
                </a:solidFill>
                <a:ea typeface="Tahoma" pitchFamily="34" charset="0"/>
                <a:cs typeface="Tahoma" pitchFamily="34" charset="0"/>
              </a:rPr>
              <a:t>Европейский Научный Комитет</a:t>
            </a:r>
            <a:r>
              <a:rPr lang="en-US" sz="1600" dirty="0">
                <a:solidFill>
                  <a:srgbClr val="595959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z="1600" dirty="0">
                <a:solidFill>
                  <a:srgbClr val="595959"/>
                </a:solidFill>
                <a:ea typeface="Tahoma" pitchFamily="34" charset="0"/>
                <a:cs typeface="Tahoma" pitchFamily="34" charset="0"/>
              </a:rPr>
              <a:t>Безопасности Потребителей</a:t>
            </a:r>
            <a:r>
              <a:rPr lang="en-US" sz="1600" dirty="0">
                <a:solidFill>
                  <a:srgbClr val="595959"/>
                </a:solidFill>
                <a:ea typeface="Tahoma" pitchFamily="34" charset="0"/>
                <a:cs typeface="Tahoma" pitchFamily="34" charset="0"/>
              </a:rPr>
              <a:t> (</a:t>
            </a:r>
            <a:r>
              <a:rPr lang="en-GB" sz="1600" dirty="0">
                <a:solidFill>
                  <a:srgbClr val="595959"/>
                </a:solidFill>
                <a:ea typeface="Tahoma" pitchFamily="34" charset="0"/>
                <a:cs typeface="Tahoma" pitchFamily="34" charset="0"/>
              </a:rPr>
              <a:t>SCCS) </a:t>
            </a:r>
            <a:r>
              <a:rPr lang="ru-RU" sz="1600" dirty="0">
                <a:solidFill>
                  <a:srgbClr val="595959"/>
                </a:solidFill>
                <a:ea typeface="Tahoma" pitchFamily="34" charset="0"/>
                <a:cs typeface="Tahoma" pitchFamily="34" charset="0"/>
              </a:rPr>
              <a:t>выдал распоряжение </a:t>
            </a:r>
            <a:r>
              <a:rPr lang="en-GB" sz="1600" u="sng" dirty="0">
                <a:solidFill>
                  <a:srgbClr val="595959"/>
                </a:solidFill>
                <a:ea typeface="Tahoma" pitchFamily="34" charset="0"/>
                <a:cs typeface="Tahoma" pitchFamily="34" charset="0"/>
                <a:hlinkClick r:id="rId3"/>
              </a:rPr>
              <a:t>SCCS/1566/15</a:t>
            </a:r>
            <a:r>
              <a:rPr lang="ru-RU" sz="1600" u="sng" dirty="0">
                <a:solidFill>
                  <a:srgbClr val="595959"/>
                </a:solidFill>
                <a:ea typeface="Tahoma" pitchFamily="34" charset="0"/>
                <a:cs typeface="Tahoma" pitchFamily="34" charset="0"/>
              </a:rPr>
              <a:t>.</a:t>
            </a:r>
            <a:r>
              <a:rPr lang="en-GB" sz="1600" dirty="0">
                <a:solidFill>
                  <a:srgbClr val="595959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z="1600" dirty="0">
                <a:solidFill>
                  <a:srgbClr val="595959"/>
                </a:solidFill>
                <a:ea typeface="Tahoma" pitchFamily="34" charset="0"/>
                <a:cs typeface="Tahoma" pitchFamily="34" charset="0"/>
              </a:rPr>
              <a:t>В нем есть единственная рекомендация к</a:t>
            </a:r>
            <a:r>
              <a:rPr lang="en-GB" sz="1600" dirty="0">
                <a:solidFill>
                  <a:srgbClr val="595959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z="1600" dirty="0">
                <a:solidFill>
                  <a:srgbClr val="595959"/>
                </a:solidFill>
                <a:ea typeface="Tahoma" pitchFamily="34" charset="0"/>
                <a:cs typeface="Tahoma" pitchFamily="34" charset="0"/>
              </a:rPr>
              <a:t>запрету использования наночастиц – если они имеют </a:t>
            </a:r>
            <a:r>
              <a:rPr lang="ru-RU" sz="1600" b="1" dirty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иглообразную форму</a:t>
            </a:r>
            <a:r>
              <a:rPr lang="ru-RU" sz="1600" dirty="0">
                <a:solidFill>
                  <a:srgbClr val="595959"/>
                </a:solidFill>
                <a:ea typeface="Tahoma" pitchFamily="34" charset="0"/>
                <a:cs typeface="Tahoma" pitchFamily="34" charset="0"/>
              </a:rPr>
              <a:t>.</a:t>
            </a:r>
            <a:r>
              <a:rPr lang="en-GB" sz="1600" dirty="0">
                <a:solidFill>
                  <a:srgbClr val="595959"/>
                </a:solidFill>
                <a:ea typeface="Tahoma" pitchFamily="34" charset="0"/>
                <a:cs typeface="Tahoma" pitchFamily="34" charset="0"/>
              </a:rPr>
              <a:t> </a:t>
            </a:r>
            <a:endParaRPr lang="ru-RU" sz="1600" dirty="0">
              <a:solidFill>
                <a:srgbClr val="595959"/>
              </a:solidFill>
              <a:ea typeface="Tahoma" pitchFamily="34" charset="0"/>
              <a:cs typeface="Tahoma" pitchFamily="34" charset="0"/>
            </a:endParaRPr>
          </a:p>
          <a:p>
            <a:pPr marL="377100" algn="just"/>
            <a:endParaRPr lang="ru-RU" sz="1600" dirty="0">
              <a:solidFill>
                <a:srgbClr val="595959"/>
              </a:solidFill>
              <a:ea typeface="Tahoma" pitchFamily="34" charset="0"/>
              <a:cs typeface="Tahoma" pitchFamily="34" charset="0"/>
            </a:endParaRPr>
          </a:p>
          <a:p>
            <a:pPr marL="377100" algn="just"/>
            <a:r>
              <a:rPr lang="ru-RU" sz="1600" dirty="0">
                <a:solidFill>
                  <a:srgbClr val="595959"/>
                </a:solidFill>
                <a:ea typeface="Tahoma" pitchFamily="34" charset="0"/>
                <a:cs typeface="Tahoma" pitchFamily="34" charset="0"/>
              </a:rPr>
              <a:t>Форма частиц </a:t>
            </a:r>
            <a:r>
              <a:rPr lang="ru-RU" sz="1600" dirty="0" err="1">
                <a:solidFill>
                  <a:schemeClr val="tx2">
                    <a:lumMod val="60000"/>
                    <a:lumOff val="40000"/>
                  </a:schemeClr>
                </a:solidFill>
                <a:ea typeface="Tahoma" pitchFamily="34" charset="0"/>
                <a:cs typeface="Tahoma" pitchFamily="34" charset="0"/>
              </a:rPr>
              <a:t>nanoXIM•CarePaste</a:t>
            </a:r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z="1600" dirty="0">
                <a:ea typeface="Tahoma" pitchFamily="34" charset="0"/>
                <a:cs typeface="Tahoma" pitchFamily="34" charset="0"/>
              </a:rPr>
              <a:t>– </a:t>
            </a:r>
            <a:r>
              <a:rPr lang="ru-RU" sz="1600" dirty="0">
                <a:solidFill>
                  <a:srgbClr val="00B050"/>
                </a:solidFill>
                <a:ea typeface="Tahoma" pitchFamily="34" charset="0"/>
                <a:cs typeface="Tahoma" pitchFamily="34" charset="0"/>
              </a:rPr>
              <a:t>палочкообразная</a:t>
            </a:r>
            <a:r>
              <a:rPr lang="ru-RU" sz="1600" dirty="0">
                <a:ea typeface="Tahoma" pitchFamily="34" charset="0"/>
                <a:cs typeface="Tahoma" pitchFamily="34" charset="0"/>
              </a:rPr>
              <a:t>; они имеют размеры 10 х 50 </a:t>
            </a:r>
            <a:r>
              <a:rPr lang="ru-RU" sz="1600" dirty="0" err="1">
                <a:ea typeface="Tahoma" pitchFamily="34" charset="0"/>
                <a:cs typeface="Tahoma" pitchFamily="34" charset="0"/>
              </a:rPr>
              <a:t>нм</a:t>
            </a:r>
            <a:r>
              <a:rPr lang="ru-RU" sz="1600" dirty="0">
                <a:ea typeface="Tahoma" pitchFamily="34" charset="0"/>
                <a:cs typeface="Tahoma" pitchFamily="34" charset="0"/>
              </a:rPr>
              <a:t>.</a:t>
            </a:r>
            <a:endParaRPr lang="ru-RU" sz="1600" dirty="0">
              <a:solidFill>
                <a:srgbClr val="595959"/>
              </a:solidFill>
              <a:ea typeface="Tahoma" pitchFamily="34" charset="0"/>
              <a:cs typeface="Tahoma" pitchFamily="34" charset="0"/>
            </a:endParaRPr>
          </a:p>
          <a:p>
            <a:endParaRPr lang="pt-PT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48664" y="485859"/>
            <a:ext cx="8229600" cy="46166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dirty="0">
                <a:sym typeface="Arial Narrow" charset="0"/>
              </a:rPr>
              <a:t>Косметика и наноматериалы</a:t>
            </a:r>
            <a:endParaRPr lang="en-US" dirty="0">
              <a:sym typeface="Arial Narrow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BD51CA-5C22-495E-97B8-6CDCD7077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78531"/>
            <a:ext cx="1400175" cy="52434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76E5CE-1E27-44BD-A9BC-E3047C3A4145}"/>
              </a:ext>
            </a:extLst>
          </p:cNvPr>
          <p:cNvSpPr/>
          <p:nvPr/>
        </p:nvSpPr>
        <p:spPr>
          <a:xfrm>
            <a:off x="810116" y="1549320"/>
            <a:ext cx="75848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Европе </a:t>
            </a:r>
            <a:r>
              <a:rPr lang="ru-UA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нет ограничений на использование </a:t>
            </a:r>
            <a:r>
              <a:rPr lang="ru-UA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наногидроксиапатита</a:t>
            </a:r>
            <a:r>
              <a:rPr lang="ru-UA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 зубных пастах</a:t>
            </a:r>
            <a:r>
              <a:rPr lang="ru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В Европе косметика и ее ингредиенты регулируются Регламентом (ЕС) № 1223/2009 Европейского парламента. Наноматериалы регулируются статьей 16 настоящего Регламента.</a:t>
            </a:r>
          </a:p>
        </p:txBody>
      </p:sp>
    </p:spTree>
    <p:extLst>
      <p:ext uri="{BB962C8B-B14F-4D97-AF65-F5344CB8AC3E}">
        <p14:creationId xmlns:p14="http://schemas.microsoft.com/office/powerpoint/2010/main" val="1494086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53175"/>
            <a:ext cx="9144000" cy="504825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pt-PT" sz="1400" b="1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908050"/>
            <a:ext cx="5688013" cy="46038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400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6200" y="347084"/>
            <a:ext cx="8229600" cy="46166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dirty="0">
                <a:sym typeface="Arial Narrow" charset="0"/>
              </a:rPr>
              <a:t>Косметика и наноматериалы</a:t>
            </a:r>
            <a:endParaRPr lang="en-US" dirty="0">
              <a:sym typeface="Arial Narrow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PT" dirty="0"/>
              <a:t> 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7568" y="6185824"/>
            <a:ext cx="481379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REACH: European Community Regulation on chemicals and their safe use </a:t>
            </a:r>
            <a:r>
              <a:rPr lang="en-US" sz="9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(</a:t>
            </a:r>
            <a:r>
              <a:rPr lang="en-US" sz="9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EC 1907/2006</a:t>
            </a:r>
            <a:r>
              <a:rPr lang="en-US" sz="9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)</a:t>
            </a:r>
            <a:endParaRPr lang="pt-PT" sz="90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9" descr="Picture1..png"/>
          <p:cNvPicPr>
            <a:picLocks noChangeAspect="1"/>
          </p:cNvPicPr>
          <p:nvPr/>
        </p:nvPicPr>
        <p:blipFill>
          <a:blip r:embed="rId5" cstate="print"/>
          <a:srcRect b="47117"/>
          <a:stretch>
            <a:fillRect/>
          </a:stretch>
        </p:blipFill>
        <p:spPr>
          <a:xfrm>
            <a:off x="1278660" y="945274"/>
            <a:ext cx="6586679" cy="492127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234A37-D053-41C3-91D9-4653831692F9}"/>
              </a:ext>
            </a:extLst>
          </p:cNvPr>
          <p:cNvSpPr/>
          <p:nvPr/>
        </p:nvSpPr>
        <p:spPr>
          <a:xfrm>
            <a:off x="1666620" y="4191000"/>
            <a:ext cx="5810758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DB3C17-1A77-475C-B48E-5C5C81272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78531"/>
            <a:ext cx="1400175" cy="5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26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55">
              <a:lnSpc>
                <a:spcPct val="100000"/>
              </a:lnSpc>
            </a:pPr>
            <a:r>
              <a:rPr lang="ru-RU" dirty="0"/>
              <a:t>Масштаб исследовательской работы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553875" y="1066542"/>
            <a:ext cx="821118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00416A"/>
                </a:solidFill>
                <a:latin typeface="Tahoma"/>
                <a:cs typeface="Tahoma"/>
              </a:rPr>
              <a:t>125</a:t>
            </a:r>
            <a:r>
              <a:rPr sz="1575" baseline="26455" dirty="0">
                <a:solidFill>
                  <a:srgbClr val="00416A"/>
                </a:solidFill>
                <a:latin typeface="Tahoma"/>
                <a:cs typeface="Tahoma"/>
              </a:rPr>
              <a:t>+ </a:t>
            </a:r>
            <a:r>
              <a:rPr lang="ru-RU" baseline="26455" dirty="0">
                <a:solidFill>
                  <a:srgbClr val="00416A"/>
                </a:solidFill>
                <a:latin typeface="Tahoma"/>
                <a:cs typeface="Tahoma"/>
              </a:rPr>
              <a:t>опубликованных исследований с использованием материалов nanoXIM из университетов всего мира.</a:t>
            </a:r>
            <a:endParaRPr sz="1600" dirty="0">
              <a:latin typeface="Tahoma"/>
              <a:cs typeface="Tahoma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40995" y="1555814"/>
          <a:ext cx="8836944" cy="53253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5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3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7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7877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uga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25400" marR="401955">
                        <a:lnSpc>
                          <a:spcPct val="100099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.P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i3S,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FE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P,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ina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Den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ár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ia,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EQ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TE/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AQV,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IAFE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dad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sid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sid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bra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er</a:t>
                      </a:r>
                      <a:r>
                        <a:rPr sz="800" spc="1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y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92405" marR="22542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ie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Cambria Math"/>
                          <a:cs typeface="Cambria Math"/>
                        </a:rPr>
                        <a:t>‐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Ale</a:t>
                      </a:r>
                      <a:r>
                        <a:rPr sz="800" spc="-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ande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spc="2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Re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ear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Cen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 f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Tec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hno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spc="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Biot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hno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spc="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–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Langen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za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4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–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ib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iz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stit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te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w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ials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la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spc="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800" spc="-3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Tec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hno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ts val="950"/>
                        </a:lnSpc>
                        <a:spcBef>
                          <a:spcPts val="12"/>
                        </a:spcBef>
                      </a:pPr>
                      <a:endParaRPr sz="950"/>
                    </a:p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Ro</a:t>
                      </a:r>
                      <a:r>
                        <a:rPr sz="800" spc="1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ia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538">
                <a:tc>
                  <a:txBody>
                    <a:bodyPr/>
                    <a:lstStyle/>
                    <a:p>
                      <a:pPr marL="25400" marR="18605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sid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boa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2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stit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é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spc="-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de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ragan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ç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sid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rá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-o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 Alto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Douro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nd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ia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laţi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631">
                <a:tc>
                  <a:txBody>
                    <a:bodyPr/>
                    <a:lstStyle/>
                    <a:p>
                      <a:pPr marL="25400" marR="200660" algn="just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stit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uguê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2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ia;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stit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te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Bio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 Scie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be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la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z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stit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uper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ior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ngenhar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ia</a:t>
                      </a:r>
                      <a:r>
                        <a:rPr sz="800" spc="3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 P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sid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Fe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nand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spc="3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a;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EST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úba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l;</a:t>
                      </a:r>
                      <a:r>
                        <a:rPr sz="800" spc="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IST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2405" marR="295275">
                        <a:lnSpc>
                          <a:spcPct val="100099"/>
                        </a:lnSpc>
                      </a:pP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hnade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ara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spc="4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ll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eg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Den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Scie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an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l;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j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ara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j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lle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spc="2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l; K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ng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stit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te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Den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Scie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s;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J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ia</a:t>
                      </a:r>
                      <a:r>
                        <a:rPr sz="800" spc="-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illia Isla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ia;</a:t>
                      </a:r>
                      <a:r>
                        <a:rPr sz="800" spc="-3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'O'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andha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spc="3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arna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ti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Ru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ssia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tio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Scie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ce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spc="2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Tec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hno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‘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ISi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’;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Blok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ssian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Can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ear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Cen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251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ia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25400" marR="234950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Lud</a:t>
                      </a:r>
                      <a:r>
                        <a:rPr sz="800" spc="-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ig</a:t>
                      </a:r>
                      <a:r>
                        <a:rPr sz="800" spc="2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lt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z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 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stit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te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 E</a:t>
                      </a:r>
                      <a:r>
                        <a:rPr sz="800" spc="-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 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rau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Vie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nna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ian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lust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 Ti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Regenera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tion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ts val="950"/>
                        </a:lnSpc>
                        <a:spcBef>
                          <a:spcPts val="13"/>
                        </a:spcBef>
                      </a:pPr>
                      <a:endParaRPr sz="950"/>
                    </a:p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lgi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2405" marR="58610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hoo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Den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ry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adh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spc="2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Den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ll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eg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&amp;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l; 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spc="2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Den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ll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eg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l;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92405" marR="144780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Che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ttin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Den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ll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eg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Re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ear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stit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te;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ta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Den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ll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eg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spc="2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l;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apu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ji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Den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ll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eg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l;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til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Den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ll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eg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spc="2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l; K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era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la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Hea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lth Scie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aud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1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rab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ia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King 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ts val="950"/>
                        </a:lnSpc>
                        <a:spcBef>
                          <a:spcPts val="9"/>
                        </a:spcBef>
                      </a:pPr>
                      <a:endParaRPr sz="950"/>
                    </a:p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Sin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gapor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Nan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800" spc="2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Tec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hno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spc="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Sin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gapor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351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erp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3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it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KU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Leu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ra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ou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th</a:t>
                      </a:r>
                      <a:r>
                        <a:rPr sz="800" spc="1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ore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Chonbu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800" spc="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tio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090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ra</a:t>
                      </a:r>
                      <a:r>
                        <a:rPr sz="800" spc="-1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z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il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Fe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era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ta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3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sid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Isf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aha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s;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Sh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id</a:t>
                      </a:r>
                      <a:r>
                        <a:rPr sz="800" spc="2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Be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eh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sti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9240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Scie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s;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cle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 Scie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ce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pa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in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158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Est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adua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Ca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s;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Fe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era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ã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lo;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Tec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hno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spc="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ear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stit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les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Ill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 B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le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ar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le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ic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Isla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Hea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lth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601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sid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Fe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era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io G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spc="2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Nor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It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ly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9225" marR="56959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ear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stit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 B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qu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Coun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ry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Gi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ron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839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Canad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3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2405" marR="261620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Flo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ren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Tusc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ic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stit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i;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2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it</a:t>
                      </a:r>
                      <a:r>
                        <a:rPr sz="800" spc="-1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z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er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la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967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ina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2405" marR="339725">
                        <a:lnSpc>
                          <a:spcPct val="100000"/>
                        </a:lnSpc>
                      </a:pP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il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ano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sità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ren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eno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3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tio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9225" marR="80137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PA,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Fe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era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Labora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ies</a:t>
                      </a:r>
                      <a:r>
                        <a:rPr sz="800" spc="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ials Scie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ce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spc="3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Tec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hno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gy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ene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5285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Harb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stit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te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Tec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hno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ear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ch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Coun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cil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Nap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les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1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z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ch 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Repub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lic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00000"/>
                        </a:lnSpc>
                      </a:pPr>
                      <a:r>
                        <a:rPr sz="800" spc="-1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-2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ico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Tu</a:t>
                      </a:r>
                      <a:r>
                        <a:rPr sz="800" spc="-1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y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uro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5094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Che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spc="-2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Tec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hno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gy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800" spc="3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ragu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stit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é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cio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Ec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uado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Ne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her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la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nd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UK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ffiel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r;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79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sid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 F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ran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ci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 Q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ito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Pl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th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8181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800" spc="-1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t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-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spc="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ia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Nor</a:t>
                      </a:r>
                      <a:r>
                        <a:rPr sz="800" spc="-2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y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9240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Oslo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SA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Ba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Pe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ia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te 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2043">
                <a:tc>
                  <a:txBody>
                    <a:bodyPr/>
                    <a:lstStyle/>
                    <a:p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Ru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ger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The St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te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w J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Te</a:t>
                      </a:r>
                      <a:r>
                        <a:rPr sz="800" spc="-2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1919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-5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ran</a:t>
                      </a:r>
                      <a:r>
                        <a:rPr sz="800" dirty="0">
                          <a:solidFill>
                            <a:srgbClr val="00416A"/>
                          </a:solidFill>
                          <a:latin typeface="Arial"/>
                          <a:cs typeface="Arial"/>
                        </a:rPr>
                        <a:t>ce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A&amp;M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sity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Flo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ida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1919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CNR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sité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spc="2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CNR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AE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,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Un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ver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sité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Caen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sz="800" spc="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Labora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800" spc="3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ng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ing</a:t>
                      </a:r>
                      <a:r>
                        <a:rPr sz="800" spc="2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24097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er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ials</a:t>
                      </a:r>
                      <a:r>
                        <a:rPr sz="800" spc="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Scie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ce</a:t>
                      </a:r>
                      <a:r>
                        <a:rPr sz="800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spc="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Re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800" spc="1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9050" algn="r">
                        <a:lnSpc>
                          <a:spcPct val="100000"/>
                        </a:lnSpc>
                      </a:pPr>
                      <a:r>
                        <a:rPr sz="500" spc="-5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Upda</a:t>
                      </a:r>
                      <a:r>
                        <a:rPr sz="50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te</a:t>
                      </a:r>
                      <a:r>
                        <a:rPr sz="500" spc="-15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00" spc="-5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50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500" spc="-15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00" spc="-5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23</a:t>
                      </a:r>
                      <a:r>
                        <a:rPr sz="50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500" spc="-5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01</a:t>
                      </a:r>
                      <a:r>
                        <a:rPr sz="50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500" spc="-5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201</a:t>
                      </a:r>
                      <a:r>
                        <a:rPr sz="500" dirty="0">
                          <a:solidFill>
                            <a:srgbClr val="F1F1F1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5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0AB2E6-0A6B-436A-A315-89627C0A5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78531"/>
            <a:ext cx="1400175" cy="52434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PT"/>
              <a:t> </a:t>
            </a:r>
            <a:fld id="{9631DDE1-249D-45C8-870C-14201101CD4D}" type="slidenum">
              <a:rPr lang="pt-PT" smtClean="0">
                <a:solidFill>
                  <a:schemeClr val="bg1"/>
                </a:solidFill>
              </a:rPr>
              <a:pPr>
                <a:defRPr/>
              </a:pPr>
              <a:t>27</a:t>
            </a:fld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828800"/>
            <a:ext cx="83979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ctr" eaLnBrk="0" fontAlgn="auto" hangingPunct="0">
              <a:spcBef>
                <a:spcPts val="0"/>
              </a:spcBef>
              <a:spcAft>
                <a:spcPts val="0"/>
              </a:spcAft>
              <a:buClr>
                <a:srgbClr val="ADD7D0"/>
              </a:buClr>
              <a:buFont typeface="Arial" charset="0"/>
              <a:buNone/>
            </a:pPr>
            <a:r>
              <a:rPr lang="ru-RU" sz="4000" b="1" dirty="0">
                <a:solidFill>
                  <a:srgbClr val="00416A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Спасибо за внимание! </a:t>
            </a:r>
          </a:p>
          <a:p>
            <a:pPr marL="342900" indent="-342900" algn="ctr" eaLnBrk="0" fontAlgn="auto" hangingPunct="0">
              <a:spcBef>
                <a:spcPts val="0"/>
              </a:spcBef>
              <a:spcAft>
                <a:spcPts val="0"/>
              </a:spcAft>
              <a:buClr>
                <a:srgbClr val="ADD7D0"/>
              </a:buClr>
              <a:buFont typeface="Arial" charset="0"/>
              <a:buNone/>
            </a:pPr>
            <a:endParaRPr lang="ru-RU" sz="4000" b="1" dirty="0">
              <a:solidFill>
                <a:srgbClr val="00416A"/>
              </a:solidFill>
              <a:latin typeface="Tahoma" pitchFamily="34" charset="0"/>
              <a:ea typeface="Tahoma" pitchFamily="34" charset="0"/>
              <a:cs typeface="Tahoma" pitchFamily="34" charset="0"/>
              <a:sym typeface="Wingdings"/>
            </a:endParaRPr>
          </a:p>
          <a:p>
            <a:pPr marL="342900" indent="-342900" algn="ctr" eaLnBrk="0" fontAlgn="auto" hangingPunct="0">
              <a:spcBef>
                <a:spcPts val="0"/>
              </a:spcBef>
              <a:spcAft>
                <a:spcPts val="0"/>
              </a:spcAft>
              <a:buClr>
                <a:srgbClr val="ADD7D0"/>
              </a:buClr>
              <a:buFont typeface="Arial" charset="0"/>
              <a:buNone/>
            </a:pPr>
            <a:r>
              <a:rPr lang="ru-RU" sz="4000" b="1" dirty="0">
                <a:solidFill>
                  <a:srgbClr val="00416A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До встречи на стенде </a:t>
            </a:r>
          </a:p>
          <a:p>
            <a:pPr marL="342900" indent="-342900" algn="ctr" eaLnBrk="0" fontAlgn="auto" hangingPunct="0">
              <a:spcBef>
                <a:spcPts val="0"/>
              </a:spcBef>
              <a:spcAft>
                <a:spcPts val="0"/>
              </a:spcAft>
              <a:buClr>
                <a:srgbClr val="ADD7D0"/>
              </a:buClr>
              <a:buFont typeface="Arial" charset="0"/>
              <a:buNone/>
            </a:pPr>
            <a:r>
              <a:rPr lang="ru-RU" sz="4000" b="1" dirty="0">
                <a:solidFill>
                  <a:srgbClr val="00416A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2А-3-7!</a:t>
            </a:r>
            <a:endParaRPr lang="pt-PT" sz="4000" b="1" dirty="0">
              <a:solidFill>
                <a:srgbClr val="00416A"/>
              </a:solidFill>
              <a:latin typeface="Tahoma" pitchFamily="34" charset="0"/>
              <a:ea typeface="Tahoma" pitchFamily="34" charset="0"/>
              <a:cs typeface="Tahoma" pitchFamily="34" charset="0"/>
              <a:sym typeface="Wingding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5169AE-44B4-4096-8B02-CD49C33B8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476" y="5029200"/>
            <a:ext cx="2621048" cy="98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59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>
                <a:sym typeface="Wingdings"/>
              </a:rPr>
              <a:t>Особенности ухода за ротовой полостью</a:t>
            </a:r>
            <a:endParaRPr lang="pt-PT" dirty="0">
              <a:sym typeface="Wingding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8405"/>
            <a:ext cx="8229600" cy="523220"/>
          </a:xfrm>
        </p:spPr>
        <p:txBody>
          <a:bodyPr/>
          <a:lstStyle/>
          <a:p>
            <a:pPr lvl="0" algn="just">
              <a:spcBef>
                <a:spcPct val="0"/>
              </a:spcBef>
              <a:buNone/>
            </a:pPr>
            <a:r>
              <a:rPr lang="ru-RU" sz="1600" b="1" dirty="0">
                <a:solidFill>
                  <a:srgbClr val="595959"/>
                </a:solidFill>
              </a:rPr>
              <a:t>Анатомия зуба</a:t>
            </a:r>
            <a:endParaRPr lang="en-GB" sz="1600" b="1" dirty="0">
              <a:solidFill>
                <a:srgbClr val="595959"/>
              </a:solidFill>
            </a:endParaRPr>
          </a:p>
          <a:p>
            <a:endParaRPr lang="pt-PT" dirty="0"/>
          </a:p>
        </p:txBody>
      </p:sp>
      <p:sp>
        <p:nvSpPr>
          <p:cNvPr id="5" name="TextBox 4"/>
          <p:cNvSpPr txBox="1"/>
          <p:nvPr/>
        </p:nvSpPr>
        <p:spPr>
          <a:xfrm>
            <a:off x="4602707" y="1833408"/>
            <a:ext cx="4324224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595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97% </a:t>
            </a:r>
            <a:r>
              <a:rPr lang="ru-RU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эмали – это </a:t>
            </a:r>
            <a:r>
              <a:rPr lang="en-GB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гидроксиапатит</a:t>
            </a:r>
            <a:endParaRPr lang="en-GB" sz="140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61595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70% </a:t>
            </a:r>
            <a:r>
              <a:rPr lang="ru-RU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дентина – это</a:t>
            </a:r>
            <a:r>
              <a:rPr lang="en-GB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гидроксиапатит</a:t>
            </a:r>
            <a:r>
              <a:rPr lang="en-GB" sz="1400" baseline="300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(1)</a:t>
            </a:r>
          </a:p>
          <a:p>
            <a:pPr marL="615950" lvl="0" indent="-342900">
              <a:spcBef>
                <a:spcPct val="20000"/>
              </a:spcBef>
              <a:defRPr/>
            </a:pPr>
            <a:endParaRPr lang="en-GB" sz="100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pt-PT" sz="900" dirty="0"/>
          </a:p>
        </p:txBody>
      </p:sp>
      <p:sp>
        <p:nvSpPr>
          <p:cNvPr id="6" name="Rectangle 5"/>
          <p:cNvSpPr/>
          <p:nvPr/>
        </p:nvSpPr>
        <p:spPr>
          <a:xfrm>
            <a:off x="0" y="6353175"/>
            <a:ext cx="9144000" cy="504825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pt-PT" sz="1400" b="1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PT" dirty="0"/>
              <a:t> 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8" name="AutoShape 4" descr="Ð ÐµÐ·ÑÐ»ÑÑÐ°Ñ Ð¿Ð¾ÑÑÐºÑ Ð·Ð¾Ð±ÑÐ°Ð¶ÐµÐ½Ñ Ð·Ð° Ð·Ð°Ð¿Ð¸ÑÐ¾Ð¼ &quot;ÑÑÑÐ¾ÐµÐ½Ð¸Ðµ Ð·ÑÐ±Ð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Ð ÐµÐ·ÑÐ»ÑÑÐ°Ñ Ð¿Ð¾ÑÑÐºÑ Ð·Ð¾Ð±ÑÐ°Ð¶ÐµÐ½Ñ Ð·Ð° Ð·Ð°Ð¿Ð¸ÑÐ¾Ð¼ &quot;ÑÑÑÐ¾ÐµÐ½Ð¸Ðµ Ð·ÑÐ±Ð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54" y="1628738"/>
            <a:ext cx="4181475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73934" y="5844850"/>
            <a:ext cx="86529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(1) K.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Ohta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H.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Kawamata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T.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Ishizaki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R. Hayman, “Occlusion of Dentinal Tubules by Nano-Hydroxyapatite”, Journal of Dental Research, 86, Special Issue A (2007)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6EC9FA-2FA8-4BAA-BBEB-C581B2744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78664"/>
            <a:ext cx="1314868" cy="4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52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>
                <a:sym typeface="Wingdings"/>
              </a:rPr>
              <a:t>Особенности ухода за ротовой полостью</a:t>
            </a:r>
            <a:endParaRPr lang="pt-PT" dirty="0">
              <a:sym typeface="Wingding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8405"/>
            <a:ext cx="8229600" cy="3693319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b="1" dirty="0">
                <a:solidFill>
                  <a:srgbClr val="595959"/>
                </a:solidFill>
              </a:rPr>
              <a:t>Наиболее распространенные проблемы зубов</a:t>
            </a:r>
            <a:endParaRPr lang="en-GB" sz="2000" b="1" dirty="0">
              <a:solidFill>
                <a:srgbClr val="595959"/>
              </a:solidFill>
            </a:endParaRPr>
          </a:p>
          <a:p>
            <a:pPr marL="730250" lvl="0" indent="-457200" eaLnBrk="1" hangingPunct="1">
              <a:lnSpc>
                <a:spcPct val="150000"/>
              </a:lnSpc>
              <a:buClrTx/>
              <a:buFont typeface="Arial" pitchFamily="34" charset="0"/>
              <a:buChar char="•"/>
              <a:defRPr/>
            </a:pPr>
            <a:endParaRPr lang="en-GB" sz="2000" dirty="0">
              <a:solidFill>
                <a:srgbClr val="595959"/>
              </a:solidFill>
            </a:endParaRPr>
          </a:p>
          <a:p>
            <a:pPr marL="730250" lvl="0" indent="-457200" eaLnBrk="1" hangingPunct="1">
              <a:lnSpc>
                <a:spcPct val="150000"/>
              </a:lnSpc>
              <a:buClrTx/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595959"/>
                </a:solidFill>
              </a:rPr>
              <a:t>Гиперчувствительность зубов</a:t>
            </a:r>
            <a:r>
              <a:rPr lang="en-GB" sz="2000" dirty="0">
                <a:solidFill>
                  <a:srgbClr val="595959"/>
                </a:solidFill>
              </a:rPr>
              <a:t> </a:t>
            </a:r>
          </a:p>
          <a:p>
            <a:pPr marL="730250" lvl="0" indent="-457200" eaLnBrk="1" hangingPunct="1">
              <a:lnSpc>
                <a:spcPct val="150000"/>
              </a:lnSpc>
              <a:buClrTx/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595959"/>
                </a:solidFill>
              </a:rPr>
              <a:t>Деминерализация эмали</a:t>
            </a:r>
            <a:endParaRPr lang="en-GB" sz="2000" dirty="0">
              <a:solidFill>
                <a:srgbClr val="595959"/>
              </a:solidFill>
            </a:endParaRPr>
          </a:p>
          <a:p>
            <a:pPr marL="730250" lvl="0" indent="-457200" eaLnBrk="1" hangingPunct="1">
              <a:lnSpc>
                <a:spcPct val="150000"/>
              </a:lnSpc>
              <a:buClrTx/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</a:rPr>
              <a:t>Потемнение эмали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730250" lvl="0" indent="-457200" eaLnBrk="1" hangingPunct="1">
              <a:lnSpc>
                <a:spcPct val="150000"/>
              </a:lnSpc>
              <a:buClrTx/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</a:rPr>
              <a:t>Зубной налет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pt-PT" sz="4000" dirty="0"/>
          </a:p>
        </p:txBody>
      </p:sp>
      <p:sp>
        <p:nvSpPr>
          <p:cNvPr id="6" name="Rectangle 5"/>
          <p:cNvSpPr/>
          <p:nvPr/>
        </p:nvSpPr>
        <p:spPr>
          <a:xfrm>
            <a:off x="0" y="6353175"/>
            <a:ext cx="9144000" cy="504825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pt-PT" sz="1400" b="1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PT" dirty="0"/>
              <a:t> 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Paulo Quadros\Desktop\imagens presentation ORKILA FULL\dentis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8364" y="3133094"/>
            <a:ext cx="3657600" cy="2425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6EC9FA-2FA8-4BAA-BBEB-C581B2744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78664"/>
            <a:ext cx="1314868" cy="4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28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>
                <a:sym typeface="Wingdings"/>
              </a:rPr>
              <a:t>Особенности ухода за ротовой полостью</a:t>
            </a:r>
            <a:endParaRPr lang="pt-PT" dirty="0">
              <a:sym typeface="Wingding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8405"/>
            <a:ext cx="8229600" cy="3600986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ru-RU" sz="1600" b="1" dirty="0">
                <a:solidFill>
                  <a:srgbClr val="595959"/>
                </a:solidFill>
              </a:rPr>
              <a:t>Гиперчувствительность зубов</a:t>
            </a:r>
            <a:endParaRPr lang="en-GB" sz="1600" b="1" dirty="0">
              <a:solidFill>
                <a:srgbClr val="595959"/>
              </a:solidFill>
            </a:endParaRPr>
          </a:p>
          <a:p>
            <a:pPr marL="730250" lvl="0" indent="-457200" eaLnBrk="1" hangingPunct="1">
              <a:lnSpc>
                <a:spcPct val="150000"/>
              </a:lnSpc>
              <a:buClrTx/>
              <a:buFont typeface="Arial" pitchFamily="34" charset="0"/>
              <a:buChar char="•"/>
              <a:defRPr/>
            </a:pPr>
            <a:endParaRPr lang="en-GB" sz="2000" dirty="0">
              <a:solidFill>
                <a:srgbClr val="595959"/>
              </a:solidFill>
            </a:endParaRPr>
          </a:p>
          <a:p>
            <a:pPr marL="266700" lvl="0" indent="6350" eaLnBrk="1" hangingPunct="1">
              <a:buClrTx/>
              <a:buNone/>
              <a:defRPr/>
            </a:pPr>
            <a:endParaRPr lang="en-GB" sz="1600" dirty="0">
              <a:solidFill>
                <a:srgbClr val="595959"/>
              </a:solidFill>
            </a:endParaRPr>
          </a:p>
          <a:p>
            <a:pPr marL="266700" lvl="0" indent="6350" eaLnBrk="1" hangingPunct="1">
              <a:buClrTx/>
              <a:buNone/>
              <a:defRPr/>
            </a:pPr>
            <a:endParaRPr lang="en-GB" sz="1600" dirty="0">
              <a:solidFill>
                <a:srgbClr val="595959"/>
              </a:solidFill>
            </a:endParaRPr>
          </a:p>
          <a:p>
            <a:pPr marL="266700" lvl="0" indent="6350" eaLnBrk="1" hangingPunct="1">
              <a:buClrTx/>
              <a:buNone/>
              <a:defRPr/>
            </a:pPr>
            <a:endParaRPr lang="en-GB" sz="1600" dirty="0">
              <a:solidFill>
                <a:srgbClr val="595959"/>
              </a:solidFill>
            </a:endParaRPr>
          </a:p>
          <a:p>
            <a:pPr marL="266700" lvl="0" indent="6350" eaLnBrk="1" hangingPunct="1">
              <a:buClrTx/>
              <a:buNone/>
              <a:defRPr/>
            </a:pPr>
            <a:endParaRPr lang="en-GB" sz="1600" dirty="0">
              <a:solidFill>
                <a:srgbClr val="595959"/>
              </a:solidFill>
            </a:endParaRPr>
          </a:p>
          <a:p>
            <a:pPr marL="266700" lvl="0" indent="6350" eaLnBrk="1" hangingPunct="1">
              <a:buClrTx/>
              <a:buNone/>
              <a:defRPr/>
            </a:pPr>
            <a:endParaRPr lang="en-GB" sz="1600" dirty="0">
              <a:solidFill>
                <a:srgbClr val="595959"/>
              </a:solidFill>
            </a:endParaRPr>
          </a:p>
          <a:p>
            <a:pPr marL="266700" lvl="0" indent="6350" eaLnBrk="1" hangingPunct="1">
              <a:buClrTx/>
              <a:buNone/>
              <a:defRPr/>
            </a:pPr>
            <a:endParaRPr lang="en-GB" sz="1600" dirty="0">
              <a:solidFill>
                <a:srgbClr val="595959"/>
              </a:solidFill>
            </a:endParaRPr>
          </a:p>
          <a:p>
            <a:pPr marL="266700" lvl="0" indent="6350" eaLnBrk="1" hangingPunct="1">
              <a:buClrTx/>
              <a:buNone/>
              <a:defRPr/>
            </a:pPr>
            <a:endParaRPr lang="en-GB" sz="1600" dirty="0">
              <a:solidFill>
                <a:srgbClr val="595959"/>
              </a:solidFill>
            </a:endParaRPr>
          </a:p>
          <a:p>
            <a:pPr marL="266700" lvl="0" indent="6350" eaLnBrk="1" hangingPunct="1">
              <a:buClrTx/>
              <a:buNone/>
              <a:defRPr/>
            </a:pPr>
            <a:endParaRPr lang="en-GB" sz="1600" dirty="0">
              <a:solidFill>
                <a:srgbClr val="595959"/>
              </a:solidFill>
            </a:endParaRPr>
          </a:p>
          <a:p>
            <a:pPr marL="266700" lvl="0" indent="6350" eaLnBrk="1" hangingPunct="1">
              <a:buClrTx/>
              <a:buNone/>
              <a:defRPr/>
            </a:pPr>
            <a:endParaRPr lang="en-GB" sz="1600" dirty="0">
              <a:solidFill>
                <a:srgbClr val="595959"/>
              </a:solidFill>
            </a:endParaRPr>
          </a:p>
          <a:p>
            <a:pPr marL="266700" lvl="0" indent="6350" algn="just" eaLnBrk="1" hangingPunct="1">
              <a:lnSpc>
                <a:spcPct val="150000"/>
              </a:lnSpc>
              <a:buClrTx/>
              <a:buNone/>
              <a:defRPr/>
            </a:pPr>
            <a:endParaRPr lang="ru-RU" sz="1200" dirty="0">
              <a:solidFill>
                <a:srgbClr val="595959"/>
              </a:solidFill>
            </a:endParaRPr>
          </a:p>
          <a:p>
            <a:pPr marL="266700" lvl="0" indent="6350" algn="just" eaLnBrk="1" hangingPunct="1">
              <a:lnSpc>
                <a:spcPct val="150000"/>
              </a:lnSpc>
              <a:buClrTx/>
              <a:buNone/>
              <a:defRPr/>
            </a:pPr>
            <a:endParaRPr lang="ru-RU" sz="1200" dirty="0">
              <a:solidFill>
                <a:srgbClr val="59595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53175"/>
            <a:ext cx="9144000" cy="504825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pt-PT" sz="1400" b="1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PT" dirty="0"/>
              <a:t> 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Paulo Quadros\Desktop\imagens presentation ORKILA FULL\dentinal tubules SEM 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7538" y="1885148"/>
            <a:ext cx="3006436" cy="2409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Z:\nanoXIM\6. Documentação\6.4. Documentação Técnica nanoXIM\6.4.1. Brochuras\1. Brochura nanoXIM CarePaste\Para impressao\Mode of Action\ilustrac ºo âes_fluidinova_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6189" y="1842495"/>
            <a:ext cx="3297387" cy="2438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817428" y="4308764"/>
            <a:ext cx="3325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Структура дентина под микроскопом </a:t>
            </a:r>
            <a:endParaRPr lang="en-GB" sz="1400" b="1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94569" y="4308764"/>
            <a:ext cx="3560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Эффект горячего и холодного на нервные окончания</a:t>
            </a:r>
            <a:endParaRPr lang="en-GB" sz="1400" b="1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6EC9FA-2FA8-4BAA-BBEB-C581B27446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78664"/>
            <a:ext cx="1314868" cy="4923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1314" y="5075344"/>
            <a:ext cx="84014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Гиперчувствительность зубов - это ощущение, которое возникает, когда нервы внутри дентина зубов подвергаются воздействию окружающей среды, как правило, вызванной опущенными деснами или заболеваниями пародонта.</a:t>
            </a:r>
          </a:p>
        </p:txBody>
      </p:sp>
    </p:spTree>
    <p:extLst>
      <p:ext uri="{BB962C8B-B14F-4D97-AF65-F5344CB8AC3E}">
        <p14:creationId xmlns:p14="http://schemas.microsoft.com/office/powerpoint/2010/main" val="3952711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2374" y="2238396"/>
            <a:ext cx="2204216" cy="2254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1397410" y="2264773"/>
            <a:ext cx="2844097" cy="2254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65648"/>
              </p:ext>
            </p:extLst>
          </p:nvPr>
        </p:nvGraphicFramePr>
        <p:xfrm>
          <a:off x="369657" y="1130660"/>
          <a:ext cx="8505945" cy="1158240"/>
        </p:xfrm>
        <a:graphic>
          <a:graphicData uri="http://schemas.openxmlformats.org/drawingml/2006/table">
            <a:tbl>
              <a:tblPr/>
              <a:tblGrid>
                <a:gridCol w="8505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2983"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DD7D0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ru-RU" sz="1600" b="1" kern="1200" noProof="0" dirty="0">
                          <a:solidFill>
                            <a:srgbClr val="595959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Деминерализация эмали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266700" marR="0" lvl="0" indent="63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Деминерализация зубов - это «растворение эмали», вызванное кислотным воздействием напитков, пищи и бактерий ротовой полости.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"/>
                        <a:ea typeface="+mn-ea"/>
                        <a:cs typeface="+mn-cs"/>
                      </a:endParaRPr>
                    </a:p>
                    <a:p>
                      <a:pPr marL="531813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28247"/>
            <a:ext cx="129902" cy="264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64291" tIns="32146" rIns="64291" bIns="32146" numCol="1" anchor="ctr" anchorCtr="0" compatLnSpc="1">
            <a:prstTxWarp prst="textNoShape">
              <a:avLst/>
            </a:prstTxWarp>
            <a:spAutoFit/>
          </a:bodyPr>
          <a:lstStyle/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endParaRPr lang="pt-PT" sz="13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030196"/>
              </p:ext>
            </p:extLst>
          </p:nvPr>
        </p:nvGraphicFramePr>
        <p:xfrm>
          <a:off x="357934" y="4566388"/>
          <a:ext cx="8070776" cy="1414272"/>
        </p:xfrm>
        <a:graphic>
          <a:graphicData uri="http://schemas.openxmlformats.org/drawingml/2006/table">
            <a:tbl>
              <a:tblPr/>
              <a:tblGrid>
                <a:gridCol w="8070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77968">
                <a:tc>
                  <a:txBody>
                    <a:bodyPr/>
                    <a:lstStyle/>
                    <a:p>
                      <a:pPr marL="266700" marR="0" lvl="0" indent="63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266700" marR="0" lvl="0" indent="63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Бактерии </a:t>
                      </a:r>
                      <a:r>
                        <a:rPr kumimoji="0" lang="ru-RU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метаболизируют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сахар и другие углеводы с образованием </a:t>
                      </a:r>
                      <a:r>
                        <a:rPr kumimoji="0" lang="ru-RU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лактата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и кислот, которые, в свою очередь, диссоциируют с образованием ионов H+, которые деминерализуют эмаль под поверхностью зуба; кальций и фосфат растворяются в процессе. </a:t>
                      </a:r>
                      <a:endParaRPr lang="en-US" sz="1600" kern="1200" baseline="0" dirty="0">
                        <a:solidFill>
                          <a:srgbClr val="595959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266700" marR="0" lvl="0" indent="63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353175"/>
            <a:ext cx="9144000" cy="504825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PT" sz="1400" b="1" dirty="0">
              <a:solidFill>
                <a:srgbClr val="FFFFFF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8824" y="53752"/>
            <a:ext cx="8229600" cy="1143000"/>
          </a:xfrm>
        </p:spPr>
        <p:txBody>
          <a:bodyPr/>
          <a:lstStyle/>
          <a:p>
            <a:pPr lvl="0"/>
            <a:r>
              <a:rPr lang="ru-RU" dirty="0">
                <a:sym typeface="Wingdings"/>
              </a:rPr>
              <a:t>Особенности ухода за ротовой полостью</a:t>
            </a:r>
            <a:endParaRPr lang="pt-PT" dirty="0">
              <a:sym typeface="Wingding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PT" dirty="0">
                <a:solidFill>
                  <a:prstClr val="black">
                    <a:tint val="75000"/>
                  </a:prstClr>
                </a:solidFill>
              </a:rPr>
              <a:t> </a:t>
            </a:r>
            <a:endParaRPr lang="pt-PT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04630" y="72687"/>
            <a:ext cx="2209800" cy="119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6EC9FA-2FA8-4BAA-BBEB-C581B27446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78664"/>
            <a:ext cx="1314868" cy="4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9184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t-PT" sz="4800" b="1" dirty="0">
              <a:solidFill>
                <a:srgbClr val="00416A"/>
              </a:solidFill>
              <a:sym typeface="Wingding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dirty="0">
                <a:solidFill>
                  <a:srgbClr val="00416A"/>
                </a:solidFill>
                <a:sym typeface="Wingdings"/>
              </a:rPr>
              <a:t>Как решить эти и другие проблемы при уходе за ротовой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dirty="0">
                <a:solidFill>
                  <a:srgbClr val="00416A"/>
                </a:solidFill>
                <a:sym typeface="Wingdings"/>
              </a:rPr>
              <a:t>полостью?</a:t>
            </a:r>
            <a:endParaRPr lang="pt-PT" sz="4800" b="1" dirty="0">
              <a:solidFill>
                <a:srgbClr val="00416A"/>
              </a:solidFill>
              <a:sym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 </a:t>
            </a:r>
            <a:fld id="{9631DDE1-249D-45C8-870C-14201101CD4D}" type="slidenum">
              <a:rPr lang="pt-PT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5" name="Picture 4" descr="http://c810354.r54.cf2.rackcdn.com/wp-content/uploads/2009/08/malware-problem-solution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02064" y="3806825"/>
            <a:ext cx="3114675" cy="291465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904630" y="72687"/>
            <a:ext cx="2209800" cy="119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918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53175"/>
            <a:ext cx="9144000" cy="504825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pt-PT" sz="1400" b="1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908050"/>
            <a:ext cx="5688013" cy="46038"/>
          </a:xfrm>
          <a:prstGeom prst="rect">
            <a:avLst/>
          </a:prstGeom>
          <a:solidFill>
            <a:srgbClr val="ADD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400" dirty="0"/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431540" y="827650"/>
            <a:ext cx="48657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E253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pt-PT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nanoXIM - The Enamel Repair Ingredient - 720p definition 10M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339752" y="3798041"/>
            <a:ext cx="4464496" cy="2511279"/>
          </a:xfrm>
          <a:prstGeom prst="rect">
            <a:avLst/>
          </a:prstGeom>
          <a:ln>
            <a:solidFill>
              <a:srgbClr val="ADD7D0"/>
            </a:solidFill>
          </a:ln>
        </p:spPr>
      </p:pic>
      <p:sp>
        <p:nvSpPr>
          <p:cNvPr id="12" name="TextBox 11">
            <a:hlinkClick r:id="rId8"/>
          </p:cNvPr>
          <p:cNvSpPr txBox="1"/>
          <p:nvPr/>
        </p:nvSpPr>
        <p:spPr>
          <a:xfrm>
            <a:off x="6829375" y="6021288"/>
            <a:ext cx="15752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Link to </a:t>
            </a:r>
            <a:r>
              <a:rPr lang="pt-PT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video</a:t>
            </a:r>
            <a:endParaRPr lang="pt-PT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1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775" y="6055520"/>
            <a:ext cx="178174" cy="17817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8824" y="53752"/>
            <a:ext cx="8229600" cy="1143000"/>
          </a:xfrm>
        </p:spPr>
        <p:txBody>
          <a:bodyPr/>
          <a:lstStyle/>
          <a:p>
            <a:r>
              <a:rPr lang="ru-RU" dirty="0">
                <a:sym typeface="Wingdings"/>
              </a:rPr>
              <a:t>Решение – </a:t>
            </a:r>
            <a:r>
              <a:rPr lang="en-US" dirty="0" err="1">
                <a:sym typeface="Wingdings"/>
              </a:rPr>
              <a:t>nanoXIM</a:t>
            </a:r>
            <a:r>
              <a:rPr lang="en-US" dirty="0">
                <a:sym typeface="Wingdings"/>
              </a:rPr>
              <a:t> Care Paste</a:t>
            </a:r>
            <a:endParaRPr lang="pt-PT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PT" dirty="0"/>
              <a:t> 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36866" name="Picture 2" descr="\\10.0.0.200\Empresa\nanoXIM\7. Marketing Comunicação e Imagem\7.7. Logotipos\7.7.2. Logos do Produto\nanoXIM ORAL Color\nanoXIM - Oral color fundo branc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7389" y="4169947"/>
            <a:ext cx="3098887" cy="653797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1196752"/>
            <a:ext cx="2555899" cy="314521"/>
          </a:xfrm>
          <a:prstGeom prst="rect">
            <a:avLst/>
          </a:prstGeom>
        </p:spPr>
      </p:pic>
      <p:sp>
        <p:nvSpPr>
          <p:cNvPr id="16" name="object 5"/>
          <p:cNvSpPr txBox="1"/>
          <p:nvPr/>
        </p:nvSpPr>
        <p:spPr>
          <a:xfrm>
            <a:off x="609599" y="1516933"/>
            <a:ext cx="7795069" cy="222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endParaRPr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1000"/>
              </a:lnSpc>
            </a:pPr>
            <a:endParaRPr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700" marR="7620" algn="just">
              <a:lnSpc>
                <a:spcPct val="100000"/>
              </a:lnSpc>
            </a:pPr>
            <a:r>
              <a:rPr lang="ru-RU" sz="16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Является интересным и новым ингредиентом для ухода за полостью рта для лечения гиперчувствительности зубов и </a:t>
            </a:r>
            <a:r>
              <a:rPr lang="ru-RU" sz="1600" spc="-1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реминерализации</a:t>
            </a:r>
            <a:r>
              <a:rPr lang="ru-RU" sz="16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 эмали, заменяя традиционные технологии.</a:t>
            </a:r>
          </a:p>
          <a:p>
            <a:pPr marL="12700" marR="7620" algn="just">
              <a:lnSpc>
                <a:spcPct val="100000"/>
              </a:lnSpc>
            </a:pPr>
            <a:endParaRPr lang="ru-RU" sz="1600" spc="-10" dirty="0">
              <a:solidFill>
                <a:schemeClr val="tx1">
                  <a:lumMod val="65000"/>
                  <a:lumOff val="35000"/>
                </a:schemeClr>
              </a:solidFill>
              <a:latin typeface="Tahoma"/>
              <a:cs typeface="Tahoma"/>
            </a:endParaRPr>
          </a:p>
          <a:p>
            <a:pPr marL="12700" marR="7620" algn="just"/>
            <a:r>
              <a:rPr lang="pt-PT" sz="16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</a:t>
            </a:r>
            <a:r>
              <a:rPr lang="ru-RU" sz="16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Нано</a:t>
            </a:r>
            <a:r>
              <a:rPr lang="pt-PT" sz="16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 + “</a:t>
            </a:r>
            <a:r>
              <a:rPr lang="ru-RU" sz="16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гидроксиапатит</a:t>
            </a:r>
            <a:r>
              <a:rPr lang="pt-PT" sz="16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 </a:t>
            </a:r>
            <a:r>
              <a:rPr lang="pt-PT" sz="16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 </a:t>
            </a:r>
            <a:r>
              <a:rPr lang="ru-RU" sz="1600" dirty="0" err="1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наночастицы</a:t>
            </a:r>
            <a:r>
              <a:rPr lang="ru-RU" sz="16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гидроксиапатита </a:t>
            </a:r>
            <a:r>
              <a:rPr lang="pt-PT" sz="16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</a:t>
            </a:r>
            <a:r>
              <a:rPr lang="pt-PT" sz="1600" baseline="-250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  <a:r>
              <a:rPr lang="pt-PT" sz="16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(PO</a:t>
            </a:r>
            <a:r>
              <a:rPr lang="pt-PT" sz="1600" baseline="-250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pt-PT" sz="16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r>
              <a:rPr lang="pt-PT" sz="1600" baseline="-250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r>
              <a:rPr lang="pt-PT" sz="16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(OH)</a:t>
            </a:r>
            <a:r>
              <a:rPr lang="pt-PT" sz="1600" baseline="-250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pt-PT" sz="16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6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lang="pt-PT" sz="16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600" b="1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биосовместимого неорганического кальция фосфата</a:t>
            </a:r>
            <a:r>
              <a:rPr lang="ru-RU" sz="1600" dirty="0">
                <a:solidFill>
                  <a:srgbClr val="5959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который есть в нашем теле.</a:t>
            </a:r>
            <a:endParaRPr lang="pt-PT" sz="1600" dirty="0">
              <a:solidFill>
                <a:srgbClr val="59595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2700" marR="7620" algn="just">
              <a:lnSpc>
                <a:spcPct val="100000"/>
              </a:lnSpc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04630" y="72687"/>
            <a:ext cx="2209800" cy="119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66EC9FA-2FA8-4BAA-BBEB-C581B27446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78664"/>
            <a:ext cx="1314868" cy="492399"/>
          </a:xfrm>
          <a:prstGeom prst="rect">
            <a:avLst/>
          </a:prstGeom>
        </p:spPr>
      </p:pic>
      <p:pic>
        <p:nvPicPr>
          <p:cNvPr id="3" name="nanoXIM - The Enamel Repair Ingredient">
            <a:hlinkClick r:id="" action="ppaction://media"/>
            <a:extLst>
              <a:ext uri="{FF2B5EF4-FFF2-40B4-BE49-F238E27FC236}">
                <a16:creationId xmlns:a16="http://schemas.microsoft.com/office/drawing/2014/main" id="{60DC9ECE-AC64-4041-ACC4-9335DB2CB40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27260" y="3754186"/>
            <a:ext cx="4518025" cy="254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2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2500" y="4597908"/>
            <a:ext cx="1429512" cy="10378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9676" y="5714695"/>
            <a:ext cx="120233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b="1" spc="-90" dirty="0">
                <a:solidFill>
                  <a:srgbClr val="7E7E7E"/>
                </a:solidFill>
                <a:latin typeface="Arial"/>
                <a:cs typeface="Arial"/>
              </a:rPr>
              <a:t>Зубные пасты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57244" y="4623967"/>
            <a:ext cx="1429512" cy="10378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922521" y="5750398"/>
            <a:ext cx="1429512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b="1" spc="-5" dirty="0">
                <a:solidFill>
                  <a:srgbClr val="7E7E7E"/>
                </a:solidFill>
                <a:latin typeface="Arial"/>
                <a:cs typeface="Arial"/>
              </a:rPr>
              <a:t>Ополаскиватели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29400" y="4605180"/>
            <a:ext cx="1429512" cy="10378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120509" y="5721967"/>
            <a:ext cx="47663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b="1" dirty="0">
                <a:solidFill>
                  <a:srgbClr val="7E7E7E"/>
                </a:solidFill>
                <a:latin typeface="Arial"/>
                <a:cs typeface="Arial"/>
              </a:rPr>
              <a:t>Гели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2266" y="2703322"/>
            <a:ext cx="234763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800" b="1" spc="-55" dirty="0">
                <a:solidFill>
                  <a:srgbClr val="404040"/>
                </a:solidFill>
                <a:latin typeface="Arial"/>
                <a:cs typeface="Arial"/>
              </a:rPr>
              <a:t>Преимущества</a:t>
            </a:r>
            <a:r>
              <a:rPr sz="1800" b="1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0237" y="3158292"/>
            <a:ext cx="6097763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buClr>
                <a:srgbClr val="404040"/>
              </a:buClr>
              <a:buFont typeface="Arial"/>
              <a:buChar char="•"/>
              <a:tabLst>
                <a:tab pos="299085" algn="l"/>
              </a:tabLst>
            </a:pPr>
            <a:r>
              <a:rPr lang="ru-RU" dirty="0">
                <a:solidFill>
                  <a:srgbClr val="404040"/>
                </a:solidFill>
                <a:latin typeface="Arial"/>
                <a:cs typeface="Arial"/>
              </a:rPr>
              <a:t>Уменьшает гиперчувствительность зубов</a:t>
            </a:r>
          </a:p>
          <a:p>
            <a:pPr marL="299085" indent="-287020">
              <a:lnSpc>
                <a:spcPct val="100000"/>
              </a:lnSpc>
              <a:buClr>
                <a:srgbClr val="404040"/>
              </a:buClr>
              <a:buFont typeface="Arial"/>
              <a:buChar char="•"/>
              <a:tabLst>
                <a:tab pos="299085" algn="l"/>
              </a:tabLst>
            </a:pPr>
            <a:r>
              <a:rPr lang="ru-RU" dirty="0">
                <a:solidFill>
                  <a:srgbClr val="404040"/>
                </a:solidFill>
                <a:latin typeface="Arial"/>
                <a:cs typeface="Arial"/>
              </a:rPr>
              <a:t>Индуцирует </a:t>
            </a:r>
            <a:r>
              <a:rPr lang="ru-RU" dirty="0" err="1">
                <a:solidFill>
                  <a:srgbClr val="404040"/>
                </a:solidFill>
                <a:latin typeface="Arial"/>
                <a:cs typeface="Arial"/>
              </a:rPr>
              <a:t>реминерализацию</a:t>
            </a:r>
            <a:r>
              <a:rPr lang="ru-RU" dirty="0">
                <a:solidFill>
                  <a:srgbClr val="404040"/>
                </a:solidFill>
                <a:latin typeface="Arial"/>
                <a:cs typeface="Arial"/>
              </a:rPr>
              <a:t> эмали</a:t>
            </a:r>
          </a:p>
          <a:p>
            <a:pPr marL="299085" indent="-287020">
              <a:lnSpc>
                <a:spcPct val="100000"/>
              </a:lnSpc>
              <a:buClr>
                <a:srgbClr val="404040"/>
              </a:buClr>
              <a:buFont typeface="Arial"/>
              <a:buChar char="•"/>
              <a:tabLst>
                <a:tab pos="299085" algn="l"/>
              </a:tabLst>
            </a:pPr>
            <a:r>
              <a:rPr lang="ru-RU" dirty="0">
                <a:solidFill>
                  <a:srgbClr val="404040"/>
                </a:solidFill>
                <a:latin typeface="Arial"/>
                <a:cs typeface="Arial"/>
              </a:rPr>
              <a:t>Разглаживает поверхность зубов</a:t>
            </a:r>
          </a:p>
          <a:p>
            <a:pPr marL="299085" indent="-287020">
              <a:lnSpc>
                <a:spcPct val="100000"/>
              </a:lnSpc>
              <a:buClr>
                <a:srgbClr val="404040"/>
              </a:buClr>
              <a:buFont typeface="Arial"/>
              <a:buChar char="•"/>
              <a:tabLst>
                <a:tab pos="299085" algn="l"/>
              </a:tabLst>
            </a:pPr>
            <a:r>
              <a:rPr lang="ru-RU" dirty="0">
                <a:solidFill>
                  <a:srgbClr val="404040"/>
                </a:solidFill>
                <a:latin typeface="Arial"/>
                <a:cs typeface="Arial"/>
              </a:rPr>
              <a:t>Восстанавливает естественную белизну эмали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6353555"/>
            <a:ext cx="9144000" cy="504444"/>
          </a:xfrm>
          <a:custGeom>
            <a:avLst/>
            <a:gdLst/>
            <a:ahLst/>
            <a:cxnLst/>
            <a:rect l="l" t="t" r="r" b="b"/>
            <a:pathLst>
              <a:path w="9144000" h="504444">
                <a:moveTo>
                  <a:pt x="0" y="504444"/>
                </a:moveTo>
                <a:lnTo>
                  <a:pt x="9144000" y="504444"/>
                </a:lnTo>
                <a:lnTo>
                  <a:pt x="9144000" y="0"/>
                </a:lnTo>
                <a:lnTo>
                  <a:pt x="0" y="0"/>
                </a:lnTo>
                <a:lnTo>
                  <a:pt x="0" y="504444"/>
                </a:lnTo>
                <a:close/>
              </a:path>
            </a:pathLst>
          </a:custGeom>
          <a:solidFill>
            <a:srgbClr val="ACD6D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931163"/>
            <a:ext cx="5687568" cy="0"/>
          </a:xfrm>
          <a:custGeom>
            <a:avLst/>
            <a:gdLst/>
            <a:ahLst/>
            <a:cxnLst/>
            <a:rect l="l" t="t" r="r" b="b"/>
            <a:pathLst>
              <a:path w="5687568">
                <a:moveTo>
                  <a:pt x="0" y="0"/>
                </a:moveTo>
                <a:lnTo>
                  <a:pt x="5687568" y="0"/>
                </a:lnTo>
              </a:path>
            </a:pathLst>
          </a:custGeom>
          <a:ln w="46990">
            <a:solidFill>
              <a:srgbClr val="ACD6D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54375" y="1418761"/>
            <a:ext cx="25654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800" b="1" dirty="0">
                <a:solidFill>
                  <a:srgbClr val="404040"/>
                </a:solidFill>
                <a:latin typeface="Arial"/>
                <a:cs typeface="Arial"/>
              </a:rPr>
              <a:t>Торговое название</a:t>
            </a:r>
            <a:r>
              <a:rPr sz="1800" b="1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4375" y="1743934"/>
            <a:ext cx="3154150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>
              <a:lnSpc>
                <a:spcPct val="100000"/>
              </a:lnSpc>
              <a:buClr>
                <a:srgbClr val="404040"/>
              </a:buClr>
              <a:tabLst>
                <a:tab pos="299085" algn="l"/>
              </a:tabLst>
            </a:pPr>
            <a:r>
              <a:rPr sz="200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2000" spc="-1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2000" spc="-1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2000" spc="-15" dirty="0">
                <a:solidFill>
                  <a:srgbClr val="404040"/>
                </a:solidFill>
                <a:latin typeface="Arial"/>
                <a:cs typeface="Arial"/>
              </a:rPr>
              <a:t>X</a:t>
            </a:r>
            <a:r>
              <a:rPr sz="2000" dirty="0">
                <a:solidFill>
                  <a:srgbClr val="404040"/>
                </a:solidFill>
                <a:latin typeface="Arial"/>
                <a:cs typeface="Arial"/>
              </a:rPr>
              <a:t>IM·Car</a:t>
            </a:r>
            <a:r>
              <a:rPr sz="200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2000" spc="-1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404040"/>
                </a:solidFill>
                <a:latin typeface="Arial"/>
                <a:cs typeface="Arial"/>
              </a:rPr>
              <a:t>ste</a:t>
            </a:r>
            <a:endParaRPr sz="2000" dirty="0">
              <a:latin typeface="Arial"/>
              <a:cs typeface="Arial"/>
            </a:endParaRPr>
          </a:p>
          <a:p>
            <a:pPr marL="12065">
              <a:lnSpc>
                <a:spcPct val="100000"/>
              </a:lnSpc>
              <a:buClr>
                <a:srgbClr val="404040"/>
              </a:buClr>
              <a:tabLst>
                <a:tab pos="299085" algn="l"/>
              </a:tabLst>
            </a:pPr>
            <a:r>
              <a:rPr lang="en-US" sz="1800" dirty="0">
                <a:latin typeface="Arial"/>
                <a:cs typeface="Arial"/>
              </a:rPr>
              <a:t> 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37541" y="457200"/>
            <a:ext cx="866891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000" dirty="0">
                <a:sym typeface="Wingdings"/>
              </a:rPr>
              <a:t>Решение – </a:t>
            </a:r>
            <a:r>
              <a:rPr lang="en-US" sz="2000" dirty="0">
                <a:sym typeface="Wingdings"/>
              </a:rPr>
              <a:t>nanoXIM Care Paste</a:t>
            </a:r>
            <a:endParaRPr sz="2000" spc="-15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665DEC8-8FCE-498C-B08A-E208B41F6163}"/>
              </a:ext>
            </a:extLst>
          </p:cNvPr>
          <p:cNvSpPr/>
          <p:nvPr/>
        </p:nvSpPr>
        <p:spPr>
          <a:xfrm>
            <a:off x="6858000" y="10911"/>
            <a:ext cx="2196084" cy="948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13F83E2-69C8-4C99-B928-CEAAE3477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78531"/>
            <a:ext cx="1400175" cy="524346"/>
          </a:xfrm>
          <a:prstGeom prst="rect">
            <a:avLst/>
          </a:prstGeom>
        </p:spPr>
      </p:pic>
      <p:sp>
        <p:nvSpPr>
          <p:cNvPr id="19" name="object 16">
            <a:extLst>
              <a:ext uri="{FF2B5EF4-FFF2-40B4-BE49-F238E27FC236}">
                <a16:creationId xmlns:a16="http://schemas.microsoft.com/office/drawing/2014/main" id="{4E8E42CA-0491-440C-B6C6-F2A274810F0D}"/>
              </a:ext>
            </a:extLst>
          </p:cNvPr>
          <p:cNvSpPr txBox="1"/>
          <p:nvPr/>
        </p:nvSpPr>
        <p:spPr>
          <a:xfrm>
            <a:off x="782007" y="2226582"/>
            <a:ext cx="501972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sz="1800" b="1" dirty="0">
                <a:solidFill>
                  <a:srgbClr val="404040"/>
                </a:solidFill>
                <a:latin typeface="Arial"/>
                <a:cs typeface="Arial"/>
              </a:rPr>
              <a:t>INCI</a:t>
            </a:r>
            <a:r>
              <a:rPr sz="1800" b="1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  <a:r>
              <a:rPr lang="en-US" sz="1800" b="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lang="en-US" dirty="0"/>
              <a:t>alcium Hydroxide Triphosphate	</a:t>
            </a:r>
          </a:p>
          <a:p>
            <a:pPr marL="12700">
              <a:lnSpc>
                <a:spcPct val="100000"/>
              </a:lnSpc>
            </a:pPr>
            <a:r>
              <a:rPr lang="en-US" sz="1800" b="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</TotalTime>
  <Words>2537</Words>
  <Application>Microsoft Office PowerPoint</Application>
  <PresentationFormat>Экран (4:3)</PresentationFormat>
  <Paragraphs>348</Paragraphs>
  <Slides>27</Slides>
  <Notes>19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Avenir Light</vt:lpstr>
      <vt:lpstr>Calibri</vt:lpstr>
      <vt:lpstr>Cambria Math</vt:lpstr>
      <vt:lpstr>Gill Sans</vt:lpstr>
      <vt:lpstr>Tahoma</vt:lpstr>
      <vt:lpstr>Office Theme</vt:lpstr>
      <vt:lpstr>1_Office Theme</vt:lpstr>
      <vt:lpstr>Презентация PowerPoint</vt:lpstr>
      <vt:lpstr>Космические технологии</vt:lpstr>
      <vt:lpstr>Особенности ухода за ротовой полостью</vt:lpstr>
      <vt:lpstr>Особенности ухода за ротовой полостью</vt:lpstr>
      <vt:lpstr>Особенности ухода за ротовой полостью</vt:lpstr>
      <vt:lpstr>Особенности ухода за ротовой полостью</vt:lpstr>
      <vt:lpstr>Презентация PowerPoint</vt:lpstr>
      <vt:lpstr>Решение – nanoXIM Care Paste</vt:lpstr>
      <vt:lpstr>Решение – nanoXIM Care Paste</vt:lpstr>
      <vt:lpstr>Решение для ухода за ротовой полостью</vt:lpstr>
      <vt:lpstr>nanoXIM CarePaste и гиперчувствительность зубов</vt:lpstr>
      <vt:lpstr>Презентация PowerPoint</vt:lpstr>
      <vt:lpstr>Презентация PowerPoint</vt:lpstr>
      <vt:lpstr>Гиперчувствительность зубов</vt:lpstr>
      <vt:lpstr>nanoXIM CarePaste и реминерализация эмали</vt:lpstr>
      <vt:lpstr>Презентация PowerPoint</vt:lpstr>
      <vt:lpstr>Отбеливание зубной эмали</vt:lpstr>
      <vt:lpstr>Уменьшение развития биопленок</vt:lpstr>
      <vt:lpstr>Презентация PowerPoint</vt:lpstr>
      <vt:lpstr>Примеры рецептур зубных паст </vt:lpstr>
      <vt:lpstr>Сколько нужно nanoXIM CarePaste?</vt:lpstr>
      <vt:lpstr>Где еще можно использовать  nanoXIM CarePaste?</vt:lpstr>
      <vt:lpstr>Презентация PowerPoint</vt:lpstr>
      <vt:lpstr>Косметика и наноматериалы</vt:lpstr>
      <vt:lpstr>Косметика и наноматериалы</vt:lpstr>
      <vt:lpstr>Масштаб исследовательской работы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FLUIDINOVA S.A.</dc:creator>
  <cp:lastModifiedBy>Анастасия Гончарова</cp:lastModifiedBy>
  <cp:revision>63</cp:revision>
  <dcterms:created xsi:type="dcterms:W3CDTF">2019-09-02T13:23:53Z</dcterms:created>
  <dcterms:modified xsi:type="dcterms:W3CDTF">2019-09-18T18:10:25Z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2019-01-23T00:00:00Z</vt:filetime>
  </property>
  <property fmtid="{D5CDD505-2E9C-101B-9397-08002B2CF9AE}" pid="3" name="LastSaved">
    <vt:filetime>2019-09-02T00:00:00Z</vt:filetime>
  </property>
</Properties>
</file>