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8" r:id="rId6"/>
    <p:sldId id="267" r:id="rId7"/>
    <p:sldId id="266" r:id="rId8"/>
    <p:sldId id="265" r:id="rId9"/>
    <p:sldId id="264" r:id="rId10"/>
    <p:sldId id="263" r:id="rId11"/>
    <p:sldId id="279" r:id="rId12"/>
    <p:sldId id="278" r:id="rId13"/>
    <p:sldId id="277" r:id="rId14"/>
    <p:sldId id="275" r:id="rId15"/>
    <p:sldId id="276" r:id="rId16"/>
    <p:sldId id="274" r:id="rId17"/>
    <p:sldId id="273" r:id="rId18"/>
    <p:sldId id="272" r:id="rId19"/>
    <p:sldId id="271" r:id="rId20"/>
    <p:sldId id="270" r:id="rId21"/>
    <p:sldId id="269" r:id="rId22"/>
    <p:sldId id="262" r:id="rId23"/>
    <p:sldId id="290" r:id="rId24"/>
    <p:sldId id="289" r:id="rId25"/>
    <p:sldId id="288" r:id="rId26"/>
    <p:sldId id="287" r:id="rId27"/>
    <p:sldId id="286" r:id="rId28"/>
    <p:sldId id="285" r:id="rId29"/>
    <p:sldId id="284" r:id="rId30"/>
    <p:sldId id="283" r:id="rId31"/>
    <p:sldId id="282" r:id="rId32"/>
    <p:sldId id="281" r:id="rId33"/>
    <p:sldId id="292" r:id="rId34"/>
    <p:sldId id="299" r:id="rId35"/>
    <p:sldId id="298" r:id="rId36"/>
    <p:sldId id="297" r:id="rId37"/>
    <p:sldId id="296" r:id="rId38"/>
    <p:sldId id="295" r:id="rId39"/>
    <p:sldId id="294" r:id="rId40"/>
    <p:sldId id="293" r:id="rId41"/>
    <p:sldId id="291" r:id="rId42"/>
    <p:sldId id="305" r:id="rId43"/>
    <p:sldId id="304" r:id="rId44"/>
    <p:sldId id="303" r:id="rId45"/>
    <p:sldId id="302" r:id="rId46"/>
    <p:sldId id="301" r:id="rId47"/>
    <p:sldId id="300" r:id="rId48"/>
    <p:sldId id="309" r:id="rId49"/>
    <p:sldId id="258" r:id="rId5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0792" y="2130425"/>
            <a:ext cx="6027407" cy="147002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30792" y="3886200"/>
            <a:ext cx="613291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11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1028" y="1984230"/>
            <a:ext cx="6285772" cy="81353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910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54468"/>
            <a:ext cx="2057400" cy="4171695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38633" y="1954468"/>
            <a:ext cx="5038367" cy="4171695"/>
          </a:xfrm>
        </p:spPr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171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882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793" y="4406900"/>
            <a:ext cx="606391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30793" y="2906713"/>
            <a:ext cx="60639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11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97378" y="1398883"/>
            <a:ext cx="3413033" cy="4727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68373" y="1398883"/>
            <a:ext cx="3418427" cy="4727280"/>
          </a:xfr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19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2420872" y="1954468"/>
            <a:ext cx="2956638" cy="41716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</a:t>
            </a:r>
            <a:r>
              <a:rPr lang="nl-NL" dirty="0" err="1"/>
              <a:t>teksttijl</a:t>
            </a:r>
            <a:r>
              <a:rPr lang="nl-NL" dirty="0"/>
              <a:t>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704923" y="1954468"/>
            <a:ext cx="2981877" cy="41716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7988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1028" y="1984230"/>
            <a:ext cx="6285772" cy="81353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643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6046" y="1369120"/>
            <a:ext cx="6920754" cy="47570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6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751" y="4800600"/>
            <a:ext cx="69314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6751" y="1388962"/>
            <a:ext cx="6931485" cy="33386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6751" y="5367338"/>
            <a:ext cx="69314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91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7299" y="2202496"/>
            <a:ext cx="6935204" cy="39585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0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5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785" y="2006309"/>
            <a:ext cx="8255415" cy="2210584"/>
          </a:xfrm>
        </p:spPr>
        <p:txBody>
          <a:bodyPr>
            <a:normAutofit fontScale="90000"/>
          </a:bodyPr>
          <a:lstStyle/>
          <a:p>
            <a:r>
              <a:rPr lang="pl-PL" sz="8000" b="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Silicones</a:t>
            </a:r>
            <a:r>
              <a:rPr lang="pl-PL" sz="80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 for Home and Car </a:t>
            </a:r>
            <a:r>
              <a:rPr lang="pl-PL" sz="8000" b="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Care</a:t>
            </a:r>
            <a:endParaRPr lang="nl-NL" sz="7500" b="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02785" y="6125644"/>
            <a:ext cx="7569615" cy="640310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200" dirty="0">
                <a:solidFill>
                  <a:schemeClr val="bg1"/>
                </a:solidFill>
              </a:rPr>
              <a:t>BRB International B.V.</a:t>
            </a:r>
            <a:endParaRPr lang="en-US" sz="120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l-PL" sz="1200" dirty="0">
                <a:solidFill>
                  <a:schemeClr val="bg1"/>
                </a:solidFill>
              </a:rPr>
              <a:t>2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pl-PL" sz="1200" dirty="0" err="1">
                <a:solidFill>
                  <a:schemeClr val="bg1"/>
                </a:solidFill>
              </a:rPr>
              <a:t>July</a:t>
            </a:r>
            <a:r>
              <a:rPr lang="nl-NL" sz="1200" dirty="0">
                <a:solidFill>
                  <a:schemeClr val="bg1"/>
                </a:solidFill>
              </a:rPr>
              <a:t> 201</a:t>
            </a:r>
            <a:r>
              <a:rPr lang="pl-PL" sz="1200" dirty="0">
                <a:solidFill>
                  <a:schemeClr val="bg1"/>
                </a:solidFill>
              </a:rPr>
              <a:t>8</a:t>
            </a:r>
            <a:endParaRPr lang="nl-NL" sz="120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l-PL" sz="1200" dirty="0">
                <a:solidFill>
                  <a:schemeClr val="bg1"/>
                </a:solidFill>
              </a:rPr>
              <a:t>Version 3.1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0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677CD-61AF-40F9-8F62-FC563D76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 fontScale="90000"/>
          </a:bodyPr>
          <a:lstStyle/>
          <a:p>
            <a:r>
              <a:rPr lang="pl-PL" sz="3000" dirty="0" err="1"/>
              <a:t>Silicones</a:t>
            </a:r>
            <a:r>
              <a:rPr lang="pl-PL" sz="3000" dirty="0"/>
              <a:t> for the </a:t>
            </a:r>
            <a:r>
              <a:rPr lang="pl-PL" sz="3000" dirty="0" err="1"/>
              <a:t>Home&amp;Car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</a:t>
            </a:r>
            <a:r>
              <a:rPr lang="pl-PL" sz="3000" dirty="0" err="1"/>
              <a:t>Industry</a:t>
            </a:r>
            <a:r>
              <a:rPr lang="pl-PL" sz="3000" dirty="0"/>
              <a:t> - </a:t>
            </a:r>
            <a:r>
              <a:rPr lang="pl-PL" sz="3000" dirty="0" err="1"/>
              <a:t>continued</a:t>
            </a:r>
            <a:endParaRPr lang="nl-NL" sz="3000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13C7B61-2A83-4157-B08D-813CF5224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39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>
            <a:no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endParaRPr lang="pl-PL" altLang="nl-NL" sz="15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Volatile Silicones</a:t>
            </a:r>
            <a:r>
              <a:rPr lang="nl-NL" altLang="en-US" sz="16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CM 40, </a:t>
            </a:r>
            <a:r>
              <a:rPr lang="pl-PL" altLang="en-US" sz="1600" dirty="0">
                <a:latin typeface="Trebuchet MS" panose="020B0603020202020204" pitchFamily="34" charset="0"/>
              </a:rPr>
              <a:t>BRB </a:t>
            </a:r>
            <a:r>
              <a:rPr lang="nl-NL" altLang="en-US" sz="1600" dirty="0">
                <a:latin typeface="Trebuchet MS" panose="020B0603020202020204" pitchFamily="34" charset="0"/>
              </a:rPr>
              <a:t>CM 50, </a:t>
            </a:r>
            <a:r>
              <a:rPr lang="pl-PL" altLang="en-US" sz="1600" dirty="0">
                <a:latin typeface="Trebuchet MS" panose="020B0603020202020204" pitchFamily="34" charset="0"/>
              </a:rPr>
              <a:t>BRB </a:t>
            </a:r>
            <a:r>
              <a:rPr lang="nl-NL" altLang="en-US" sz="1600" dirty="0">
                <a:latin typeface="Trebuchet MS" panose="020B0603020202020204" pitchFamily="34" charset="0"/>
              </a:rPr>
              <a:t>Silicone oil 0,65 cst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SzPct val="65000"/>
              <a:buNone/>
            </a:pPr>
            <a:endParaRPr lang="pl-PL" altLang="en-US" sz="16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Silicone Glycols</a:t>
            </a:r>
            <a:endParaRPr lang="pl-PL" altLang="en-US" sz="16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526, </a:t>
            </a:r>
            <a:r>
              <a:rPr lang="pl-PL" altLang="en-US" sz="1600" dirty="0">
                <a:latin typeface="Trebuchet MS" panose="020B0603020202020204" pitchFamily="34" charset="0"/>
              </a:rPr>
              <a:t>BRB </a:t>
            </a:r>
            <a:r>
              <a:rPr lang="nl-NL" altLang="en-US" sz="1600" dirty="0">
                <a:latin typeface="Trebuchet MS" panose="020B0603020202020204" pitchFamily="34" charset="0"/>
              </a:rPr>
              <a:t>6373, </a:t>
            </a:r>
            <a:r>
              <a:rPr lang="pl-PL" altLang="en-US" sz="1600" dirty="0">
                <a:latin typeface="Trebuchet MS" panose="020B0603020202020204" pitchFamily="34" charset="0"/>
              </a:rPr>
              <a:t>BRB 431</a:t>
            </a:r>
            <a:endParaRPr lang="pl-PL" altLang="en-US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endParaRPr lang="pl-PL" altLang="nl-NL" sz="1600" b="1" dirty="0">
              <a:latin typeface="Trebuchet MS" panose="020B0603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r>
              <a:rPr lang="nl-NL" altLang="nl-NL" sz="1600" b="1" dirty="0">
                <a:latin typeface="Trebuchet MS" panose="020B0603020202020204" pitchFamily="34" charset="0"/>
              </a:rPr>
              <a:t>Silicone resins</a:t>
            </a: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TMS</a:t>
            </a:r>
            <a:r>
              <a:rPr lang="pl-PL" altLang="nl-NL" sz="1600" dirty="0">
                <a:latin typeface="Trebuchet MS" panose="020B0603020202020204" pitchFamily="34" charset="0"/>
              </a:rPr>
              <a:t>, BRB TMS-50I, BRB TMS-50C</a:t>
            </a:r>
          </a:p>
          <a:p>
            <a:pPr marL="0" indent="0">
              <a:spcBef>
                <a:spcPts val="0"/>
              </a:spcBef>
              <a:buSzPct val="65000"/>
              <a:buNone/>
            </a:pPr>
            <a:endParaRPr lang="pl-PL" altLang="en-US" sz="16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Paintable Silicones</a:t>
            </a:r>
          </a:p>
          <a:p>
            <a:pPr marL="0" indent="0">
              <a:spcBef>
                <a:spcPts val="0"/>
              </a:spcBef>
              <a:buSzPct val="65000"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Sempure 5332, BRB Alkyl Aryl Fluid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endParaRPr lang="nl-NL" altLang="nl-NL" sz="1600" dirty="0">
              <a:latin typeface="Trebuchet MS" panose="020B0603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r>
              <a:rPr lang="nl-NL" altLang="nl-NL" sz="1600" b="1" dirty="0">
                <a:latin typeface="Trebuchet MS" panose="020B0603020202020204" pitchFamily="34" charset="0"/>
              </a:rPr>
              <a:t>Silicone antifoams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Arial" panose="020B0604020202020204" pitchFamily="34" charset="0"/>
              <a:buNone/>
            </a:pPr>
            <a:r>
              <a:rPr lang="pl-PL" altLang="nl-NL" sz="1600" b="1" dirty="0">
                <a:latin typeface="Trebuchet MS" panose="020B0603020202020204" pitchFamily="34" charset="0"/>
              </a:rPr>
              <a:t>	</a:t>
            </a:r>
            <a:r>
              <a:rPr lang="nl-NL" altLang="nl-NL" sz="1600" dirty="0">
                <a:latin typeface="Trebuchet MS" panose="020B0603020202020204" pitchFamily="34" charset="0"/>
              </a:rPr>
              <a:t>BRB Akasil </a:t>
            </a:r>
            <a:r>
              <a:rPr lang="pl-PL" altLang="nl-NL" sz="1600" dirty="0">
                <a:latin typeface="Trebuchet MS" panose="020B0603020202020204" pitchFamily="34" charset="0"/>
              </a:rPr>
              <a:t>TG</a:t>
            </a:r>
            <a:r>
              <a:rPr lang="nl-N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>
                <a:latin typeface="Trebuchet MS" panose="020B0603020202020204" pitchFamily="34" charset="0"/>
              </a:rPr>
              <a:t>1</a:t>
            </a:r>
            <a:r>
              <a:rPr lang="nl-NL" altLang="nl-NL" sz="1600" dirty="0">
                <a:latin typeface="Trebuchet MS" panose="020B0603020202020204" pitchFamily="34" charset="0"/>
              </a:rPr>
              <a:t>0</a:t>
            </a:r>
            <a:r>
              <a:rPr lang="pl-PL" altLang="nl-NL" sz="1600" dirty="0">
                <a:latin typeface="Trebuchet MS" panose="020B0603020202020204" pitchFamily="34" charset="0"/>
              </a:rPr>
              <a:t>/</a:t>
            </a:r>
            <a:r>
              <a:rPr lang="nl-NL" altLang="nl-NL" sz="1600" dirty="0">
                <a:latin typeface="Trebuchet MS" panose="020B0603020202020204" pitchFamily="34" charset="0"/>
              </a:rPr>
              <a:t>20</a:t>
            </a:r>
            <a:r>
              <a:rPr lang="pl-PL" altLang="nl-NL" sz="1600" dirty="0">
                <a:latin typeface="Trebuchet MS" panose="020B0603020202020204" pitchFamily="34" charset="0"/>
              </a:rPr>
              <a:t>/30, </a:t>
            </a:r>
            <a:r>
              <a:rPr lang="nl-NL" altLang="nl-NL" sz="1600" dirty="0">
                <a:latin typeface="Trebuchet MS" panose="020B0603020202020204" pitchFamily="34" charset="0"/>
              </a:rPr>
              <a:t>BRB Akasil RE 20</a:t>
            </a:r>
          </a:p>
          <a:p>
            <a:pPr marL="0" lvl="1" eaLnBrk="1" hangingPunct="1">
              <a:lnSpc>
                <a:spcPct val="90000"/>
              </a:lnSpc>
              <a:spcBef>
                <a:spcPts val="0"/>
              </a:spcBef>
              <a:buSzPct val="65000"/>
              <a:buFontTx/>
              <a:buNone/>
            </a:pPr>
            <a:r>
              <a:rPr lang="nl-NL" altLang="nl-NL" sz="1500" dirty="0"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256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60FC1-ECA1-4CFB-96C7-26D9C20F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oils</a:t>
            </a:r>
            <a:r>
              <a:rPr lang="pl-PL" sz="3000" dirty="0"/>
              <a:t> &amp; </a:t>
            </a:r>
            <a:r>
              <a:rPr lang="pl-PL" sz="3000" dirty="0" err="1"/>
              <a:t>emulsions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6D7F08A8-85AF-4FA3-A1F9-A8ABF029B8B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44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35 &amp; 60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35</a:t>
            </a:r>
            <a:r>
              <a:rPr lang="pl-PL" altLang="en-US" sz="1600" dirty="0">
                <a:latin typeface="Trebuchet MS" panose="020B0603020202020204" pitchFamily="34" charset="0"/>
              </a:rPr>
              <a:t>%</a:t>
            </a:r>
            <a:r>
              <a:rPr lang="en-US" altLang="en-US" sz="1600" dirty="0">
                <a:latin typeface="Trebuchet MS" panose="020B0603020202020204" pitchFamily="34" charset="0"/>
              </a:rPr>
              <a:t> or 60% non-ionic emulsion of mid viscosity PDMS for general purpose polish formulations</a:t>
            </a:r>
            <a:r>
              <a:rPr lang="pl-PL" altLang="en-US" sz="1600" dirty="0">
                <a:latin typeface="Trebuchet MS" panose="020B0603020202020204" pitchFamily="34" charset="0"/>
              </a:rPr>
              <a:t>.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endParaRPr lang="pl-PL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b="1" dirty="0">
                <a:latin typeface="Trebuchet MS" panose="020B0603020202020204" pitchFamily="34" charset="0"/>
              </a:rPr>
              <a:t> 66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60% non-ionic emulsion of </a:t>
            </a:r>
            <a:r>
              <a:rPr lang="pl-PL" altLang="en-US" sz="1600" dirty="0" err="1">
                <a:latin typeface="Trebuchet MS" panose="020B0603020202020204" pitchFamily="34" charset="0"/>
              </a:rPr>
              <a:t>low</a:t>
            </a:r>
            <a:r>
              <a:rPr lang="en-US" altLang="en-US" sz="1600" dirty="0">
                <a:latin typeface="Trebuchet MS" panose="020B0603020202020204" pitchFamily="34" charset="0"/>
              </a:rPr>
              <a:t> viscosity PDMS for general purpose polish formulations</a:t>
            </a:r>
            <a:r>
              <a:rPr lang="pl-PL" altLang="en-US" sz="1600" dirty="0">
                <a:latin typeface="Trebuchet MS" panose="020B0603020202020204" pitchFamily="34" charset="0"/>
              </a:rPr>
              <a:t>. Great </a:t>
            </a:r>
            <a:r>
              <a:rPr lang="pl-PL" altLang="en-US" sz="1600" dirty="0" err="1">
                <a:latin typeface="Trebuchet MS" panose="020B0603020202020204" pitchFamily="34" charset="0"/>
              </a:rPr>
              <a:t>spreadability</a:t>
            </a:r>
            <a:r>
              <a:rPr lang="pl-PL" altLang="en-US" sz="1600" dirty="0">
                <a:latin typeface="Trebuchet MS" panose="020B0603020202020204" pitchFamily="34" charset="0"/>
              </a:rPr>
              <a:t> and </a:t>
            </a:r>
            <a:r>
              <a:rPr lang="pl-PL" altLang="en-US" sz="1600" dirty="0" err="1">
                <a:latin typeface="Trebuchet MS" panose="020B0603020202020204" pitchFamily="34" charset="0"/>
              </a:rPr>
              <a:t>ease</a:t>
            </a:r>
            <a:r>
              <a:rPr lang="pl-PL" altLang="en-US" sz="1600" dirty="0">
                <a:latin typeface="Trebuchet MS" panose="020B0603020202020204" pitchFamily="34" charset="0"/>
              </a:rPr>
              <a:t> of use.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endParaRPr lang="en-US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HV 6500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60% non-ionic emulsion of high &amp; low viscosity PDMS</a:t>
            </a:r>
            <a:r>
              <a:rPr lang="en-GB" altLang="en-US" sz="1600" dirty="0">
                <a:latin typeface="Trebuchet MS" panose="020B0603020202020204" pitchFamily="34" charset="0"/>
              </a:rPr>
              <a:t> blend f</a:t>
            </a:r>
            <a:r>
              <a:rPr lang="en-US" altLang="en-US" sz="1600" dirty="0">
                <a:latin typeface="Trebuchet MS" panose="020B0603020202020204" pitchFamily="34" charset="0"/>
              </a:rPr>
              <a:t>or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premium polish formulations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  <a:r>
              <a:rPr lang="en-US" altLang="en-US" sz="1600" dirty="0">
                <a:latin typeface="Trebuchet MS" panose="020B0603020202020204" pitchFamily="34" charset="0"/>
              </a:rPr>
              <a:t>Optimized balance between ease of application, spreading,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gloss &amp; durability</a:t>
            </a:r>
            <a:r>
              <a:rPr lang="pl-PL" altLang="en-US" sz="1600" dirty="0">
                <a:latin typeface="Trebuchet MS" panose="020B0603020202020204" pitchFamily="34" charset="0"/>
              </a:rPr>
              <a:t>.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1997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55% non-ionic emulsion of high viscosity PDMS for superior shine and long durability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</a:t>
            </a:r>
            <a:r>
              <a:rPr lang="en-US" altLang="en-US" sz="1600" b="1" dirty="0">
                <a:latin typeface="Trebuchet MS" panose="020B0603020202020204" pitchFamily="34" charset="0"/>
              </a:rPr>
              <a:t> Silicone oils </a:t>
            </a:r>
            <a:r>
              <a:rPr lang="nl-NL" altLang="en-US" sz="1600" b="1" dirty="0">
                <a:latin typeface="Trebuchet MS" panose="020B0603020202020204" pitchFamily="34" charset="0"/>
              </a:rPr>
              <a:t>50, 350, 1.000, 12.500, 60.000 cSt</a:t>
            </a:r>
            <a:endParaRPr lang="en-US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For customers who want to emulsify by themselves and fine tune their own emulsions</a:t>
            </a:r>
            <a:endParaRPr lang="en-US" alt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8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C5259-A024-4D43-850A-7A5BBF5D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oils</a:t>
            </a:r>
            <a:r>
              <a:rPr lang="pl-PL" sz="3000" dirty="0"/>
              <a:t> &amp; </a:t>
            </a:r>
            <a:r>
              <a:rPr lang="pl-PL" sz="3000" dirty="0" err="1"/>
              <a:t>emulsions</a:t>
            </a:r>
            <a:r>
              <a:rPr lang="pl-PL" sz="3000" dirty="0"/>
              <a:t> - </a:t>
            </a:r>
            <a:r>
              <a:rPr lang="pl-PL" sz="3000" dirty="0" err="1"/>
              <a:t>benefits</a:t>
            </a:r>
            <a:endParaRPr lang="nl-NL" sz="3000" b="0" dirty="0"/>
          </a:p>
        </p:txBody>
      </p:sp>
      <p:sp>
        <p:nvSpPr>
          <p:cNvPr id="3" name="Rechthoek 7">
            <a:extLst>
              <a:ext uri="{FF2B5EF4-FFF2-40B4-BE49-F238E27FC236}">
                <a16:creationId xmlns:a16="http://schemas.microsoft.com/office/drawing/2014/main" id="{92D75890-2BE6-47C6-B70A-260E53232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Ease of </a:t>
            </a:r>
            <a:r>
              <a:rPr lang="pl-PL" altLang="en-US" sz="1600" b="1" dirty="0">
                <a:latin typeface="Trebuchet MS" panose="020B0603020202020204" pitchFamily="34" charset="0"/>
              </a:rPr>
              <a:t>a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pplication</a:t>
            </a:r>
            <a:r>
              <a:rPr lang="pl-PL" altLang="en-US" sz="1600" b="1" dirty="0">
                <a:latin typeface="Trebuchet MS" panose="020B0603020202020204" pitchFamily="34" charset="0"/>
              </a:rPr>
              <a:t> – </a:t>
            </a:r>
            <a:r>
              <a:rPr lang="pl-PL" altLang="en-US" sz="1600" dirty="0" err="1">
                <a:latin typeface="Trebuchet MS" panose="020B0603020202020204" pitchFamily="34" charset="0"/>
              </a:rPr>
              <a:t>streak</a:t>
            </a:r>
            <a:r>
              <a:rPr lang="pl-PL" altLang="en-US" sz="1600" dirty="0">
                <a:latin typeface="Trebuchet MS" panose="020B0603020202020204" pitchFamily="34" charset="0"/>
              </a:rPr>
              <a:t> &amp; </a:t>
            </a:r>
            <a:r>
              <a:rPr lang="pl-PL" altLang="en-US" sz="1600" dirty="0" err="1">
                <a:latin typeface="Trebuchet MS" panose="020B0603020202020204" pitchFamily="34" charset="0"/>
              </a:rPr>
              <a:t>smear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resistant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Improved </a:t>
            </a:r>
            <a:r>
              <a:rPr lang="pl-PL" altLang="en-US" sz="1600" b="1" dirty="0">
                <a:latin typeface="Trebuchet MS" panose="020B0603020202020204" pitchFamily="34" charset="0"/>
              </a:rPr>
              <a:t>c</a:t>
            </a:r>
            <a:r>
              <a:rPr lang="en-US" altLang="en-US" sz="1600" b="1" dirty="0">
                <a:latin typeface="Trebuchet MS" panose="020B0603020202020204" pitchFamily="34" charset="0"/>
              </a:rPr>
              <a:t>leaning </a:t>
            </a:r>
            <a:r>
              <a:rPr lang="en-US" altLang="en-US" sz="1600" dirty="0">
                <a:latin typeface="Trebuchet MS" panose="020B0603020202020204" pitchFamily="34" charset="0"/>
              </a:rPr>
              <a:t>- </a:t>
            </a:r>
            <a:r>
              <a:rPr lang="pl-PL" altLang="en-US" sz="1600" dirty="0">
                <a:latin typeface="Trebuchet MS" panose="020B0603020202020204" pitchFamily="34" charset="0"/>
              </a:rPr>
              <a:t>l</a:t>
            </a:r>
            <a:r>
              <a:rPr lang="en-US" altLang="en-US" sz="1600" dirty="0">
                <a:latin typeface="Trebuchet MS" panose="020B0603020202020204" pitchFamily="34" charset="0"/>
              </a:rPr>
              <a:t>ow surface tension, increases surface wetting.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altLang="en-US" sz="1600" b="1" dirty="0">
                <a:latin typeface="Trebuchet MS" panose="020B0603020202020204" pitchFamily="34" charset="0"/>
              </a:rPr>
              <a:t>Depth of Gloss / Color</a:t>
            </a:r>
            <a:r>
              <a:rPr lang="pl-PL" altLang="en-US" sz="1600" b="1" dirty="0">
                <a:latin typeface="Trebuchet MS" panose="020B0603020202020204" pitchFamily="34" charset="0"/>
              </a:rPr>
              <a:t> – </a:t>
            </a:r>
            <a:r>
              <a:rPr lang="pl-PL" altLang="en-US" sz="1600" dirty="0">
                <a:latin typeface="Trebuchet MS" panose="020B0603020202020204" pitchFamily="34" charset="0"/>
              </a:rPr>
              <a:t>high </a:t>
            </a:r>
            <a:r>
              <a:rPr lang="pl-PL" altLang="en-US" sz="1600" dirty="0" err="1">
                <a:latin typeface="Trebuchet MS" panose="020B0603020202020204" pitchFamily="34" charset="0"/>
              </a:rPr>
              <a:t>Refractive</a:t>
            </a:r>
            <a:r>
              <a:rPr lang="pl-PL" altLang="en-US" sz="1600" dirty="0">
                <a:latin typeface="Trebuchet MS" panose="020B0603020202020204" pitchFamily="34" charset="0"/>
              </a:rPr>
              <a:t> Index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Water repellency – </a:t>
            </a:r>
            <a:r>
              <a:rPr lang="pl-PL" altLang="en-US" sz="1600" dirty="0" err="1">
                <a:latin typeface="Trebuchet MS" panose="020B0603020202020204" pitchFamily="34" charset="0"/>
              </a:rPr>
              <a:t>presence</a:t>
            </a:r>
            <a:r>
              <a:rPr lang="pl-PL" altLang="en-US" sz="1600" dirty="0">
                <a:latin typeface="Trebuchet MS" panose="020B0603020202020204" pitchFamily="34" charset="0"/>
              </a:rPr>
              <a:t> of </a:t>
            </a:r>
            <a:r>
              <a:rPr lang="pl-PL" altLang="en-US" sz="1600" dirty="0" err="1">
                <a:latin typeface="Trebuchet MS" panose="020B0603020202020204" pitchFamily="34" charset="0"/>
              </a:rPr>
              <a:t>methyl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groups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nl-NL" altLang="en-US" sz="1600" dirty="0">
                <a:latin typeface="Trebuchet MS" panose="020B0603020202020204" pitchFamily="34" charset="0"/>
              </a:rPr>
              <a:t>promotes water beading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Slip </a:t>
            </a:r>
            <a:r>
              <a:rPr lang="en-US" altLang="en-US" sz="1600" dirty="0">
                <a:latin typeface="Trebuchet MS" panose="020B0603020202020204" pitchFamily="34" charset="0"/>
              </a:rPr>
              <a:t>- </a:t>
            </a:r>
            <a:r>
              <a:rPr lang="pl-PL" altLang="en-US" sz="1600" dirty="0">
                <a:latin typeface="Trebuchet MS" panose="020B0603020202020204" pitchFamily="34" charset="0"/>
              </a:rPr>
              <a:t>g</a:t>
            </a:r>
            <a:r>
              <a:rPr lang="en-US" altLang="en-US" sz="1600" dirty="0" err="1">
                <a:latin typeface="Trebuchet MS" panose="020B0603020202020204" pitchFamily="34" charset="0"/>
              </a:rPr>
              <a:t>ives</a:t>
            </a:r>
            <a:r>
              <a:rPr lang="en-US" altLang="en-US" sz="1600" dirty="0">
                <a:latin typeface="Trebuchet MS" panose="020B0603020202020204" pitchFamily="34" charset="0"/>
              </a:rPr>
              <a:t> a smooth/lower friction surface</a:t>
            </a:r>
            <a:endParaRPr lang="nl-N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9FB6-CC79-462B-8CC7-D06DE590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208227" cy="813535"/>
          </a:xfrm>
        </p:spPr>
        <p:txBody>
          <a:bodyPr>
            <a:no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oils</a:t>
            </a:r>
            <a:r>
              <a:rPr lang="pl-PL" sz="3000" dirty="0"/>
              <a:t> &amp; </a:t>
            </a:r>
            <a:r>
              <a:rPr lang="pl-PL" sz="3000" dirty="0" err="1"/>
              <a:t>emulsions</a:t>
            </a:r>
            <a:r>
              <a:rPr lang="pl-PL" sz="3000" dirty="0"/>
              <a:t> –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05ADC-6D0F-4224-8248-E5B78D5F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Rubber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vinyl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plastic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leather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Furniture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cleaners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Hard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surface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cleaners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Spray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wipe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(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quick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detailers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Car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shampoos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Paint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waxes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sealants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silicone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emulsion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(s) in the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formulation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depends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on the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type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emulsion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the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type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formulation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 It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can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vary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from 5% to 35%.</a:t>
            </a:r>
          </a:p>
          <a:p>
            <a:pPr>
              <a:lnSpc>
                <a:spcPct val="150000"/>
              </a:lnSpc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silicone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oil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(s)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varies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from 1% to 15%. </a:t>
            </a:r>
            <a:endParaRPr lang="nl-NL" sz="1600" kern="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nl-NL" sz="1600" kern="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62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287F-F908-4BE6-A2BA-9B25719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Oils</a:t>
            </a:r>
            <a:r>
              <a:rPr lang="pl-PL" sz="3000" dirty="0"/>
              <a:t> - </a:t>
            </a:r>
            <a:r>
              <a:rPr lang="pl-PL" sz="3000" dirty="0" err="1"/>
              <a:t>formulating</a:t>
            </a:r>
            <a:endParaRPr lang="nl-NL" sz="3000" dirty="0"/>
          </a:p>
        </p:txBody>
      </p:sp>
      <p:sp>
        <p:nvSpPr>
          <p:cNvPr id="3" name="Rechthoek 7">
            <a:extLst>
              <a:ext uri="{FF2B5EF4-FFF2-40B4-BE49-F238E27FC236}">
                <a16:creationId xmlns:a16="http://schemas.microsoft.com/office/drawing/2014/main" id="{0CD518EE-AC6B-4241-800C-61D9CC84C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Formulation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en-US" altLang="en-US" sz="1600" dirty="0">
                <a:latin typeface="Trebuchet MS" panose="020B0603020202020204" pitchFamily="34" charset="0"/>
              </a:rPr>
              <a:t>Oil soluble, not water soluble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Medium viscosity: easier application &amp; emulsification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en-US" altLang="en-US" sz="1600" dirty="0">
                <a:latin typeface="Trebuchet MS" panose="020B0603020202020204" pitchFamily="34" charset="0"/>
              </a:rPr>
              <a:t>Higher viscosity: better protection &amp; conditioning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Defoaming properties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800" dirty="0">
              <a:latin typeface="Trebuchet MS" panose="020B0603020202020204" pitchFamily="34" charset="0"/>
            </a:endParaRPr>
          </a:p>
          <a:p>
            <a:pPr>
              <a:buSzPct val="70000"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Can be formulated into </a:t>
            </a: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buSzPct val="70000"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Solvent in water emulsions, normally use 50-1000 cSt PDMS</a:t>
            </a:r>
          </a:p>
          <a:p>
            <a:pPr>
              <a:buSzPct val="70000"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Water in solvent - can include high visc fluids</a:t>
            </a:r>
          </a:p>
          <a:p>
            <a:pPr>
              <a:buSzPct val="70000"/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Polish formulations - use a combination of high/medium viscosity </a:t>
            </a: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fluids to optimize benefits	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>
              <a:buSzPct val="70000"/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>
              <a:buSzPct val="70000"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			</a:t>
            </a: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endParaRPr lang="nl-NL" altLang="en-US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9C0EC19-B77B-4C8C-8A74-F1B769A3D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1687"/>
              </p:ext>
            </p:extLst>
          </p:nvPr>
        </p:nvGraphicFramePr>
        <p:xfrm>
          <a:off x="1526959" y="5142578"/>
          <a:ext cx="6542844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097">
                  <a:extLst>
                    <a:ext uri="{9D8B030D-6E8A-4147-A177-3AD203B41FA5}">
                      <a16:colId xmlns:a16="http://schemas.microsoft.com/office/drawing/2014/main" val="437491040"/>
                    </a:ext>
                  </a:extLst>
                </a:gridCol>
                <a:gridCol w="1796249">
                  <a:extLst>
                    <a:ext uri="{9D8B030D-6E8A-4147-A177-3AD203B41FA5}">
                      <a16:colId xmlns:a16="http://schemas.microsoft.com/office/drawing/2014/main" val="1930810809"/>
                    </a:ext>
                  </a:extLst>
                </a:gridCol>
                <a:gridCol w="1796249">
                  <a:extLst>
                    <a:ext uri="{9D8B030D-6E8A-4147-A177-3AD203B41FA5}">
                      <a16:colId xmlns:a16="http://schemas.microsoft.com/office/drawing/2014/main" val="2788556225"/>
                    </a:ext>
                  </a:extLst>
                </a:gridCol>
                <a:gridCol w="1796249">
                  <a:extLst>
                    <a:ext uri="{9D8B030D-6E8A-4147-A177-3AD203B41FA5}">
                      <a16:colId xmlns:a16="http://schemas.microsoft.com/office/drawing/2014/main" val="665704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err="1"/>
                        <a:t>Viscosity</a:t>
                      </a:r>
                      <a:endParaRPr lang="pl-PL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100 / 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350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 1000 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12.500 / 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60.000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38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Ratio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Benefit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Ease</a:t>
                      </a:r>
                      <a:r>
                        <a:rPr lang="pl-PL" sz="1600" dirty="0"/>
                        <a:t> of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Gloss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Durability</a:t>
                      </a:r>
                      <a:r>
                        <a:rPr lang="pl-PL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5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7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1025C-748E-440A-8C7A-91904DFD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 fontScale="90000"/>
          </a:bodyPr>
          <a:lstStyle/>
          <a:p>
            <a:r>
              <a:rPr lang="pl-PL" sz="3300" dirty="0" err="1"/>
              <a:t>Silicone</a:t>
            </a:r>
            <a:r>
              <a:rPr lang="pl-PL" sz="3300" dirty="0"/>
              <a:t> </a:t>
            </a:r>
            <a:r>
              <a:rPr lang="pl-PL" sz="3300" dirty="0" err="1"/>
              <a:t>Oils</a:t>
            </a:r>
            <a:r>
              <a:rPr lang="pl-PL" sz="3300" dirty="0"/>
              <a:t> – </a:t>
            </a:r>
            <a:r>
              <a:rPr lang="pl-PL" sz="3300" dirty="0" err="1"/>
              <a:t>optimization</a:t>
            </a:r>
            <a:r>
              <a:rPr lang="pl-PL" sz="3300" dirty="0"/>
              <a:t> of </a:t>
            </a:r>
            <a:r>
              <a:rPr lang="pl-PL" sz="3300" dirty="0" err="1"/>
              <a:t>properties</a:t>
            </a:r>
            <a:br>
              <a:rPr lang="pl-PL" sz="3200" dirty="0"/>
            </a:br>
            <a:endParaRPr lang="nl-NL" sz="3200" dirty="0"/>
          </a:p>
        </p:txBody>
      </p:sp>
      <p:graphicFrame>
        <p:nvGraphicFramePr>
          <p:cNvPr id="3" name="Symbol zastępczy zawartości 4">
            <a:extLst>
              <a:ext uri="{FF2B5EF4-FFF2-40B4-BE49-F238E27FC236}">
                <a16:creationId xmlns:a16="http://schemas.microsoft.com/office/drawing/2014/main" id="{7674AADF-DA55-4B91-888C-196220441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06195"/>
              </p:ext>
            </p:extLst>
          </p:nvPr>
        </p:nvGraphicFramePr>
        <p:xfrm>
          <a:off x="1606550" y="2512381"/>
          <a:ext cx="6935790" cy="246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805">
                  <a:extLst>
                    <a:ext uri="{9D8B030D-6E8A-4147-A177-3AD203B41FA5}">
                      <a16:colId xmlns:a16="http://schemas.microsoft.com/office/drawing/2014/main" val="874821263"/>
                    </a:ext>
                  </a:extLst>
                </a:gridCol>
                <a:gridCol w="1122511">
                  <a:extLst>
                    <a:ext uri="{9D8B030D-6E8A-4147-A177-3AD203B41FA5}">
                      <a16:colId xmlns:a16="http://schemas.microsoft.com/office/drawing/2014/main" val="90292379"/>
                    </a:ext>
                  </a:extLst>
                </a:gridCol>
                <a:gridCol w="1387158">
                  <a:extLst>
                    <a:ext uri="{9D8B030D-6E8A-4147-A177-3AD203B41FA5}">
                      <a16:colId xmlns:a16="http://schemas.microsoft.com/office/drawing/2014/main" val="1807049902"/>
                    </a:ext>
                  </a:extLst>
                </a:gridCol>
                <a:gridCol w="1387158">
                  <a:extLst>
                    <a:ext uri="{9D8B030D-6E8A-4147-A177-3AD203B41FA5}">
                      <a16:colId xmlns:a16="http://schemas.microsoft.com/office/drawing/2014/main" val="2136453854"/>
                    </a:ext>
                  </a:extLst>
                </a:gridCol>
                <a:gridCol w="1387158">
                  <a:extLst>
                    <a:ext uri="{9D8B030D-6E8A-4147-A177-3AD203B41FA5}">
                      <a16:colId xmlns:a16="http://schemas.microsoft.com/office/drawing/2014/main" val="1780930644"/>
                    </a:ext>
                  </a:extLst>
                </a:gridCol>
              </a:tblGrid>
              <a:tr h="57093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>
                          <a:solidFill>
                            <a:schemeClr val="tx1"/>
                          </a:solidFill>
                        </a:rPr>
                        <a:t>Viscosity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Gloss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Durability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Protection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Wetting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Spreading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ease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64243"/>
                  </a:ext>
                </a:extLst>
              </a:tr>
              <a:tr h="365596">
                <a:tc>
                  <a:txBody>
                    <a:bodyPr/>
                    <a:lstStyle/>
                    <a:p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PDMS(50cs) </a:t>
                      </a:r>
                      <a:endParaRPr lang="pl-P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076023"/>
                  </a:ext>
                </a:extLst>
              </a:tr>
              <a:tr h="3655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PDMS(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50cs)</a:t>
                      </a:r>
                      <a:endParaRPr lang="pl-P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52851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PDMS(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100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0cs) </a:t>
                      </a:r>
                      <a:endParaRPr lang="pl-P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altLang="en-US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08281"/>
                  </a:ext>
                </a:extLst>
              </a:tr>
              <a:tr h="3655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PDMS(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12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0cs) </a:t>
                      </a:r>
                      <a:endParaRPr lang="pl-P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56764"/>
                  </a:ext>
                </a:extLst>
              </a:tr>
              <a:tr h="3655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PDMS(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pl-PL" altLang="en-US" sz="1600" dirty="0">
                          <a:latin typeface="Trebuchet MS" panose="020B0603020202020204" pitchFamily="34" charset="0"/>
                        </a:rPr>
                        <a:t>000</a:t>
                      </a:r>
                      <a:r>
                        <a:rPr lang="nl-NL" altLang="en-US" sz="1600" dirty="0">
                          <a:latin typeface="Trebuchet MS" panose="020B0603020202020204" pitchFamily="34" charset="0"/>
                        </a:rPr>
                        <a:t>cs) </a:t>
                      </a:r>
                      <a:endParaRPr lang="pl-P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8896"/>
                  </a:ext>
                </a:extLst>
              </a:tr>
            </a:tbl>
          </a:graphicData>
        </a:graphic>
      </p:graphicFrame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764617FA-BD03-4E04-8E44-F48D8BB8703B}"/>
              </a:ext>
            </a:extLst>
          </p:cNvPr>
          <p:cNvSpPr/>
          <p:nvPr/>
        </p:nvSpPr>
        <p:spPr>
          <a:xfrm>
            <a:off x="3533312" y="3222594"/>
            <a:ext cx="497149" cy="1615736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AC0D9244-ADBD-419B-B34F-E28C3467C0BA}"/>
              </a:ext>
            </a:extLst>
          </p:cNvPr>
          <p:cNvSpPr/>
          <p:nvPr/>
        </p:nvSpPr>
        <p:spPr>
          <a:xfrm>
            <a:off x="4742154" y="3222594"/>
            <a:ext cx="497149" cy="1615736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BEC0A5EC-7F49-446D-B4D6-927AD7123A42}"/>
              </a:ext>
            </a:extLst>
          </p:cNvPr>
          <p:cNvSpPr/>
          <p:nvPr/>
        </p:nvSpPr>
        <p:spPr>
          <a:xfrm rot="10800000">
            <a:off x="6145098" y="3222594"/>
            <a:ext cx="497149" cy="1615736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75377970-FEF6-4DBD-823B-E210AEB6F328}"/>
              </a:ext>
            </a:extLst>
          </p:cNvPr>
          <p:cNvSpPr/>
          <p:nvPr/>
        </p:nvSpPr>
        <p:spPr>
          <a:xfrm rot="10800000">
            <a:off x="7537450" y="3222594"/>
            <a:ext cx="497149" cy="1615736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91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B07BC-4F68-4D52-8206-C4C00A61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Aminofunctional</a:t>
            </a:r>
            <a:r>
              <a:rPr lang="pl-PL" sz="3000" dirty="0"/>
              <a:t> </a:t>
            </a:r>
            <a:r>
              <a:rPr lang="pl-PL" sz="3000" dirty="0" err="1"/>
              <a:t>silicones</a:t>
            </a:r>
            <a:r>
              <a:rPr lang="pl-PL" sz="3000" dirty="0"/>
              <a:t> - </a:t>
            </a:r>
            <a:r>
              <a:rPr lang="pl-PL" sz="3000" dirty="0" err="1"/>
              <a:t>properties</a:t>
            </a:r>
            <a:endParaRPr lang="nl-NL" sz="3000" dirty="0"/>
          </a:p>
        </p:txBody>
      </p:sp>
      <p:sp>
        <p:nvSpPr>
          <p:cNvPr id="3" name="Rechthoek 5">
            <a:extLst>
              <a:ext uri="{FF2B5EF4-FFF2-40B4-BE49-F238E27FC236}">
                <a16:creationId xmlns:a16="http://schemas.microsoft.com/office/drawing/2014/main" id="{696A05DB-0781-4F87-81A7-B0F4930EE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29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Dimethicone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backbone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grafted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with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amino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groups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kern="0" dirty="0">
                <a:latin typeface="Trebuchet MS" pitchFamily="34" charset="0"/>
                <a:cs typeface="Arial" charset="0"/>
              </a:rPr>
              <a:t>Polar amine groups effectively anchor the product to substrate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-&gt; physical attraction to negatively charged surfaces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kern="0" dirty="0">
                <a:latin typeface="Trebuchet MS" pitchFamily="34" charset="0"/>
                <a:cs typeface="Arial" charset="0"/>
              </a:rPr>
              <a:t>Reactive grades crosslink to form a polymer film with high detergent resistance and effective protection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CC1AB9-1C1E-405E-BBD6-3B464E1C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39" y="4322094"/>
            <a:ext cx="3600450" cy="15716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B78CB3-A8C1-4AE5-9A84-02BA38F08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700" y="4179219"/>
            <a:ext cx="3371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C86B9-FFE1-4113-9BB2-013C1C94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Aminofunctional</a:t>
            </a:r>
            <a:r>
              <a:rPr lang="pl-PL" sz="3000" dirty="0"/>
              <a:t> </a:t>
            </a:r>
            <a:r>
              <a:rPr lang="pl-PL" sz="3000" dirty="0" err="1"/>
              <a:t>oils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FC0331C-1FFB-4B01-B635-85D25553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02900"/>
              </p:ext>
            </p:extLst>
          </p:nvPr>
        </p:nvGraphicFramePr>
        <p:xfrm>
          <a:off x="1607299" y="2532734"/>
          <a:ext cx="6096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75591653"/>
                    </a:ext>
                  </a:extLst>
                </a:gridCol>
                <a:gridCol w="792630">
                  <a:extLst>
                    <a:ext uri="{9D8B030D-6E8A-4147-A177-3AD203B41FA5}">
                      <a16:colId xmlns:a16="http://schemas.microsoft.com/office/drawing/2014/main" val="2380913648"/>
                    </a:ext>
                  </a:extLst>
                </a:gridCol>
                <a:gridCol w="1873188">
                  <a:extLst>
                    <a:ext uri="{9D8B030D-6E8A-4147-A177-3AD203B41FA5}">
                      <a16:colId xmlns:a16="http://schemas.microsoft.com/office/drawing/2014/main" val="3794673363"/>
                    </a:ext>
                  </a:extLst>
                </a:gridCol>
                <a:gridCol w="1906182">
                  <a:extLst>
                    <a:ext uri="{9D8B030D-6E8A-4147-A177-3AD203B41FA5}">
                      <a16:colId xmlns:a16="http://schemas.microsoft.com/office/drawing/2014/main" val="1098859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Viscosity at 25°C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cSt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Nitrogen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content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(%w/w)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10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BRB SF 230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20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BRB SF 240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0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BRB SF 315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7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BRB SF 430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21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BA00E-69D1-4BBC-832E-1EDF49AF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 fontScale="90000"/>
          </a:bodyPr>
          <a:lstStyle/>
          <a:p>
            <a:r>
              <a:rPr lang="pl-PL" sz="3300" dirty="0" err="1"/>
              <a:t>Aminofunctional</a:t>
            </a:r>
            <a:r>
              <a:rPr lang="pl-PL" sz="3300" dirty="0"/>
              <a:t> </a:t>
            </a:r>
            <a:r>
              <a:rPr lang="pl-PL" sz="3300" dirty="0" err="1"/>
              <a:t>oils</a:t>
            </a:r>
            <a:r>
              <a:rPr lang="pl-PL" sz="3300" dirty="0"/>
              <a:t> – </a:t>
            </a:r>
            <a:r>
              <a:rPr lang="pl-PL" sz="3300" dirty="0" err="1"/>
              <a:t>properties</a:t>
            </a:r>
            <a:br>
              <a:rPr lang="pl-PL" sz="3200" dirty="0"/>
            </a:br>
            <a:endParaRPr lang="nl-NL" sz="32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0073253-CDFA-4471-9297-0134B40DC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95522"/>
              </p:ext>
            </p:extLst>
          </p:nvPr>
        </p:nvGraphicFramePr>
        <p:xfrm>
          <a:off x="1607299" y="23241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07626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97752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54895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Characteristic</a:t>
                      </a:r>
                      <a:endParaRPr lang="pl-PL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>
                          <a:ln>
                            <a:noFill/>
                          </a:ln>
                        </a:rPr>
                        <a:t>Viscosity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Low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>
                          <a:ln>
                            <a:noFill/>
                          </a:ln>
                        </a:rPr>
                        <a:t>Amine</a:t>
                      </a:r>
                      <a:r>
                        <a:rPr lang="pl-PL" dirty="0">
                          <a:ln>
                            <a:noFill/>
                          </a:ln>
                        </a:rPr>
                        <a:t> Content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n>
                            <a:noFill/>
                          </a:ln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07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>
                          <a:ln>
                            <a:noFill/>
                          </a:ln>
                        </a:rPr>
                        <a:t>Durability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72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>
                          <a:ln>
                            <a:noFill/>
                          </a:ln>
                        </a:rPr>
                        <a:t>Hydrophobicity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24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>
                          <a:ln>
                            <a:noFill/>
                          </a:ln>
                        </a:rPr>
                        <a:t>Gloss</a:t>
                      </a:r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l-PL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54322"/>
                  </a:ext>
                </a:extLst>
              </a:tr>
            </a:tbl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6069501B-6CA7-497A-AE5C-2EB9BEA78503}"/>
              </a:ext>
            </a:extLst>
          </p:cNvPr>
          <p:cNvSpPr/>
          <p:nvPr/>
        </p:nvSpPr>
        <p:spPr>
          <a:xfrm>
            <a:off x="3692669" y="3461609"/>
            <a:ext cx="3844031" cy="319596"/>
          </a:xfrm>
          <a:prstGeom prst="rightArrow">
            <a:avLst/>
          </a:prstGeom>
          <a:gradFill flip="none" rotWithShape="1">
            <a:gsLst>
              <a:gs pos="100000">
                <a:srgbClr val="00B050">
                  <a:lumMod val="100000"/>
                </a:srgbClr>
              </a:gs>
              <a:gs pos="25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03FB04F-4EA2-4550-9A0C-62DF248F76FA}"/>
              </a:ext>
            </a:extLst>
          </p:cNvPr>
          <p:cNvSpPr/>
          <p:nvPr/>
        </p:nvSpPr>
        <p:spPr>
          <a:xfrm>
            <a:off x="3692668" y="3842007"/>
            <a:ext cx="3844031" cy="319596"/>
          </a:xfrm>
          <a:prstGeom prst="rightArrow">
            <a:avLst/>
          </a:prstGeom>
          <a:gradFill flip="none" rotWithShape="1">
            <a:gsLst>
              <a:gs pos="100000">
                <a:srgbClr val="00B050">
                  <a:lumMod val="100000"/>
                </a:srgbClr>
              </a:gs>
              <a:gs pos="25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E445C52E-05E7-46C1-B3F0-2A08EFE3D236}"/>
              </a:ext>
            </a:extLst>
          </p:cNvPr>
          <p:cNvSpPr/>
          <p:nvPr/>
        </p:nvSpPr>
        <p:spPr>
          <a:xfrm>
            <a:off x="3692667" y="4212214"/>
            <a:ext cx="3844031" cy="319596"/>
          </a:xfrm>
          <a:prstGeom prst="rightArrow">
            <a:avLst/>
          </a:prstGeom>
          <a:gradFill flip="none" rotWithShape="1">
            <a:gsLst>
              <a:gs pos="100000">
                <a:srgbClr val="00B050">
                  <a:lumMod val="100000"/>
                </a:srgbClr>
              </a:gs>
              <a:gs pos="25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55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AF717-82AD-477B-8D2B-64260CA9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Aminofunctional</a:t>
            </a:r>
            <a:r>
              <a:rPr lang="pl-PL" sz="3000" dirty="0"/>
              <a:t> </a:t>
            </a:r>
            <a:r>
              <a:rPr lang="pl-PL" sz="3000" dirty="0" err="1"/>
              <a:t>emulsions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Rechthoek 5">
            <a:extLst>
              <a:ext uri="{FF2B5EF4-FFF2-40B4-BE49-F238E27FC236}">
                <a16:creationId xmlns:a16="http://schemas.microsoft.com/office/drawing/2014/main" id="{EE61B570-C5D7-4436-A01B-D1A406162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3733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40% cationic </a:t>
            </a:r>
            <a:r>
              <a:rPr lang="pl-PL" altLang="en-US" sz="1600" dirty="0">
                <a:latin typeface="Trebuchet MS" panose="020B0603020202020204" pitchFamily="34" charset="0"/>
              </a:rPr>
              <a:t>macro </a:t>
            </a:r>
            <a:r>
              <a:rPr lang="en-US" altLang="en-US" sz="1600" dirty="0">
                <a:latin typeface="Trebuchet MS" panose="020B0603020202020204" pitchFamily="34" charset="0"/>
              </a:rPr>
              <a:t>emulsion for extended durability and slip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135</a:t>
            </a:r>
            <a:endParaRPr lang="en-US" altLang="en-US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35% non-ionic micro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emulsion for </a:t>
            </a:r>
            <a:r>
              <a:rPr lang="pl-PL" altLang="en-US" sz="1600" dirty="0" err="1">
                <a:latin typeface="Trebuchet MS" panose="020B0603020202020204" pitchFamily="34" charset="0"/>
              </a:rPr>
              <a:t>extended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durability</a:t>
            </a:r>
            <a:r>
              <a:rPr lang="pl-PL" altLang="en-US" sz="1600" dirty="0">
                <a:latin typeface="Trebuchet MS" panose="020B0603020202020204" pitchFamily="34" charset="0"/>
              </a:rPr>
              <a:t> and </a:t>
            </a:r>
            <a:r>
              <a:rPr lang="pl-PL" altLang="en-US" sz="1600" dirty="0" err="1">
                <a:latin typeface="Trebuchet MS" panose="020B0603020202020204" pitchFamily="34" charset="0"/>
              </a:rPr>
              <a:t>good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hydrophobic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effect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  <a:r>
              <a:rPr lang="pl-PL" altLang="en-US" sz="1600" dirty="0" err="1">
                <a:latin typeface="Trebuchet MS" panose="020B0603020202020204" pitchFamily="34" charset="0"/>
              </a:rPr>
              <a:t>Allows</a:t>
            </a:r>
            <a:r>
              <a:rPr lang="pl-PL" altLang="en-US" sz="1600" dirty="0">
                <a:latin typeface="Trebuchet MS" panose="020B0603020202020204" pitchFamily="34" charset="0"/>
              </a:rPr>
              <a:t> to </a:t>
            </a:r>
            <a:r>
              <a:rPr lang="pl-PL" altLang="en-US" sz="1600" dirty="0" err="1">
                <a:latin typeface="Trebuchet MS" panose="020B0603020202020204" pitchFamily="34" charset="0"/>
              </a:rPr>
              <a:t>formulate</a:t>
            </a:r>
            <a:r>
              <a:rPr lang="pl-PL" altLang="en-US" sz="1600" dirty="0">
                <a:latin typeface="Trebuchet MS" panose="020B0603020202020204" pitchFamily="34" charset="0"/>
              </a:rPr>
              <a:t> transparent products.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b="1" dirty="0">
                <a:latin typeface="Trebuchet MS" panose="020B0603020202020204" pitchFamily="34" charset="0"/>
              </a:rPr>
              <a:t> 152</a:t>
            </a:r>
          </a:p>
          <a:p>
            <a:pPr>
              <a:spcBef>
                <a:spcPct val="0"/>
              </a:spcBef>
              <a:buNone/>
            </a:pPr>
            <a:r>
              <a:rPr lang="pl-PL" altLang="en-US" sz="1600" dirty="0">
                <a:latin typeface="Trebuchet MS" panose="020B0603020202020204" pitchFamily="34" charset="0"/>
              </a:rPr>
              <a:t>50</a:t>
            </a:r>
            <a:r>
              <a:rPr lang="en-US" altLang="en-US" sz="1600" dirty="0">
                <a:latin typeface="Trebuchet MS" panose="020B0603020202020204" pitchFamily="34" charset="0"/>
              </a:rPr>
              <a:t>% </a:t>
            </a:r>
            <a:r>
              <a:rPr lang="pl-PL" altLang="en-US" sz="1600" dirty="0">
                <a:latin typeface="Trebuchet MS" panose="020B0603020202020204" pitchFamily="34" charset="0"/>
              </a:rPr>
              <a:t>non-</a:t>
            </a:r>
            <a:r>
              <a:rPr lang="pl-PL" altLang="en-US" sz="1600" dirty="0" err="1">
                <a:latin typeface="Trebuchet MS" panose="020B0603020202020204" pitchFamily="34" charset="0"/>
              </a:rPr>
              <a:t>ionic</a:t>
            </a:r>
            <a:r>
              <a:rPr lang="en-US" altLang="en-US" sz="1600" dirty="0">
                <a:latin typeface="Trebuchet MS" panose="020B0603020202020204" pitchFamily="34" charset="0"/>
              </a:rPr>
              <a:t> m</a:t>
            </a:r>
            <a:r>
              <a:rPr lang="pl-PL" altLang="en-US" sz="1600" dirty="0">
                <a:latin typeface="Trebuchet MS" panose="020B0603020202020204" pitchFamily="34" charset="0"/>
              </a:rPr>
              <a:t>a</a:t>
            </a:r>
            <a:r>
              <a:rPr lang="en-US" altLang="en-US" sz="1600" dirty="0" err="1">
                <a:latin typeface="Trebuchet MS" panose="020B0603020202020204" pitchFamily="34" charset="0"/>
              </a:rPr>
              <a:t>cro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emulsion of </a:t>
            </a:r>
            <a:r>
              <a:rPr lang="pl-PL" altLang="en-US" sz="1600" dirty="0" err="1">
                <a:latin typeface="Trebuchet MS" panose="020B0603020202020204" pitchFamily="34" charset="0"/>
              </a:rPr>
              <a:t>aminofunctional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silicone polymer</a:t>
            </a:r>
            <a:r>
              <a:rPr lang="pl-PL" altLang="en-US" sz="1600" dirty="0">
                <a:latin typeface="Trebuchet MS" panose="020B0603020202020204" pitchFamily="34" charset="0"/>
              </a:rPr>
              <a:t>. For </a:t>
            </a:r>
            <a:r>
              <a:rPr lang="pl-PL" altLang="en-US" sz="1600" dirty="0" err="1">
                <a:latin typeface="Trebuchet MS" panose="020B0603020202020204" pitchFamily="34" charset="0"/>
              </a:rPr>
              <a:t>extraordinary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softness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600" b="1" dirty="0">
                <a:latin typeface="Trebuchet MS" panose="020B0603020202020204" pitchFamily="34" charset="0"/>
              </a:rPr>
              <a:t>BRB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b="1" dirty="0">
                <a:latin typeface="Trebuchet MS" panose="020B0603020202020204" pitchFamily="34" charset="0"/>
              </a:rPr>
              <a:t> 230	</a:t>
            </a:r>
            <a:endParaRPr lang="pl-PL" altLang="en-US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30% </a:t>
            </a:r>
            <a:r>
              <a:rPr lang="pl-PL" altLang="en-US" sz="1600" dirty="0">
                <a:latin typeface="Trebuchet MS" panose="020B0603020202020204" pitchFamily="34" charset="0"/>
              </a:rPr>
              <a:t>non-</a:t>
            </a:r>
            <a:r>
              <a:rPr lang="pl-PL" altLang="en-US" sz="1600" dirty="0" err="1">
                <a:latin typeface="Trebuchet MS" panose="020B0603020202020204" pitchFamily="34" charset="0"/>
              </a:rPr>
              <a:t>ionic</a:t>
            </a:r>
            <a:r>
              <a:rPr lang="en-US" altLang="en-US" sz="1600" dirty="0">
                <a:latin typeface="Trebuchet MS" panose="020B0603020202020204" pitchFamily="34" charset="0"/>
              </a:rPr>
              <a:t> micro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emulsion of silicone </a:t>
            </a:r>
            <a:r>
              <a:rPr lang="en-US" altLang="en-US" sz="1600" dirty="0" err="1">
                <a:latin typeface="Trebuchet MS" panose="020B0603020202020204" pitchFamily="34" charset="0"/>
              </a:rPr>
              <a:t>quaternium</a:t>
            </a:r>
            <a:r>
              <a:rPr lang="en-US" altLang="en-US" sz="1600" dirty="0">
                <a:latin typeface="Trebuchet MS" panose="020B0603020202020204" pitchFamily="34" charset="0"/>
              </a:rPr>
              <a:t> polymer</a:t>
            </a:r>
            <a:r>
              <a:rPr lang="pl-PL" altLang="en-US" sz="1600" dirty="0">
                <a:latin typeface="Trebuchet MS" panose="020B0603020202020204" pitchFamily="34" charset="0"/>
              </a:rPr>
              <a:t>. Film </a:t>
            </a:r>
            <a:r>
              <a:rPr lang="pl-PL" altLang="en-US" sz="1600" dirty="0" err="1">
                <a:latin typeface="Trebuchet MS" panose="020B0603020202020204" pitchFamily="34" charset="0"/>
              </a:rPr>
              <a:t>former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  <a:r>
              <a:rPr lang="pl-PL" altLang="en-US" sz="1600" dirty="0" err="1">
                <a:latin typeface="Trebuchet MS" panose="020B0603020202020204" pitchFamily="34" charset="0"/>
              </a:rPr>
              <a:t>Allows</a:t>
            </a:r>
            <a:r>
              <a:rPr lang="pl-PL" altLang="en-US" sz="1600" dirty="0">
                <a:latin typeface="Trebuchet MS" panose="020B0603020202020204" pitchFamily="34" charset="0"/>
              </a:rPr>
              <a:t> to </a:t>
            </a:r>
            <a:r>
              <a:rPr lang="pl-PL" altLang="en-US" sz="1600" dirty="0" err="1">
                <a:latin typeface="Trebuchet MS" panose="020B0603020202020204" pitchFamily="34" charset="0"/>
              </a:rPr>
              <a:t>formulate</a:t>
            </a:r>
            <a:r>
              <a:rPr lang="pl-PL" altLang="en-US" sz="1600" dirty="0">
                <a:latin typeface="Trebuchet MS" panose="020B0603020202020204" pitchFamily="34" charset="0"/>
              </a:rPr>
              <a:t> transparent products.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7381A642-BD8F-4D9C-8DBD-96F1FAD64743}"/>
              </a:ext>
            </a:extLst>
          </p:cNvPr>
          <p:cNvSpPr/>
          <p:nvPr/>
        </p:nvSpPr>
        <p:spPr>
          <a:xfrm>
            <a:off x="2187533" y="4914236"/>
            <a:ext cx="4811697" cy="1635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BE4567E-861F-45B1-B0C8-D07801472241}"/>
              </a:ext>
            </a:extLst>
          </p:cNvPr>
          <p:cNvSpPr/>
          <p:nvPr/>
        </p:nvSpPr>
        <p:spPr>
          <a:xfrm>
            <a:off x="145669" y="1811045"/>
            <a:ext cx="8895426" cy="30432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8BC681A-6AA9-4E5B-8374-F6BCBB3F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272689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What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we </a:t>
            </a:r>
            <a:r>
              <a:rPr lang="pl-PL" sz="3000" dirty="0" err="1"/>
              <a:t>going</a:t>
            </a:r>
            <a:r>
              <a:rPr lang="pl-PL" sz="3000" dirty="0"/>
              <a:t> to </a:t>
            </a:r>
            <a:r>
              <a:rPr lang="pl-PL" sz="3000" dirty="0" err="1"/>
              <a:t>discuss</a:t>
            </a:r>
            <a:r>
              <a:rPr lang="pl-PL" sz="3000" dirty="0"/>
              <a:t>?</a:t>
            </a:r>
            <a:endParaRPr lang="nl-NL" sz="3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71B156-3532-4780-A0C9-EB378A164DD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859270" y="2198985"/>
            <a:ext cx="3119246" cy="24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nl-NL" sz="1600" b="1" dirty="0">
                <a:latin typeface="Trebuchet MS" pitchFamily="34" charset="0"/>
                <a:cs typeface="Arial" charset="0"/>
              </a:rPr>
              <a:t>Car Care</a:t>
            </a:r>
            <a:r>
              <a:rPr lang="pl-PL" altLang="nl-NL" sz="1600" b="1" dirty="0">
                <a:latin typeface="Trebuchet MS" pitchFamily="34" charset="0"/>
                <a:cs typeface="Arial" charset="0"/>
              </a:rPr>
              <a:t> </a:t>
            </a:r>
            <a:r>
              <a:rPr lang="en-US" altLang="nl-NL" sz="1600" b="1" dirty="0">
                <a:latin typeface="Trebuchet MS" pitchFamily="34" charset="0"/>
                <a:cs typeface="Arial" charset="0"/>
              </a:rPr>
              <a:t>Surface Care</a:t>
            </a:r>
            <a:endParaRPr lang="pl-PL" altLang="nl-NL" sz="1600" b="1" dirty="0">
              <a:latin typeface="Trebuchet MS" pitchFamily="34" charset="0"/>
              <a:cs typeface="Arial" charset="0"/>
            </a:endParaRPr>
          </a:p>
          <a:p>
            <a:pPr eaLnBrk="1" hangingPunct="1">
              <a:defRPr/>
            </a:pPr>
            <a:endParaRPr lang="en-GB" altLang="nl-NL" sz="800" b="1" dirty="0"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nl-NL" sz="1600" dirty="0">
                <a:latin typeface="Trebuchet MS" pitchFamily="34" charset="0"/>
                <a:cs typeface="Arial" charset="0"/>
              </a:rPr>
              <a:t>Wash and Rinse Aid</a:t>
            </a:r>
          </a:p>
          <a:p>
            <a:pPr marL="342900" indent="-342900" eaLnBrk="1" hangingPunct="1"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Exterior Car polish </a:t>
            </a:r>
          </a:p>
          <a:p>
            <a:pPr marL="342900" indent="-342900" eaLnBrk="1" hangingPunct="1"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Windscreen &amp; glass cleaners </a:t>
            </a:r>
          </a:p>
          <a:p>
            <a:pPr marL="342900" indent="-342900" eaLnBrk="1" hangingPunct="1"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Tire/Rim Care</a:t>
            </a:r>
          </a:p>
          <a:p>
            <a:pPr marL="342900" indent="-342900" eaLnBrk="1" hangingPunct="1"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Interior Trim/Dashboard</a:t>
            </a:r>
            <a:endParaRPr lang="pl-PL" altLang="nl-NL" sz="1600" dirty="0"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pl-PL" altLang="nl-NL" sz="1600" dirty="0" err="1">
                <a:latin typeface="Trebuchet MS" pitchFamily="34" charset="0"/>
                <a:cs typeface="Arial" charset="0"/>
              </a:rPr>
              <a:t>Exterior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Trim</a:t>
            </a:r>
            <a:endParaRPr lang="en-GB" altLang="nl-NL" sz="1600" dirty="0"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Leather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conditioners</a:t>
            </a:r>
            <a:endParaRPr lang="en-GB" altLang="nl-NL" sz="1600" dirty="0"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nl-NL" altLang="nl-NL" dirty="0">
              <a:latin typeface="Trebuchet MS" pitchFamily="34" charset="0"/>
              <a:cs typeface="Arial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2ECEAA-379F-47D3-A4F4-09B3E66F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134" y="2138960"/>
            <a:ext cx="3457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latin typeface="Trebuchet MS" panose="020B0603020202020204" pitchFamily="34" charset="0"/>
              </a:rPr>
              <a:t>Home Care</a:t>
            </a:r>
            <a:r>
              <a:rPr lang="pl-PL" altLang="nl-NL" sz="1600" b="1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Surface Care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sz="8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Furniture and wood polishes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Floor polish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Metal/stainless steel polish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Shoe &amp; Leather care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Glass cleaners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Carpet cleaning products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Tile grout sealers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Trebuchet MS" panose="020B0603020202020204" pitchFamily="34" charset="0"/>
              </a:rPr>
              <a:t>Antistatic solutions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1600" dirty="0">
              <a:latin typeface="Trebuchet MS" panose="020B0603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F6D1A45-5567-4DE3-99BA-C0438372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985" y="5047850"/>
            <a:ext cx="3421062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nl-NL" sz="1600" b="1" dirty="0">
                <a:latin typeface="Trebuchet MS" pitchFamily="34" charset="0"/>
                <a:cs typeface="Arial" charset="0"/>
              </a:rPr>
              <a:t>Home Care</a:t>
            </a:r>
            <a:r>
              <a:rPr lang="pl-PL" altLang="nl-NL" sz="1600" b="1" dirty="0">
                <a:latin typeface="Trebuchet MS" pitchFamily="34" charset="0"/>
                <a:cs typeface="Arial" charset="0"/>
              </a:rPr>
              <a:t> </a:t>
            </a:r>
            <a:r>
              <a:rPr lang="en-US" altLang="nl-NL" sz="1600" b="1" dirty="0">
                <a:latin typeface="Trebuchet MS" pitchFamily="34" charset="0"/>
                <a:cs typeface="Arial" charset="0"/>
              </a:rPr>
              <a:t>Laundry Care</a:t>
            </a:r>
            <a:endParaRPr lang="pl-PL" altLang="nl-NL" sz="1600" b="1" dirty="0">
              <a:latin typeface="Trebuchet MS" pitchFamily="34" charset="0"/>
              <a:cs typeface="Arial" charset="0"/>
            </a:endParaRPr>
          </a:p>
          <a:p>
            <a:pPr eaLnBrk="1" hangingPunct="1">
              <a:defRPr/>
            </a:pPr>
            <a:endParaRPr lang="en-GB" altLang="nl-NL" sz="800" b="1" dirty="0"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nl-NL" sz="1600" dirty="0">
                <a:latin typeface="Trebuchet MS" pitchFamily="34" charset="0"/>
                <a:cs typeface="Arial" charset="0"/>
              </a:rPr>
              <a:t>Laundry detergents additives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nl-NL" sz="1600" dirty="0">
                <a:latin typeface="Trebuchet MS" pitchFamily="34" charset="0"/>
                <a:cs typeface="Arial" charset="0"/>
              </a:rPr>
              <a:t>Fabric softeners additives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nl-NL" sz="1600" dirty="0">
                <a:latin typeface="Trebuchet MS" pitchFamily="34" charset="0"/>
                <a:cs typeface="Arial" charset="0"/>
              </a:rPr>
              <a:t>Dry cleaning</a:t>
            </a:r>
          </a:p>
        </p:txBody>
      </p:sp>
    </p:spTree>
    <p:extLst>
      <p:ext uri="{BB962C8B-B14F-4D97-AF65-F5344CB8AC3E}">
        <p14:creationId xmlns:p14="http://schemas.microsoft.com/office/powerpoint/2010/main" val="163251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CE8C-7B98-4AA8-8939-80E747D7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7083940" cy="813535"/>
          </a:xfrm>
        </p:spPr>
        <p:txBody>
          <a:bodyPr>
            <a:norm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135 – for Car </a:t>
            </a:r>
            <a:r>
              <a:rPr lang="pl-PL" sz="3000" dirty="0" err="1"/>
              <a:t>Care</a:t>
            </a:r>
            <a:r>
              <a:rPr lang="pl-PL" sz="3000" dirty="0"/>
              <a:t> 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A57527-6650-48A7-94D3-98305216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3</a:t>
            </a:r>
            <a:r>
              <a:rPr lang="pl-PL" altLang="nl-NL" sz="1600" dirty="0">
                <a:latin typeface="Trebuchet MS" panose="020B0603020202020204" pitchFamily="34" charset="0"/>
              </a:rPr>
              <a:t>5</a:t>
            </a:r>
            <a:r>
              <a:rPr lang="en-US" altLang="nl-NL" sz="1600" dirty="0">
                <a:latin typeface="Trebuchet MS" panose="020B0603020202020204" pitchFamily="34" charset="0"/>
              </a:rPr>
              <a:t>% active, micro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emulsion of </a:t>
            </a:r>
            <a:r>
              <a:rPr lang="pl-PL" altLang="nl-NL" sz="1600" dirty="0" err="1">
                <a:latin typeface="Trebuchet MS" panose="020B0603020202020204" pitchFamily="34" charset="0"/>
              </a:rPr>
              <a:t>aminofunctional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silicone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Specifically developed for use in transparent,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aqueous, hard surface cleaning </a:t>
            </a:r>
            <a:r>
              <a:rPr lang="pl-PL" altLang="nl-NL" sz="1600" dirty="0">
                <a:latin typeface="Trebuchet MS" panose="020B0603020202020204" pitchFamily="34" charset="0"/>
              </a:rPr>
              <a:t>&amp; </a:t>
            </a:r>
            <a:r>
              <a:rPr lang="pl-PL" altLang="nl-NL" sz="1600" dirty="0" err="1">
                <a:latin typeface="Trebuchet MS" panose="020B0603020202020204" pitchFamily="34" charset="0"/>
              </a:rPr>
              <a:t>conditioning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products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F</a:t>
            </a:r>
            <a:r>
              <a:rPr lang="en-US" altLang="nl-NL" sz="1600" dirty="0" err="1">
                <a:latin typeface="Trebuchet MS" panose="020B0603020202020204" pitchFamily="34" charset="0"/>
              </a:rPr>
              <a:t>orms</a:t>
            </a:r>
            <a:r>
              <a:rPr lang="en-US" altLang="nl-NL" sz="1600" dirty="0">
                <a:latin typeface="Trebuchet MS" panose="020B0603020202020204" pitchFamily="34" charset="0"/>
              </a:rPr>
              <a:t> a protective layer on the treated surface to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provide water repellency, increased gloss and durable protection.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Easy to formulate into aqueous systems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Remains transparent in most detergent formulations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Beads-up water on surfaces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Small particle size preventing residual smearing on the glass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Imparts water repellency, increased gloss and durable protection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Good slippery effect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l-PL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600" dirty="0">
                <a:latin typeface="Trebuchet MS" panose="020B0603020202020204" pitchFamily="34" charset="0"/>
              </a:rPr>
              <a:t>Typical </a:t>
            </a:r>
            <a:r>
              <a:rPr lang="pl-PL" altLang="nl-NL" sz="1600" dirty="0" err="1">
                <a:latin typeface="Trebuchet MS" panose="020B0603020202020204" pitchFamily="34" charset="0"/>
              </a:rPr>
              <a:t>dosage</a:t>
            </a:r>
            <a:r>
              <a:rPr lang="pl-PL" altLang="nl-NL" sz="1600" dirty="0">
                <a:latin typeface="Trebuchet MS" panose="020B0603020202020204" pitchFamily="34" charset="0"/>
              </a:rPr>
              <a:t>: 1,0-10%.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46753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F92A3-E29B-4447-ACB9-A23DE033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297005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152 – </a:t>
            </a:r>
            <a:r>
              <a:rPr lang="pl-PL" sz="3000" dirty="0" err="1"/>
              <a:t>new</a:t>
            </a:r>
            <a:r>
              <a:rPr lang="pl-PL" sz="3000" dirty="0"/>
              <a:t> for Car &amp; Home </a:t>
            </a:r>
            <a:r>
              <a:rPr lang="pl-PL" sz="3000" dirty="0" err="1"/>
              <a:t>Care</a:t>
            </a:r>
            <a:r>
              <a:rPr lang="pl-PL" sz="3000" dirty="0"/>
              <a:t> 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D57250-D749-4E11-9953-7702319C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pl-PL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52</a:t>
            </a:r>
            <a:r>
              <a:rPr lang="en-US" altLang="nl-NL" sz="1600" dirty="0">
                <a:latin typeface="Trebuchet MS" panose="020B0603020202020204" pitchFamily="34" charset="0"/>
              </a:rPr>
              <a:t>% active, m</a:t>
            </a:r>
            <a:r>
              <a:rPr lang="pl-PL" altLang="nl-NL" sz="1600" dirty="0" err="1">
                <a:latin typeface="Trebuchet MS" panose="020B0603020202020204" pitchFamily="34" charset="0"/>
              </a:rPr>
              <a:t>acro</a:t>
            </a:r>
            <a:r>
              <a:rPr lang="en-US" altLang="nl-NL" sz="1600" dirty="0">
                <a:latin typeface="Trebuchet MS" panose="020B0603020202020204" pitchFamily="34" charset="0"/>
              </a:rPr>
              <a:t>-emulsion of </a:t>
            </a:r>
            <a:r>
              <a:rPr lang="pl-PL" altLang="nl-NL" sz="1600" dirty="0" err="1">
                <a:latin typeface="Trebuchet MS" panose="020B0603020202020204" pitchFamily="34" charset="0"/>
              </a:rPr>
              <a:t>aminofunctional</a:t>
            </a:r>
            <a:r>
              <a:rPr lang="pl-PL" altLang="nl-NL" sz="1600" dirty="0">
                <a:latin typeface="Trebuchet MS" panose="020B0603020202020204" pitchFamily="34" charset="0"/>
              </a:rPr>
              <a:t> sili</a:t>
            </a:r>
            <a:r>
              <a:rPr lang="en-US" altLang="nl-NL" sz="1600" dirty="0">
                <a:latin typeface="Trebuchet MS" panose="020B0603020202020204" pitchFamily="34" charset="0"/>
              </a:rPr>
              <a:t>cone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Specifically developed for </a:t>
            </a:r>
            <a:r>
              <a:rPr lang="pl-PL" altLang="nl-NL" sz="1600" dirty="0" err="1">
                <a:latin typeface="Trebuchet MS" panose="020B0603020202020204" pitchFamily="34" charset="0"/>
              </a:rPr>
              <a:t>soft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touch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effect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Little to no </a:t>
            </a:r>
            <a:r>
              <a:rPr lang="pl-PL" altLang="nl-NL" sz="1600" dirty="0" err="1">
                <a:latin typeface="Trebuchet MS" panose="020B0603020202020204" pitchFamily="34" charset="0"/>
              </a:rPr>
              <a:t>yellowing</a:t>
            </a:r>
            <a:r>
              <a:rPr lang="pl-PL" altLang="nl-NL" sz="1600" dirty="0">
                <a:latin typeface="Trebuchet MS" panose="020B0603020202020204" pitchFamily="34" charset="0"/>
              </a:rPr>
              <a:t> on </a:t>
            </a:r>
            <a:r>
              <a:rPr lang="pl-PL" altLang="nl-NL" sz="1600" dirty="0" err="1">
                <a:latin typeface="Trebuchet MS" panose="020B0603020202020204" pitchFamily="34" charset="0"/>
              </a:rPr>
              <a:t>fabrics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Provides </a:t>
            </a:r>
            <a:r>
              <a:rPr lang="pl-PL" altLang="nl-NL" sz="1600" dirty="0" err="1">
                <a:latin typeface="Trebuchet MS" panose="020B0603020202020204" pitchFamily="34" charset="0"/>
              </a:rPr>
              <a:t>outstanding</a:t>
            </a:r>
            <a:r>
              <a:rPr lang="en-US" altLang="nl-NL" sz="1600" dirty="0">
                <a:latin typeface="Trebuchet MS" panose="020B0603020202020204" pitchFamily="34" charset="0"/>
              </a:rPr>
              <a:t> softness to fabric and leather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Provides good hydrophobic effect, increased gloss and durable protection on hard surfaces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Compatible with </a:t>
            </a:r>
            <a:r>
              <a:rPr lang="en-US" altLang="nl-NL" sz="1600" dirty="0" err="1">
                <a:latin typeface="Trebuchet MS" panose="020B0603020202020204" pitchFamily="34" charset="0"/>
              </a:rPr>
              <a:t>esterquats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Easy to formulate into aqueous blends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600" dirty="0">
                <a:latin typeface="Trebuchet MS" panose="020B0603020202020204" pitchFamily="34" charset="0"/>
              </a:rPr>
              <a:t>Typical </a:t>
            </a:r>
            <a:r>
              <a:rPr lang="pl-PL" altLang="nl-NL" sz="1600" dirty="0" err="1">
                <a:latin typeface="Trebuchet MS" panose="020B0603020202020204" pitchFamily="34" charset="0"/>
              </a:rPr>
              <a:t>dosage</a:t>
            </a:r>
            <a:r>
              <a:rPr lang="pl-PL" altLang="nl-NL" sz="1600" dirty="0">
                <a:latin typeface="Trebuchet MS" panose="020B0603020202020204" pitchFamily="34" charset="0"/>
              </a:rPr>
              <a:t>: 1-5%.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8693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5929B-05A6-409B-8E04-75C48A0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297005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230 – for Home </a:t>
            </a:r>
            <a:r>
              <a:rPr lang="pl-PL" sz="3000" dirty="0" err="1"/>
              <a:t>Care</a:t>
            </a:r>
            <a:r>
              <a:rPr lang="pl-PL" sz="3000" dirty="0"/>
              <a:t> 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CE5C7-5603-46EC-A548-FDF87641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30% active, micro-emulsion of silicone </a:t>
            </a:r>
            <a:r>
              <a:rPr lang="en-US" altLang="nl-NL" sz="1600" dirty="0" err="1">
                <a:latin typeface="Trebuchet MS" panose="020B0603020202020204" pitchFamily="34" charset="0"/>
              </a:rPr>
              <a:t>quaternium</a:t>
            </a:r>
            <a:r>
              <a:rPr lang="en-US" altLang="nl-NL" sz="1600" dirty="0">
                <a:latin typeface="Trebuchet MS" panose="020B0603020202020204" pitchFamily="34" charset="0"/>
              </a:rPr>
              <a:t> polymer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Specifically developed for cleaning formulations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Offers shine and protection to ceramics, glass and painted surfaces</a:t>
            </a:r>
            <a:r>
              <a:rPr lang="en-GB" altLang="nl-NL" sz="1600" b="1" dirty="0">
                <a:latin typeface="Trebuchet MS" panose="020B0603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 err="1">
                <a:latin typeface="Trebuchet MS" panose="020B0603020202020204" pitchFamily="34" charset="0"/>
              </a:rPr>
              <a:t>Hydrophobising</a:t>
            </a:r>
            <a:r>
              <a:rPr lang="en-GB" altLang="nl-NL" sz="1600" dirty="0">
                <a:latin typeface="Trebuchet MS" panose="020B0603020202020204" pitchFamily="34" charset="0"/>
              </a:rPr>
              <a:t> film former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Reduces formation of streaks and scale on tiles and glass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Increases the durability of water based polishes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Easy to formulate into aqueous blends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Can</a:t>
            </a:r>
            <a:r>
              <a:rPr lang="pl-PL" altLang="nl-NL" sz="1600" dirty="0">
                <a:latin typeface="Trebuchet MS" panose="020B0603020202020204" pitchFamily="34" charset="0"/>
              </a:rPr>
              <a:t> be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formulated</a:t>
            </a:r>
            <a:r>
              <a:rPr lang="pl-PL" altLang="nl-NL" sz="1600" dirty="0">
                <a:latin typeface="Trebuchet MS" panose="020B0603020202020204" pitchFamily="34" charset="0"/>
              </a:rPr>
              <a:t> in transparent products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Can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also</a:t>
            </a:r>
            <a:r>
              <a:rPr lang="pl-PL" altLang="nl-NL" sz="1600" dirty="0">
                <a:latin typeface="Trebuchet MS" panose="020B0603020202020204" pitchFamily="34" charset="0"/>
              </a:rPr>
              <a:t> be </a:t>
            </a:r>
            <a:r>
              <a:rPr lang="pl-PL" altLang="nl-NL" sz="1600" dirty="0" err="1">
                <a:latin typeface="Trebuchet MS" panose="020B0603020202020204" pitchFamily="34" charset="0"/>
              </a:rPr>
              <a:t>used</a:t>
            </a:r>
            <a:r>
              <a:rPr lang="pl-PL" altLang="nl-NL" sz="1600" dirty="0">
                <a:latin typeface="Trebuchet MS" panose="020B0603020202020204" pitchFamily="34" charset="0"/>
              </a:rPr>
              <a:t> in car </a:t>
            </a:r>
            <a:r>
              <a:rPr lang="pl-PL" altLang="nl-NL" sz="1600" dirty="0" err="1">
                <a:latin typeface="Trebuchet MS" panose="020B0603020202020204" pitchFamily="34" charset="0"/>
              </a:rPr>
              <a:t>care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formulations</a:t>
            </a:r>
            <a:r>
              <a:rPr lang="en-GB" altLang="nl-NL" sz="1600" dirty="0">
                <a:latin typeface="Trebuchet MS" panose="020B0603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600" dirty="0">
                <a:latin typeface="Trebuchet MS" panose="020B0603020202020204" pitchFamily="34" charset="0"/>
              </a:rPr>
              <a:t>Typical </a:t>
            </a:r>
            <a:r>
              <a:rPr lang="pl-PL" altLang="nl-NL" sz="1600" dirty="0" err="1">
                <a:latin typeface="Trebuchet MS" panose="020B0603020202020204" pitchFamily="34" charset="0"/>
              </a:rPr>
              <a:t>dosage</a:t>
            </a:r>
            <a:r>
              <a:rPr lang="pl-PL" altLang="nl-NL" sz="1600" dirty="0">
                <a:latin typeface="Trebuchet MS" panose="020B0603020202020204" pitchFamily="34" charset="0"/>
              </a:rPr>
              <a:t>: 0,5-2,5%.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92502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777C0-74A3-4450-984C-8AEE2EF8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Aminofunctional</a:t>
            </a:r>
            <a:r>
              <a:rPr lang="pl-PL" sz="3000" dirty="0"/>
              <a:t> </a:t>
            </a:r>
            <a:r>
              <a:rPr lang="pl-PL" sz="3000" dirty="0" err="1"/>
              <a:t>Silicones</a:t>
            </a:r>
            <a:r>
              <a:rPr lang="pl-PL" sz="3000" dirty="0"/>
              <a:t> - </a:t>
            </a:r>
            <a:r>
              <a:rPr lang="pl-PL" sz="3000" dirty="0" err="1"/>
              <a:t>benefits</a:t>
            </a:r>
            <a:endParaRPr lang="nl-NL" sz="3000" dirty="0"/>
          </a:p>
        </p:txBody>
      </p:sp>
      <p:sp>
        <p:nvSpPr>
          <p:cNvPr id="3" name="Rechthoek 7">
            <a:extLst>
              <a:ext uri="{FF2B5EF4-FFF2-40B4-BE49-F238E27FC236}">
                <a16:creationId xmlns:a16="http://schemas.microsoft.com/office/drawing/2014/main" id="{CCD67805-D20A-4CC9-9B23-692E2110A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Ease of </a:t>
            </a:r>
            <a:r>
              <a:rPr lang="pl-PL" altLang="en-US" sz="1600" b="1" dirty="0">
                <a:latin typeface="Trebuchet MS" panose="020B0603020202020204" pitchFamily="34" charset="0"/>
              </a:rPr>
              <a:t>a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pplication</a:t>
            </a:r>
            <a:r>
              <a:rPr lang="pl-PL" altLang="en-US" sz="1600" b="1" dirty="0">
                <a:latin typeface="Trebuchet MS" panose="020B0603020202020204" pitchFamily="34" charset="0"/>
              </a:rPr>
              <a:t> – </a:t>
            </a:r>
            <a:r>
              <a:rPr lang="pl-PL" altLang="en-US" sz="1600" dirty="0" err="1">
                <a:latin typeface="Trebuchet MS" panose="020B0603020202020204" pitchFamily="34" charset="0"/>
              </a:rPr>
              <a:t>streak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resistant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altLang="en-US" sz="1600" b="1" dirty="0">
                <a:latin typeface="Trebuchet MS" panose="020B0603020202020204" pitchFamily="34" charset="0"/>
              </a:rPr>
              <a:t>Depth of Gloss / Color</a:t>
            </a:r>
            <a:r>
              <a:rPr lang="pl-PL" altLang="en-US" sz="1600" b="1" dirty="0">
                <a:latin typeface="Trebuchet MS" panose="020B0603020202020204" pitchFamily="34" charset="0"/>
              </a:rPr>
              <a:t> – </a:t>
            </a:r>
            <a:r>
              <a:rPr lang="pl-PL" altLang="en-US" sz="1600" dirty="0">
                <a:latin typeface="Trebuchet MS" panose="020B0603020202020204" pitchFamily="34" charset="0"/>
              </a:rPr>
              <a:t>high </a:t>
            </a:r>
            <a:r>
              <a:rPr lang="pl-PL" altLang="en-US" sz="1600" dirty="0" err="1">
                <a:latin typeface="Trebuchet MS" panose="020B0603020202020204" pitchFamily="34" charset="0"/>
              </a:rPr>
              <a:t>Refractive</a:t>
            </a:r>
            <a:r>
              <a:rPr lang="pl-PL" altLang="en-US" sz="1600" dirty="0">
                <a:latin typeface="Trebuchet MS" panose="020B0603020202020204" pitchFamily="34" charset="0"/>
              </a:rPr>
              <a:t> Index</a:t>
            </a:r>
            <a:endParaRPr lang="nl-N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en-US" sz="1600" b="1" dirty="0" err="1">
                <a:latin typeface="Trebuchet MS" panose="020B0603020202020204" pitchFamily="34" charset="0"/>
              </a:rPr>
              <a:t>Strong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hydrophobic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effect</a:t>
            </a:r>
            <a:r>
              <a:rPr lang="pl-PL" altLang="en-US" sz="1600" b="1" dirty="0">
                <a:latin typeface="Trebuchet MS" panose="020B0603020202020204" pitchFamily="34" charset="0"/>
              </a:rPr>
              <a:t> – </a:t>
            </a:r>
            <a:r>
              <a:rPr lang="pl-PL" altLang="en-US" sz="1600" dirty="0" err="1">
                <a:latin typeface="Trebuchet MS" panose="020B0603020202020204" pitchFamily="34" charset="0"/>
              </a:rPr>
              <a:t>water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beading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en-US" sz="1600" b="1" dirty="0" err="1">
                <a:latin typeface="Trebuchet MS" panose="020B0603020202020204" pitchFamily="34" charset="0"/>
              </a:rPr>
              <a:t>Durability</a:t>
            </a:r>
            <a:r>
              <a:rPr lang="pl-PL" altLang="en-US" sz="1600" b="1" dirty="0">
                <a:latin typeface="Trebuchet MS" panose="020B0603020202020204" pitchFamily="34" charset="0"/>
              </a:rPr>
              <a:t> - </a:t>
            </a:r>
            <a:r>
              <a:rPr lang="pl-PL" altLang="en-US" sz="1600" dirty="0" err="1">
                <a:latin typeface="Trebuchet MS" panose="020B0603020202020204" pitchFamily="34" charset="0"/>
              </a:rPr>
              <a:t>semi</a:t>
            </a:r>
            <a:r>
              <a:rPr lang="pl-PL" altLang="en-US" sz="1600" dirty="0">
                <a:latin typeface="Trebuchet MS" panose="020B0603020202020204" pitchFamily="34" charset="0"/>
              </a:rPr>
              <a:t>-permanent </a:t>
            </a:r>
            <a:r>
              <a:rPr lang="pl-PL" altLang="en-US" sz="1600" dirty="0" err="1">
                <a:latin typeface="Trebuchet MS" panose="020B0603020202020204" pitchFamily="34" charset="0"/>
              </a:rPr>
              <a:t>bonding</a:t>
            </a:r>
            <a:r>
              <a:rPr lang="pl-PL" altLang="en-US" sz="1600" dirty="0">
                <a:latin typeface="Trebuchet MS" panose="020B0603020202020204" pitchFamily="34" charset="0"/>
              </a:rPr>
              <a:t> to the </a:t>
            </a:r>
            <a:r>
              <a:rPr lang="pl-PL" altLang="en-US" sz="1600" dirty="0" err="1">
                <a:latin typeface="Trebuchet MS" panose="020B0603020202020204" pitchFamily="34" charset="0"/>
              </a:rPr>
              <a:t>substrate</a:t>
            </a:r>
            <a:endParaRPr lang="nl-N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1600" b="1" dirty="0">
                <a:latin typeface="Trebuchet MS" panose="020B0603020202020204" pitchFamily="34" charset="0"/>
              </a:rPr>
              <a:t>Slip - </a:t>
            </a:r>
            <a:r>
              <a:rPr lang="pl-PL" altLang="en-US" sz="1600" dirty="0" err="1">
                <a:latin typeface="Trebuchet MS" panose="020B0603020202020204" pitchFamily="34" charset="0"/>
              </a:rPr>
              <a:t>gi</a:t>
            </a:r>
            <a:r>
              <a:rPr lang="en-US" altLang="en-US" sz="1600" dirty="0" err="1">
                <a:latin typeface="Trebuchet MS" panose="020B0603020202020204" pitchFamily="34" charset="0"/>
              </a:rPr>
              <a:t>ve</a:t>
            </a:r>
            <a:r>
              <a:rPr lang="en-US" altLang="en-US" sz="1600" dirty="0">
                <a:latin typeface="Trebuchet MS" panose="020B0603020202020204" pitchFamily="34" charset="0"/>
              </a:rPr>
              <a:t> a smooth/lower friction surface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en-US" sz="1600" b="1" dirty="0" err="1">
                <a:latin typeface="Trebuchet MS" panose="020B0603020202020204" pitchFamily="34" charset="0"/>
              </a:rPr>
              <a:t>Dirt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repellency</a:t>
            </a:r>
            <a:r>
              <a:rPr lang="pl-PL" altLang="en-US" sz="1600" b="1" dirty="0">
                <a:latin typeface="Trebuchet MS" panose="020B0603020202020204" pitchFamily="34" charset="0"/>
              </a:rPr>
              <a:t>/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easy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cleaning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dirty="0">
                <a:latin typeface="Trebuchet MS" panose="020B0603020202020204" pitchFamily="34" charset="0"/>
              </a:rPr>
              <a:t>– </a:t>
            </a:r>
            <a:r>
              <a:rPr lang="pl-PL" altLang="en-US" sz="1600" dirty="0" err="1">
                <a:latin typeface="Trebuchet MS" panose="020B0603020202020204" pitchFamily="34" charset="0"/>
              </a:rPr>
              <a:t>due</a:t>
            </a:r>
            <a:r>
              <a:rPr lang="pl-PL" altLang="en-US" sz="1600" dirty="0">
                <a:latin typeface="Trebuchet MS" panose="020B0603020202020204" pitchFamily="34" charset="0"/>
              </a:rPr>
              <a:t> to </a:t>
            </a:r>
            <a:r>
              <a:rPr lang="pl-PL" altLang="en-US" sz="1600" dirty="0" err="1">
                <a:latin typeface="Trebuchet MS" panose="020B0603020202020204" pitchFamily="34" charset="0"/>
              </a:rPr>
              <a:t>smooth</a:t>
            </a:r>
            <a:r>
              <a:rPr lang="pl-PL" altLang="en-US" sz="1600" dirty="0">
                <a:latin typeface="Trebuchet MS" panose="020B0603020202020204" pitchFamily="34" charset="0"/>
              </a:rPr>
              <a:t>, </a:t>
            </a:r>
            <a:r>
              <a:rPr lang="pl-PL" altLang="en-US" sz="1600" dirty="0" err="1">
                <a:latin typeface="Trebuchet MS" panose="020B0603020202020204" pitchFamily="34" charset="0"/>
              </a:rPr>
              <a:t>hydrophobic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surface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25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C7A60-25BE-4BEC-B3D4-B04645F1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119451" cy="813535"/>
          </a:xfrm>
        </p:spPr>
        <p:txBody>
          <a:bodyPr>
            <a:noAutofit/>
          </a:bodyPr>
          <a:lstStyle/>
          <a:p>
            <a:r>
              <a:rPr lang="pl-PL" sz="3000" dirty="0" err="1"/>
              <a:t>Aminofunctional</a:t>
            </a:r>
            <a:r>
              <a:rPr lang="pl-PL" sz="3000" dirty="0"/>
              <a:t> </a:t>
            </a:r>
            <a:r>
              <a:rPr lang="pl-PL" sz="3000" dirty="0" err="1"/>
              <a:t>Silicones</a:t>
            </a:r>
            <a:r>
              <a:rPr lang="pl-PL" sz="3000" dirty="0"/>
              <a:t> -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F8019-36C3-4D9E-A88C-698161BC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6194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Rubber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vinyl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plastic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leather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in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combination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with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base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silicone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emulsions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5%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Furniture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hard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surface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3%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Glass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cleaners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windscreen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washers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1%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Spray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wipe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(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quick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detailers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) – in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combination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with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base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silicone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emulsions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3%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Spray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waxes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sealants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Sempure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135,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10%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Car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shampoos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Sempure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135,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5%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Paint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waxes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dosage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10%</a:t>
            </a:r>
            <a:endParaRPr lang="nl-NL" sz="1600" kern="0" dirty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9729C-ABC4-473F-8989-6E5177A3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/>
              <a:t>Specialty </a:t>
            </a:r>
            <a:r>
              <a:rPr lang="pl-PL" sz="3000" dirty="0" err="1"/>
              <a:t>emulsions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E3766F-2D75-469B-8476-F879E30C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</a:t>
            </a:r>
            <a:r>
              <a:rPr lang="pl-PL" sz="1600" b="1" dirty="0" err="1">
                <a:latin typeface="Trebuchet MS" pitchFamily="34" charset="0"/>
                <a:cs typeface="Arial" charset="0"/>
              </a:rPr>
              <a:t>Sempure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 330 - </a:t>
            </a:r>
            <a:r>
              <a:rPr lang="en-US" sz="1600" dirty="0">
                <a:latin typeface="Trebuchet MS" pitchFamily="34" charset="0"/>
                <a:cs typeface="Arial" charset="0"/>
              </a:rPr>
              <a:t>is a 30% active emulsion of a high molecular weight silicone urethane resin.  It is used to improve water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repellency</a:t>
            </a:r>
            <a:r>
              <a:rPr lang="en-US" sz="1600" dirty="0">
                <a:latin typeface="Trebuchet MS" pitchFamily="34" charset="0"/>
                <a:cs typeface="Arial" charset="0"/>
              </a:rPr>
              <a:t>, dirt resistance, gloss and softness in various formulations of hard surface and leather dressings. </a:t>
            </a:r>
            <a:r>
              <a:rPr lang="pl-PL" sz="1600" dirty="0">
                <a:latin typeface="Trebuchet MS" pitchFamily="34" charset="0"/>
                <a:cs typeface="Arial" charset="0"/>
              </a:rPr>
              <a:t>It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provides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long-lasting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protection</a:t>
            </a:r>
            <a:r>
              <a:rPr lang="pl-PL" sz="1600" dirty="0">
                <a:latin typeface="Trebuchet MS" pitchFamily="34" charset="0"/>
                <a:cs typeface="Arial" charset="0"/>
              </a:rPr>
              <a:t> to a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treated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surface</a:t>
            </a:r>
            <a:r>
              <a:rPr lang="pl-PL" sz="1600" dirty="0">
                <a:latin typeface="Trebuchet MS" pitchFamily="34" charset="0"/>
                <a:cs typeface="Arial" charset="0"/>
              </a:rPr>
              <a:t>. 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</a:t>
            </a:r>
            <a:r>
              <a:rPr lang="pl-PL" sz="1600" b="1" dirty="0" err="1">
                <a:latin typeface="Trebuchet MS" pitchFamily="34" charset="0"/>
                <a:cs typeface="Arial" charset="0"/>
              </a:rPr>
              <a:t>Sempure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 422</a:t>
            </a:r>
            <a:r>
              <a:rPr lang="nl-NL" sz="1600" b="1" dirty="0">
                <a:latin typeface="Trebuchet MS" pitchFamily="34" charset="0"/>
                <a:cs typeface="Arial" charset="0"/>
              </a:rPr>
              <a:t> 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- </a:t>
            </a:r>
            <a:r>
              <a:rPr lang="en-US" sz="1600" dirty="0">
                <a:latin typeface="Trebuchet MS" pitchFamily="34" charset="0"/>
                <a:cs typeface="Arial" charset="0"/>
              </a:rPr>
              <a:t>is a </a:t>
            </a:r>
            <a:r>
              <a:rPr lang="pl-PL" sz="1600" dirty="0">
                <a:latin typeface="Trebuchet MS" pitchFamily="34" charset="0"/>
                <a:cs typeface="Arial" charset="0"/>
              </a:rPr>
              <a:t>22%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active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microemulsion of phenyl functional silicone and a quaternary ammonium functional silicone. It combines the gloss-boosting effect of phenyl-modified silicone with film-forming properties of silicone </a:t>
            </a:r>
            <a:r>
              <a:rPr lang="en-US" sz="1600" dirty="0" err="1">
                <a:latin typeface="Trebuchet MS" pitchFamily="34" charset="0"/>
                <a:cs typeface="Arial" charset="0"/>
              </a:rPr>
              <a:t>quat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allow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ing</a:t>
            </a:r>
            <a:r>
              <a:rPr lang="en-US" sz="1600" dirty="0">
                <a:latin typeface="Trebuchet MS" pitchFamily="34" charset="0"/>
                <a:cs typeface="Arial" charset="0"/>
              </a:rPr>
              <a:t> formulation of transparent products with unique properties.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It is an alternative to classic gloss increasing emulsions of high viscosity silicone oils.  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8450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211AA-0207-44FF-B8A3-533ECEA2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297005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330 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A9DE2-61EF-4F3A-BDAD-A87D6AC6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Trebuchet MS" pitchFamily="34" charset="0"/>
                <a:cs typeface="Arial" charset="0"/>
              </a:rPr>
              <a:t>A 30%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active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emulsion of a high molecular weight silicone urethane resin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itchFamily="34" charset="0"/>
                <a:cs typeface="Arial" charset="0"/>
              </a:rPr>
              <a:t>Non-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ionic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emulsifier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system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Specifically developed for </a:t>
            </a:r>
            <a:r>
              <a:rPr lang="pl-PL" altLang="nl-NL" sz="1600" dirty="0" err="1">
                <a:latin typeface="Trebuchet MS" panose="020B0603020202020204" pitchFamily="34" charset="0"/>
              </a:rPr>
              <a:t>lasting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protection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 err="1">
                <a:latin typeface="Trebuchet MS" panose="020B0603020202020204" pitchFamily="34" charset="0"/>
              </a:rPr>
              <a:t>Hydrophobising</a:t>
            </a:r>
            <a:r>
              <a:rPr lang="en-GB" altLang="nl-NL" sz="1600" dirty="0">
                <a:latin typeface="Trebuchet MS" panose="020B0603020202020204" pitchFamily="34" charset="0"/>
              </a:rPr>
              <a:t> film former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Very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good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durability</a:t>
            </a:r>
            <a:r>
              <a:rPr lang="pl-PL" altLang="nl-NL" sz="1600" dirty="0">
                <a:latin typeface="Trebuchet MS" panose="020B0603020202020204" pitchFamily="34" charset="0"/>
              </a:rPr>
              <a:t> and </a:t>
            </a:r>
            <a:r>
              <a:rPr lang="pl-PL" altLang="nl-NL" sz="1600" dirty="0" err="1">
                <a:latin typeface="Trebuchet MS" panose="020B0603020202020204" pitchFamily="34" charset="0"/>
              </a:rPr>
              <a:t>resistance</a:t>
            </a:r>
            <a:r>
              <a:rPr lang="pl-PL" altLang="nl-NL" sz="1600" dirty="0">
                <a:latin typeface="Trebuchet MS" panose="020B0603020202020204" pitchFamily="34" charset="0"/>
              </a:rPr>
              <a:t> to </a:t>
            </a:r>
            <a:r>
              <a:rPr lang="pl-PL" altLang="nl-NL" sz="1600" dirty="0" err="1">
                <a:latin typeface="Trebuchet MS" panose="020B0603020202020204" pitchFamily="34" charset="0"/>
              </a:rPr>
              <a:t>elements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Gloss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improvement</a:t>
            </a:r>
            <a:r>
              <a:rPr lang="pl-PL" altLang="nl-NL" sz="1600" dirty="0">
                <a:latin typeface="Trebuchet MS" panose="020B0603020202020204" pitchFamily="34" charset="0"/>
              </a:rPr>
              <a:t> and </a:t>
            </a:r>
            <a:r>
              <a:rPr lang="pl-PL" altLang="nl-NL" sz="1600" dirty="0" err="1">
                <a:latin typeface="Trebuchet MS" panose="020B0603020202020204" pitchFamily="34" charset="0"/>
              </a:rPr>
              <a:t>streak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free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finish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Especially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suitable</a:t>
            </a:r>
            <a:r>
              <a:rPr lang="pl-PL" altLang="nl-NL" sz="1600" dirty="0">
                <a:latin typeface="Trebuchet MS" panose="020B0603020202020204" pitchFamily="34" charset="0"/>
              </a:rPr>
              <a:t> for </a:t>
            </a:r>
            <a:r>
              <a:rPr lang="pl-PL" altLang="nl-NL" sz="1600" dirty="0" err="1">
                <a:latin typeface="Trebuchet MS" panose="020B0603020202020204" pitchFamily="34" charset="0"/>
              </a:rPr>
              <a:t>leather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protection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Easy to formulate into aqueous blends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600" dirty="0">
                <a:latin typeface="Trebuchet MS" panose="020B0603020202020204" pitchFamily="34" charset="0"/>
              </a:rPr>
              <a:t>Typical </a:t>
            </a:r>
            <a:r>
              <a:rPr lang="pl-PL" altLang="nl-NL" sz="1600" dirty="0" err="1">
                <a:latin typeface="Trebuchet MS" panose="020B0603020202020204" pitchFamily="34" charset="0"/>
              </a:rPr>
              <a:t>dosage</a:t>
            </a:r>
            <a:r>
              <a:rPr lang="pl-PL" altLang="nl-NL" sz="1600" dirty="0">
                <a:latin typeface="Trebuchet MS" panose="020B0603020202020204" pitchFamily="34" charset="0"/>
              </a:rPr>
              <a:t>: 0,5-5,0%.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82913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57F6B-0A15-41E9-AE82-74B074AD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297005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422 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8AF12-ED27-432B-A0F0-34E0D1CB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22</a:t>
            </a:r>
            <a:r>
              <a:rPr lang="en-US" altLang="nl-NL" sz="1600" dirty="0">
                <a:latin typeface="Trebuchet MS" panose="020B0603020202020204" pitchFamily="34" charset="0"/>
              </a:rPr>
              <a:t>% active, micro-emulsion of </a:t>
            </a:r>
            <a:r>
              <a:rPr lang="pl-PL" altLang="nl-NL" sz="1600" dirty="0" err="1">
                <a:latin typeface="Trebuchet MS" panose="020B0603020202020204" pitchFamily="34" charset="0"/>
              </a:rPr>
              <a:t>phenyl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modified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silicone</a:t>
            </a:r>
            <a:r>
              <a:rPr lang="pl-PL" altLang="nl-NL" sz="1600" dirty="0">
                <a:latin typeface="Trebuchet MS" panose="020B0603020202020204" pitchFamily="34" charset="0"/>
              </a:rPr>
              <a:t> and </a:t>
            </a:r>
            <a:r>
              <a:rPr lang="en-US" altLang="nl-NL" sz="1600" dirty="0">
                <a:latin typeface="Trebuchet MS" panose="020B0603020202020204" pitchFamily="34" charset="0"/>
              </a:rPr>
              <a:t>silicone </a:t>
            </a:r>
            <a:r>
              <a:rPr lang="en-US" altLang="nl-NL" sz="1600" dirty="0" err="1">
                <a:latin typeface="Trebuchet MS" panose="020B0603020202020204" pitchFamily="34" charset="0"/>
              </a:rPr>
              <a:t>quaternium</a:t>
            </a:r>
            <a:r>
              <a:rPr lang="en-US" altLang="nl-NL" sz="1600" dirty="0">
                <a:latin typeface="Trebuchet MS" panose="020B0603020202020204" pitchFamily="34" charset="0"/>
              </a:rPr>
              <a:t> polymer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Non-</a:t>
            </a:r>
            <a:r>
              <a:rPr lang="pl-PL" altLang="nl-NL" sz="1600" dirty="0" err="1">
                <a:latin typeface="Trebuchet MS" panose="020B0603020202020204" pitchFamily="34" charset="0"/>
              </a:rPr>
              <a:t>ionic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emulsifier</a:t>
            </a:r>
            <a:r>
              <a:rPr lang="pl-PL" altLang="nl-NL" sz="1600" dirty="0">
                <a:latin typeface="Trebuchet MS" panose="020B0603020202020204" pitchFamily="34" charset="0"/>
              </a:rPr>
              <a:t> system 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Preservative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free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I</a:t>
            </a:r>
            <a:r>
              <a:rPr lang="en-US" altLang="nl-NL" sz="1600" dirty="0" err="1">
                <a:latin typeface="Trebuchet MS" panose="020B0603020202020204" pitchFamily="34" charset="0"/>
              </a:rPr>
              <a:t>mparts</a:t>
            </a:r>
            <a:r>
              <a:rPr lang="en-US" altLang="nl-NL" sz="1600" dirty="0">
                <a:latin typeface="Trebuchet MS" panose="020B0603020202020204" pitchFamily="34" charset="0"/>
              </a:rPr>
              <a:t> excellent gloss enhancing benefits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Imparts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slickness</a:t>
            </a:r>
            <a:r>
              <a:rPr lang="pl-PL" altLang="nl-NL" sz="1600" dirty="0">
                <a:latin typeface="Trebuchet MS" panose="020B0603020202020204" pitchFamily="34" charset="0"/>
              </a:rPr>
              <a:t> to a </a:t>
            </a:r>
            <a:r>
              <a:rPr lang="pl-PL" altLang="nl-NL" sz="1600" dirty="0" err="1">
                <a:latin typeface="Trebuchet MS" panose="020B0603020202020204" pitchFamily="34" charset="0"/>
              </a:rPr>
              <a:t>treated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surface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Improves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wipe</a:t>
            </a:r>
            <a:r>
              <a:rPr lang="pl-PL" altLang="nl-NL" sz="1600" dirty="0">
                <a:latin typeface="Trebuchet MS" panose="020B0603020202020204" pitchFamily="34" charset="0"/>
              </a:rPr>
              <a:t>-off with „no </a:t>
            </a:r>
            <a:r>
              <a:rPr lang="pl-PL" altLang="nl-NL" sz="1600" dirty="0" err="1">
                <a:latin typeface="Trebuchet MS" panose="020B0603020202020204" pitchFamily="34" charset="0"/>
              </a:rPr>
              <a:t>streak</a:t>
            </a:r>
            <a:r>
              <a:rPr lang="pl-PL" altLang="nl-NL" sz="1600" dirty="0">
                <a:latin typeface="Trebuchet MS" panose="020B0603020202020204" pitchFamily="34" charset="0"/>
              </a:rPr>
              <a:t>” </a:t>
            </a:r>
            <a:r>
              <a:rPr lang="pl-PL" altLang="nl-NL" sz="1600" dirty="0" err="1">
                <a:latin typeface="Trebuchet MS" panose="020B0603020202020204" pitchFamily="34" charset="0"/>
              </a:rPr>
              <a:t>effect</a:t>
            </a:r>
            <a:r>
              <a:rPr lang="pl-PL" altLang="nl-NL" sz="1600" dirty="0">
                <a:latin typeface="Trebuchet MS" panose="020B0603020202020204" pitchFamily="34" charset="0"/>
              </a:rPr>
              <a:t> 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Easy to formulate into aqueous blends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Can</a:t>
            </a:r>
            <a:r>
              <a:rPr lang="pl-PL" altLang="nl-NL" sz="1600" dirty="0">
                <a:latin typeface="Trebuchet MS" panose="020B0603020202020204" pitchFamily="34" charset="0"/>
              </a:rPr>
              <a:t> be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formulated</a:t>
            </a:r>
            <a:r>
              <a:rPr lang="pl-PL" altLang="nl-NL" sz="1600" dirty="0">
                <a:latin typeface="Trebuchet MS" panose="020B0603020202020204" pitchFamily="34" charset="0"/>
              </a:rPr>
              <a:t> in transparent products</a:t>
            </a:r>
            <a:r>
              <a:rPr lang="en-GB" altLang="nl-NL" sz="1600" dirty="0">
                <a:latin typeface="Trebuchet MS" panose="020B0603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600" dirty="0">
                <a:latin typeface="Trebuchet MS" panose="020B0603020202020204" pitchFamily="34" charset="0"/>
              </a:rPr>
              <a:t>Typical </a:t>
            </a:r>
            <a:r>
              <a:rPr lang="pl-PL" altLang="nl-NL" sz="1600" dirty="0" err="1">
                <a:latin typeface="Trebuchet MS" panose="020B0603020202020204" pitchFamily="34" charset="0"/>
              </a:rPr>
              <a:t>dosage</a:t>
            </a:r>
            <a:r>
              <a:rPr lang="pl-PL" altLang="nl-NL" sz="1600" dirty="0">
                <a:latin typeface="Trebuchet MS" panose="020B0603020202020204" pitchFamily="34" charset="0"/>
              </a:rPr>
              <a:t>: 1,0-5,0%.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9004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8318-4317-4045-A9D5-D3DCC80F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Volatile</a:t>
            </a:r>
            <a:r>
              <a:rPr lang="pl-PL" sz="3000" dirty="0"/>
              <a:t> </a:t>
            </a:r>
            <a:r>
              <a:rPr lang="pl-PL" sz="3000" dirty="0" err="1"/>
              <a:t>Fluids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88829-F41B-4A0B-AB94-5CF3281F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CM 50 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Cyclopentasiloxane</a:t>
            </a:r>
            <a:r>
              <a:rPr lang="pl-PL" sz="1600" dirty="0">
                <a:latin typeface="Trebuchet MS" pitchFamily="34" charset="0"/>
                <a:cs typeface="Arial" charset="0"/>
              </a:rPr>
              <a:t>, D5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CM 40 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Cyclotetrasiloxane</a:t>
            </a:r>
            <a:r>
              <a:rPr lang="pl-PL" sz="1600" dirty="0">
                <a:latin typeface="Trebuchet MS" pitchFamily="34" charset="0"/>
                <a:cs typeface="Arial" charset="0"/>
              </a:rPr>
              <a:t>, D4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b="1" dirty="0">
                <a:latin typeface="Trebuchet MS" pitchFamily="34" charset="0"/>
                <a:cs typeface="Arial" charset="0"/>
              </a:rPr>
              <a:t>BRB </a:t>
            </a:r>
            <a:r>
              <a:rPr lang="nl-NL" sz="1600" b="1" dirty="0">
                <a:latin typeface="Trebuchet MS" pitchFamily="34" charset="0"/>
                <a:cs typeface="Arial" charset="0"/>
              </a:rPr>
              <a:t>Silicone oil 0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.</a:t>
            </a:r>
            <a:r>
              <a:rPr lang="nl-NL" sz="1600" b="1" dirty="0">
                <a:latin typeface="Trebuchet MS" pitchFamily="34" charset="0"/>
                <a:cs typeface="Arial" charset="0"/>
              </a:rPr>
              <a:t>65</a:t>
            </a:r>
            <a:r>
              <a:rPr lang="pl-PL" sz="1600" b="1" dirty="0" err="1">
                <a:latin typeface="Trebuchet MS" pitchFamily="34" charset="0"/>
                <a:cs typeface="Arial" charset="0"/>
              </a:rPr>
              <a:t>cS</a:t>
            </a:r>
            <a:r>
              <a:rPr lang="nl-NL" sz="1600" b="1" dirty="0">
                <a:latin typeface="Trebuchet MS" pitchFamily="34" charset="0"/>
                <a:cs typeface="Arial" charset="0"/>
              </a:rPr>
              <a:t>t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Hexamethyldisiloxane</a:t>
            </a:r>
            <a:endParaRPr lang="nl-N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702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84FAE-22E9-4823-A6B3-D0FD6C41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Volatile</a:t>
            </a:r>
            <a:r>
              <a:rPr lang="pl-PL" sz="3000" dirty="0"/>
              <a:t> </a:t>
            </a:r>
            <a:r>
              <a:rPr lang="pl-PL" sz="3000" dirty="0" err="1"/>
              <a:t>Fluids</a:t>
            </a:r>
            <a:r>
              <a:rPr lang="pl-PL" sz="3000" dirty="0"/>
              <a:t> - </a:t>
            </a:r>
            <a:r>
              <a:rPr lang="pl-PL" sz="3000" dirty="0" err="1"/>
              <a:t>benefits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5A8603-A9F7-4571-A4E7-671E5512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99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O</a:t>
            </a:r>
            <a:r>
              <a:rPr lang="nl-NL" sz="1600" dirty="0">
                <a:latin typeface="Trebuchet MS" pitchFamily="34" charset="0"/>
                <a:cs typeface="Arial" charset="0"/>
              </a:rPr>
              <a:t>il</a:t>
            </a:r>
            <a:r>
              <a:rPr lang="pl-PL" sz="1600" dirty="0">
                <a:latin typeface="Trebuchet MS" pitchFamily="34" charset="0"/>
                <a:cs typeface="Arial" charset="0"/>
              </a:rPr>
              <a:t> and</a:t>
            </a:r>
            <a:r>
              <a:rPr lang="nl-NL" sz="1600" dirty="0">
                <a:latin typeface="Trebuchet MS" pitchFamily="34" charset="0"/>
                <a:cs typeface="Arial" charset="0"/>
              </a:rPr>
              <a:t> alcohol solubility 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Volatile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Non-greasy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Good spreadability/wetting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Leaves no residue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Colorless/odorless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Safe for most common surfaces     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26769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>
            <a:extLst>
              <a:ext uri="{FF2B5EF4-FFF2-40B4-BE49-F238E27FC236}">
                <a16:creationId xmlns:a16="http://schemas.microsoft.com/office/drawing/2014/main" id="{BD0167ED-4D14-4533-81FD-702669467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300" y="2202495"/>
            <a:ext cx="4572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CHARACTERISTIC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Low surface tension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Strong Si-O &amp; Si-C bonds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High R.I:(1.375 -1.403)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Low intermolecular forces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(high chain flexibility)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Methyl groups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Low Glass Transition</a:t>
            </a: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723C6C7A-AE10-4675-9FE7-A02612E55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14453" y="2202495"/>
            <a:ext cx="32866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BENEFIT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Spreads on most surfaces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UV, oxidative, thermal &amp;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chemical stability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Gloss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Lubricity &amp; high permeability,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low surface friction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Water repellency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Liquids at high molecular weight</a:t>
            </a:r>
            <a:endParaRPr lang="nl-NL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7950F0-0423-49EE-B2A2-EF38DA1B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Characteristics</a:t>
            </a:r>
            <a:r>
              <a:rPr lang="pl-PL" sz="3000" dirty="0"/>
              <a:t> of </a:t>
            </a:r>
            <a:r>
              <a:rPr lang="pl-PL" sz="3000" dirty="0" err="1"/>
              <a:t>silicones</a:t>
            </a:r>
            <a:endParaRPr lang="nl-NL" sz="3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BF3476C-6811-46E0-B0BD-1FE1A7C3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77" y="5812510"/>
            <a:ext cx="25431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4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064BA-FEE6-408C-BB98-C070965E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Volatile</a:t>
            </a:r>
            <a:r>
              <a:rPr lang="pl-PL" sz="3000" dirty="0"/>
              <a:t> </a:t>
            </a:r>
            <a:r>
              <a:rPr lang="pl-PL" sz="3000" dirty="0" err="1"/>
              <a:t>Fluids</a:t>
            </a:r>
            <a:r>
              <a:rPr lang="pl-PL" sz="3000" dirty="0"/>
              <a:t> -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3E943-A681-4F89-9A8B-DD906BD5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buSzPct val="65000"/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-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replace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solvents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as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carriers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(for „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solventless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”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solvent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formulations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Rinse</a:t>
            </a:r>
            <a:r>
              <a:rPr lang="pl-PL" sz="160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drying</a:t>
            </a:r>
            <a:r>
              <a:rPr lang="pl-PL" sz="1600" dirty="0">
                <a:latin typeface="Trebuchet MS" pitchFamily="34" charset="0"/>
                <a:cs typeface="Arial" charset="0"/>
              </a:rPr>
              <a:t> aids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Car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waxes</a:t>
            </a:r>
            <a:r>
              <a:rPr lang="pl-PL" sz="160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sealants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8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BFFCA-4346-4985-B79B-B573F225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Glycols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F76FCC-B901-4FB6-8E05-E9B92514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80000"/>
              <a:defRPr/>
            </a:pPr>
            <a:r>
              <a:rPr lang="en-US" sz="1600" b="1" dirty="0">
                <a:latin typeface="Trebuchet MS" pitchFamily="34" charset="0"/>
                <a:cs typeface="Arial" charset="0"/>
              </a:rPr>
              <a:t>BRB 526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PEG-12 Dimethicone</a:t>
            </a:r>
          </a:p>
          <a:p>
            <a:pPr>
              <a:buClr>
                <a:schemeClr val="tx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Emulsifier</a:t>
            </a:r>
            <a:r>
              <a:rPr lang="pl-PL" sz="1600" dirty="0">
                <a:latin typeface="Trebuchet MS" pitchFamily="34" charset="0"/>
                <a:cs typeface="Arial" charset="0"/>
              </a:rPr>
              <a:t> Si/W </a:t>
            </a:r>
            <a:br>
              <a:rPr lang="pl-PL" sz="1600" dirty="0">
                <a:latin typeface="Trebuchet MS" pitchFamily="34" charset="0"/>
                <a:cs typeface="Arial" charset="0"/>
              </a:rPr>
            </a:br>
            <a:r>
              <a:rPr lang="pl-PL" sz="1600" dirty="0">
                <a:latin typeface="Trebuchet MS" pitchFamily="34" charset="0"/>
                <a:cs typeface="Arial" charset="0"/>
              </a:rPr>
              <a:t>HLB 13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en-US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en-US" sz="1600" b="1" dirty="0">
                <a:latin typeface="Trebuchet MS" pitchFamily="34" charset="0"/>
                <a:cs typeface="Arial" charset="0"/>
              </a:rPr>
              <a:t>BRB 6373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en-US" sz="1600" dirty="0" err="1">
                <a:latin typeface="Trebuchet MS" pitchFamily="34" charset="0"/>
                <a:cs typeface="Arial" charset="0"/>
              </a:rPr>
              <a:t>Cyclopentasiloxane</a:t>
            </a:r>
            <a:r>
              <a:rPr lang="en-US" sz="1600" dirty="0">
                <a:latin typeface="Trebuchet MS" pitchFamily="34" charset="0"/>
                <a:cs typeface="Arial" charset="0"/>
              </a:rPr>
              <a:t> (and) PEG/PPG-18/18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Dimethicone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Emulsifier</a:t>
            </a:r>
            <a:r>
              <a:rPr lang="pl-PL" sz="1600" dirty="0">
                <a:latin typeface="Trebuchet MS" pitchFamily="34" charset="0"/>
                <a:cs typeface="Arial" charset="0"/>
              </a:rPr>
              <a:t> W/Si </a:t>
            </a:r>
            <a:br>
              <a:rPr lang="pl-PL" sz="1600" dirty="0">
                <a:latin typeface="Trebuchet MS" pitchFamily="34" charset="0"/>
                <a:cs typeface="Arial" charset="0"/>
              </a:rPr>
            </a:br>
            <a:r>
              <a:rPr lang="pl-PL" sz="1600" dirty="0">
                <a:latin typeface="Trebuchet MS" pitchFamily="34" charset="0"/>
                <a:cs typeface="Arial" charset="0"/>
              </a:rPr>
              <a:t>HLB 2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en-US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Trebuchet MS" pitchFamily="34" charset="0"/>
                <a:cs typeface="Arial" charset="0"/>
              </a:rPr>
              <a:t>BRB 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431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Modified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 err="1">
                <a:latin typeface="Trebuchet MS" pitchFamily="34" charset="0"/>
                <a:cs typeface="Arial" charset="0"/>
              </a:rPr>
              <a:t>trisiloxane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Superspreader</a:t>
            </a:r>
            <a:r>
              <a:rPr lang="pl-PL" sz="1600" dirty="0">
                <a:latin typeface="Trebuchet MS" pitchFamily="34" charset="0"/>
                <a:cs typeface="Arial" charset="0"/>
              </a:rPr>
              <a:t>,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surface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tension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depressant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21710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0D7A9FE-36B3-4E13-BECE-73F4A44E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394659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526 – </a:t>
            </a:r>
            <a:r>
              <a:rPr lang="pl-PL" sz="3000" dirty="0" err="1"/>
              <a:t>classic</a:t>
            </a:r>
            <a:r>
              <a:rPr lang="pl-PL" sz="3000" dirty="0"/>
              <a:t> </a:t>
            </a:r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glycol</a:t>
            </a:r>
            <a:endParaRPr lang="nl-NL" sz="30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B489479-FB08-4D23-9163-9905D3BE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nl-NL" sz="1600" dirty="0">
                <a:latin typeface="Trebuchet MS" panose="020B0603020202020204" pitchFamily="34" charset="0"/>
              </a:rPr>
              <a:t>S</a:t>
            </a:r>
            <a:r>
              <a:rPr lang="pl-PL" altLang="nl-NL" sz="1600" dirty="0" err="1">
                <a:latin typeface="Trebuchet MS" panose="020B0603020202020204" pitchFamily="34" charset="0"/>
              </a:rPr>
              <a:t>ilicone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surfactant based on ethoxylate</a:t>
            </a:r>
            <a:r>
              <a:rPr lang="pl-PL" altLang="nl-NL" sz="1600" dirty="0">
                <a:latin typeface="Trebuchet MS" panose="020B0603020202020204" pitchFamily="34" charset="0"/>
              </a:rPr>
              <a:t>d </a:t>
            </a:r>
            <a:r>
              <a:rPr lang="pl-PL" altLang="nl-NL" sz="1600" dirty="0" err="1">
                <a:latin typeface="Trebuchet MS" panose="020B0603020202020204" pitchFamily="34" charset="0"/>
              </a:rPr>
              <a:t>dimethicone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nl-NL" sz="1600" dirty="0">
                <a:latin typeface="Trebuchet MS" panose="020B0603020202020204" pitchFamily="34" charset="0"/>
              </a:rPr>
              <a:t>Good </a:t>
            </a:r>
            <a:r>
              <a:rPr lang="pl-PL" altLang="nl-NL" sz="1600" dirty="0" err="1">
                <a:latin typeface="Trebuchet MS" panose="020B0603020202020204" pitchFamily="34" charset="0"/>
              </a:rPr>
              <a:t>wetting</a:t>
            </a:r>
            <a:r>
              <a:rPr lang="pl-PL" altLang="nl-NL" sz="1600" dirty="0">
                <a:latin typeface="Trebuchet MS" panose="020B0603020202020204" pitchFamily="34" charset="0"/>
              </a:rPr>
              <a:t> and</a:t>
            </a:r>
            <a:r>
              <a:rPr lang="en-US" altLang="nl-NL" sz="1600" dirty="0">
                <a:latin typeface="Trebuchet MS" panose="020B0603020202020204" pitchFamily="34" charset="0"/>
              </a:rPr>
              <a:t> surface tension reduction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Water soluble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B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enefits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Improves </a:t>
            </a:r>
            <a:r>
              <a:rPr lang="en-GB" altLang="nl-NL" sz="1600" dirty="0" err="1">
                <a:latin typeface="Trebuchet MS" panose="020B0603020202020204" pitchFamily="34" charset="0"/>
              </a:rPr>
              <a:t>spr</a:t>
            </a:r>
            <a:r>
              <a:rPr lang="pl-PL" altLang="nl-NL" sz="1600" dirty="0" err="1">
                <a:latin typeface="Trebuchet MS" panose="020B0603020202020204" pitchFamily="34" charset="0"/>
              </a:rPr>
              <a:t>eading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nl-NL" sz="1600" dirty="0">
                <a:latin typeface="Trebuchet MS" panose="020B0603020202020204" pitchFamily="34" charset="0"/>
              </a:rPr>
              <a:t>A</a:t>
            </a:r>
            <a:r>
              <a:rPr lang="en-GB" altLang="nl-NL" sz="1600" dirty="0" err="1">
                <a:latin typeface="Trebuchet MS" panose="020B0603020202020204" pitchFamily="34" charset="0"/>
              </a:rPr>
              <a:t>ntifogging</a:t>
            </a:r>
            <a:r>
              <a:rPr lang="en-GB" altLang="nl-NL" sz="1600" dirty="0">
                <a:latin typeface="Trebuchet MS" panose="020B0603020202020204" pitchFamily="34" charset="0"/>
              </a:rPr>
              <a:t> and sheeting properties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Reduces surface tension 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nl-NL" sz="1600" dirty="0" err="1">
                <a:latin typeface="Trebuchet MS" panose="020B0603020202020204" pitchFamily="34" charset="0"/>
              </a:rPr>
              <a:t>Can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also</a:t>
            </a:r>
            <a:r>
              <a:rPr lang="pl-PL" altLang="nl-NL" sz="1600" dirty="0">
                <a:latin typeface="Trebuchet MS" panose="020B0603020202020204" pitchFamily="34" charset="0"/>
              </a:rPr>
              <a:t> be </a:t>
            </a:r>
            <a:r>
              <a:rPr lang="pl-PL" altLang="nl-NL" sz="1600" dirty="0" err="1">
                <a:latin typeface="Trebuchet MS" panose="020B0603020202020204" pitchFamily="34" charset="0"/>
              </a:rPr>
              <a:t>used</a:t>
            </a:r>
            <a:r>
              <a:rPr lang="pl-PL" altLang="nl-NL" sz="1600" dirty="0">
                <a:latin typeface="Trebuchet MS" panose="020B0603020202020204" pitchFamily="34" charset="0"/>
              </a:rPr>
              <a:t> in car </a:t>
            </a:r>
            <a:r>
              <a:rPr lang="pl-PL" altLang="nl-NL" sz="1600" dirty="0" err="1">
                <a:latin typeface="Trebuchet MS" panose="020B0603020202020204" pitchFamily="34" charset="0"/>
              </a:rPr>
              <a:t>care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formulations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261802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2E68A-2F91-463E-B323-EF71CF95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394659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431 – </a:t>
            </a:r>
            <a:r>
              <a:rPr lang="pl-PL" sz="3000" dirty="0" err="1"/>
              <a:t>trisiloxane</a:t>
            </a:r>
            <a:r>
              <a:rPr lang="pl-PL" sz="3000" dirty="0"/>
              <a:t> </a:t>
            </a:r>
            <a:r>
              <a:rPr lang="pl-PL" sz="3000" dirty="0" err="1"/>
              <a:t>superspreader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E0F5D-BA50-4643-8891-129322E2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nl-NL" sz="1600" dirty="0">
                <a:latin typeface="Trebuchet MS" panose="020B0603020202020204" pitchFamily="34" charset="0"/>
              </a:rPr>
              <a:t>Superspreading surfactant based on </a:t>
            </a:r>
            <a:r>
              <a:rPr lang="en-US" altLang="nl-NL" sz="1600" dirty="0" err="1">
                <a:latin typeface="Trebuchet MS" panose="020B0603020202020204" pitchFamily="34" charset="0"/>
              </a:rPr>
              <a:t>trisiloxane</a:t>
            </a:r>
            <a:r>
              <a:rPr lang="en-US" altLang="nl-NL" sz="1600" dirty="0">
                <a:latin typeface="Trebuchet MS" panose="020B0603020202020204" pitchFamily="34" charset="0"/>
              </a:rPr>
              <a:t> ethoxylate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nl-NL" sz="1600" dirty="0">
                <a:latin typeface="Trebuchet MS" panose="020B0603020202020204" pitchFamily="34" charset="0"/>
              </a:rPr>
              <a:t>Outstanding surface tension reduction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Water soluble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B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enefits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Improves spray coverage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Excellent penetration, antifogging and sheeting properties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anose="020B0603020202020204" pitchFamily="34" charset="0"/>
              </a:rPr>
              <a:t>Reduces surface tension already at very low level (0,1%) 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nl-NL" sz="1600" dirty="0" err="1">
                <a:latin typeface="Trebuchet MS" panose="020B0603020202020204" pitchFamily="34" charset="0"/>
              </a:rPr>
              <a:t>Can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also</a:t>
            </a:r>
            <a:r>
              <a:rPr lang="pl-PL" altLang="nl-NL" sz="1600" dirty="0">
                <a:latin typeface="Trebuchet MS" panose="020B0603020202020204" pitchFamily="34" charset="0"/>
              </a:rPr>
              <a:t> be </a:t>
            </a:r>
            <a:r>
              <a:rPr lang="pl-PL" altLang="nl-NL" sz="1600" dirty="0" err="1">
                <a:latin typeface="Trebuchet MS" panose="020B0603020202020204" pitchFamily="34" charset="0"/>
              </a:rPr>
              <a:t>used</a:t>
            </a:r>
            <a:r>
              <a:rPr lang="pl-PL" altLang="nl-NL" sz="1600" dirty="0">
                <a:latin typeface="Trebuchet MS" panose="020B0603020202020204" pitchFamily="34" charset="0"/>
              </a:rPr>
              <a:t> in car </a:t>
            </a:r>
            <a:r>
              <a:rPr lang="pl-PL" altLang="nl-NL" sz="1600" dirty="0" err="1">
                <a:latin typeface="Trebuchet MS" panose="020B0603020202020204" pitchFamily="34" charset="0"/>
              </a:rPr>
              <a:t>care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formulations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61334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5FCC4-F39B-4412-B9DA-2057D80B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Glycols</a:t>
            </a:r>
            <a:r>
              <a:rPr lang="pl-PL" sz="3000" dirty="0"/>
              <a:t> - </a:t>
            </a:r>
            <a:r>
              <a:rPr lang="pl-PL" sz="3000" dirty="0" err="1"/>
              <a:t>benefits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A3834-B58B-48C6-9078-6012E1EB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Foam booster / foam quality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Water/alcohol dispersible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Spreading, wetting agents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Antifogging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Emulsifi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ers</a:t>
            </a:r>
            <a:r>
              <a:rPr lang="nl-NL" sz="1600" dirty="0">
                <a:latin typeface="Trebuchet MS" pitchFamily="34" charset="0"/>
                <a:cs typeface="Arial" charset="0"/>
              </a:rPr>
              <a:t>, dispersing agents</a:t>
            </a:r>
          </a:p>
          <a:p>
            <a:pPr marL="342900" indent="-342900"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206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1E23C-8B3A-440C-9E93-81FDF59D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Glycols</a:t>
            </a:r>
            <a:r>
              <a:rPr lang="pl-PL" sz="3000" dirty="0"/>
              <a:t> -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C0766-8C8B-440C-967D-90884654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70473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>
                <a:latin typeface="Trebuchet MS" pitchFamily="34" charset="0"/>
                <a:cs typeface="Arial" charset="0"/>
              </a:rPr>
              <a:t>Designed for formulating stable water in silicone emulsions or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latin typeface="Trebuchet MS" pitchFamily="34" charset="0"/>
                <a:cs typeface="Arial" charset="0"/>
              </a:rPr>
              <a:t>emulsions in which volatile silicones make </a:t>
            </a:r>
            <a:r>
              <a:rPr lang="nl-NL" sz="1600" dirty="0">
                <a:latin typeface="Trebuchet MS" pitchFamily="34" charset="0"/>
                <a:cs typeface="Arial" charset="0"/>
              </a:rPr>
              <a:t>up the oil phase. </a:t>
            </a:r>
            <a:r>
              <a:rPr lang="en-US" sz="1600" dirty="0">
                <a:latin typeface="Trebuchet MS" pitchFamily="34" charset="0"/>
                <a:cs typeface="Arial" charset="0"/>
              </a:rPr>
              <a:t>Emulsions based on silicone glycols are less greasy than typical water </a:t>
            </a:r>
            <a:r>
              <a:rPr lang="nl-NL" sz="1600" dirty="0">
                <a:latin typeface="Trebuchet MS" pitchFamily="34" charset="0"/>
                <a:cs typeface="Arial" charset="0"/>
              </a:rPr>
              <a:t>in oil products.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Cleaners</a:t>
            </a:r>
            <a:r>
              <a:rPr lang="pl-PL" sz="1600" dirty="0">
                <a:latin typeface="Trebuchet MS" pitchFamily="34" charset="0"/>
                <a:cs typeface="Arial" charset="0"/>
              </a:rPr>
              <a:t> with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antifogging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properties</a:t>
            </a:r>
            <a:endParaRPr lang="nl-N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Spreading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additives</a:t>
            </a:r>
            <a:r>
              <a:rPr lang="pl-PL" sz="1600" dirty="0">
                <a:latin typeface="Trebuchet MS" pitchFamily="34" charset="0"/>
                <a:cs typeface="Arial" charset="0"/>
              </a:rPr>
              <a:t> in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sprayable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formulations</a:t>
            </a:r>
            <a:endParaRPr lang="nl-NL" sz="1600" dirty="0">
              <a:latin typeface="Trebuchet MS" pitchFamily="34" charset="0"/>
              <a:cs typeface="Arial" charset="0"/>
            </a:endParaRPr>
          </a:p>
          <a:p>
            <a:endParaRPr lang="pl-PL" sz="1600" dirty="0">
              <a:latin typeface="Trebuchet MS" pitchFamily="34" charset="0"/>
              <a:cs typeface="Arial" charset="0"/>
            </a:endParaRPr>
          </a:p>
          <a:p>
            <a:endParaRPr lang="pl-P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89756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9A00B-E8C8-4AA0-AC16-70152D5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Resins</a:t>
            </a:r>
            <a:r>
              <a:rPr lang="pl-PL" sz="3000" dirty="0"/>
              <a:t> -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2BF1F1-3CED-4D13-9B57-DF8BE56F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TMS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Trimethylsiloxysilicate</a:t>
            </a:r>
            <a:r>
              <a:rPr lang="pl-PL" sz="1600" dirty="0">
                <a:latin typeface="Trebuchet MS" pitchFamily="34" charset="0"/>
                <a:cs typeface="Arial" charset="0"/>
              </a:rPr>
              <a:t> in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powder</a:t>
            </a:r>
            <a:r>
              <a:rPr lang="pl-PL" sz="1600" dirty="0">
                <a:latin typeface="Trebuchet MS" pitchFamily="34" charset="0"/>
                <a:cs typeface="Arial" charset="0"/>
              </a:rPr>
              <a:t> form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nl-NL" sz="1600" b="1" dirty="0">
                <a:latin typeface="Trebuchet MS" pitchFamily="34" charset="0"/>
                <a:cs typeface="Arial" charset="0"/>
              </a:rPr>
              <a:t>BRB </a:t>
            </a:r>
            <a:r>
              <a:rPr lang="pl-PL" sz="1600" b="1" dirty="0">
                <a:latin typeface="Trebuchet MS" pitchFamily="34" charset="0"/>
                <a:cs typeface="Arial" charset="0"/>
              </a:rPr>
              <a:t>TMS-50I</a:t>
            </a:r>
            <a:r>
              <a:rPr lang="nl-NL" sz="1600" b="1" dirty="0">
                <a:latin typeface="Trebuchet MS" pitchFamily="34" charset="0"/>
                <a:cs typeface="Arial" charset="0"/>
              </a:rPr>
              <a:t> </a:t>
            </a:r>
            <a:endParaRPr lang="pl-PL" sz="1600" b="1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50%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dispersion</a:t>
            </a:r>
            <a:r>
              <a:rPr lang="pl-PL" sz="160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Trimethylsiloxysilicate</a:t>
            </a:r>
            <a:r>
              <a:rPr lang="pl-PL" sz="1600" dirty="0">
                <a:latin typeface="Trebuchet MS" pitchFamily="34" charset="0"/>
                <a:cs typeface="Arial" charset="0"/>
              </a:rPr>
              <a:t> in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Isododecane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b="1" dirty="0">
                <a:latin typeface="Trebuchet MS" pitchFamily="34" charset="0"/>
                <a:cs typeface="Arial" charset="0"/>
              </a:rPr>
              <a:t>BRB TMS-50C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50%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dispersion</a:t>
            </a:r>
            <a:r>
              <a:rPr lang="pl-PL" sz="1600" dirty="0">
                <a:latin typeface="Trebuchet MS" pitchFamily="34" charset="0"/>
                <a:cs typeface="Arial" charset="0"/>
              </a:rPr>
              <a:t> of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Trimethylsiloxysilicate</a:t>
            </a:r>
            <a:r>
              <a:rPr lang="pl-PL" sz="1600" dirty="0">
                <a:latin typeface="Trebuchet MS" pitchFamily="34" charset="0"/>
                <a:cs typeface="Arial" charset="0"/>
              </a:rPr>
              <a:t> in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Cyclopentasiloxane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77810C-EB51-4E28-B1C5-ADBE0A63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030789"/>
            <a:ext cx="21336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9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D89E4-549F-4112-8C37-785F9312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Resins</a:t>
            </a:r>
            <a:r>
              <a:rPr lang="pl-PL" sz="3000" dirty="0"/>
              <a:t>- </a:t>
            </a:r>
            <a:r>
              <a:rPr lang="pl-PL" sz="3000" dirty="0" err="1"/>
              <a:t>benefits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298B62-D174-4A17-B050-1D0A2F53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99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Excellent film former</a:t>
            </a:r>
            <a:r>
              <a:rPr lang="pl-PL" sz="1600" dirty="0">
                <a:latin typeface="Trebuchet MS" pitchFamily="34" charset="0"/>
                <a:cs typeface="Arial" charset="0"/>
              </a:rPr>
              <a:t>s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nl-NL" sz="1600" dirty="0">
                <a:latin typeface="Trebuchet MS" pitchFamily="34" charset="0"/>
                <a:cs typeface="Arial" charset="0"/>
              </a:rPr>
              <a:t>Wash-off and rub-off resistant</a:t>
            </a: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pl-PL" sz="1600" dirty="0" err="1">
                <a:latin typeface="Trebuchet MS" pitchFamily="34" charset="0"/>
                <a:cs typeface="Arial" charset="0"/>
              </a:rPr>
              <a:t>Extraordinary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water</a:t>
            </a:r>
            <a:r>
              <a:rPr lang="pl-PL" sz="1600" dirty="0">
                <a:latin typeface="Trebuchet MS" pitchFamily="34" charset="0"/>
                <a:cs typeface="Arial" charset="0"/>
              </a:rPr>
              <a:t>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resistance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r>
              <a:rPr lang="pl-PL" sz="1600" dirty="0">
                <a:latin typeface="Trebuchet MS" pitchFamily="34" charset="0"/>
                <a:cs typeface="Arial" charset="0"/>
              </a:rPr>
              <a:t>Great </a:t>
            </a:r>
            <a:r>
              <a:rPr lang="pl-PL" sz="1600" dirty="0" err="1">
                <a:latin typeface="Trebuchet MS" pitchFamily="34" charset="0"/>
                <a:cs typeface="Arial" charset="0"/>
              </a:rPr>
              <a:t>durability</a:t>
            </a: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71692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E43DD-D593-4D0B-92A2-6686590D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Resins</a:t>
            </a:r>
            <a:r>
              <a:rPr lang="pl-PL" sz="3000" dirty="0"/>
              <a:t> -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96AC1-31D0-4306-9FEE-D83AFE9E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Leather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(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shoes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upholstery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, etc.)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Exterior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plastic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vinyl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protectants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Car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waxes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sealants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nl-NL" sz="1600" dirty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6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C84A9-25D8-4942-B711-FDDD52F1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Paintable</a:t>
            </a:r>
            <a:r>
              <a:rPr lang="pl-PL" sz="3000" dirty="0"/>
              <a:t> </a:t>
            </a:r>
            <a:r>
              <a:rPr lang="pl-PL" sz="3000" dirty="0" err="1"/>
              <a:t>Silicones</a:t>
            </a:r>
            <a:endParaRPr lang="nl-NL" sz="3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326945-B562-4DD8-ACCB-E7218595E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7300" y="2202496"/>
            <a:ext cx="6935203" cy="39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>
            <a:normAutofit lnSpcReduction="1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The</a:t>
            </a:r>
            <a:r>
              <a:rPr lang="pl-PL" altLang="en-US" sz="1600" dirty="0" err="1">
                <a:latin typeface="Trebuchet MS" panose="020B0603020202020204" pitchFamily="34" charset="0"/>
              </a:rPr>
              <a:t>se</a:t>
            </a:r>
            <a:r>
              <a:rPr lang="en-US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>
                <a:latin typeface="Trebuchet MS" panose="020B0603020202020204" pitchFamily="34" charset="0"/>
              </a:rPr>
              <a:t>s</a:t>
            </a:r>
            <a:r>
              <a:rPr lang="en-US" altLang="en-US" sz="1600" dirty="0" err="1">
                <a:latin typeface="Trebuchet MS" panose="020B0603020202020204" pitchFamily="34" charset="0"/>
              </a:rPr>
              <a:t>ilicones</a:t>
            </a:r>
            <a:r>
              <a:rPr lang="en-US" altLang="en-US" sz="1600" dirty="0">
                <a:latin typeface="Trebuchet MS" panose="020B0603020202020204" pitchFamily="34" charset="0"/>
              </a:rPr>
              <a:t> are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capable of being over-painted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  <a:r>
              <a:rPr lang="pl-PL" altLang="en-US" sz="1600" dirty="0" err="1">
                <a:latin typeface="Trebuchet MS" panose="020B0603020202020204" pitchFamily="34" charset="0"/>
              </a:rPr>
              <a:t>They</a:t>
            </a:r>
            <a:r>
              <a:rPr lang="pl-PL" altLang="en-US" sz="1600" dirty="0">
                <a:latin typeface="Trebuchet MS" panose="020B0603020202020204" pitchFamily="34" charset="0"/>
              </a:rPr>
              <a:t> do</a:t>
            </a:r>
            <a:r>
              <a:rPr lang="en-US" altLang="en-US" sz="1600" dirty="0">
                <a:latin typeface="Trebuchet MS" panose="020B0603020202020204" pitchFamily="34" charset="0"/>
              </a:rPr>
              <a:t> not require unusual or extraordinary cleaning operations prior to painting,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plating or bonding</a:t>
            </a:r>
            <a:r>
              <a:rPr lang="pl-PL" altLang="en-US" sz="1600" dirty="0">
                <a:latin typeface="Trebuchet MS" panose="020B0603020202020204" pitchFamily="34" charset="0"/>
              </a:rPr>
              <a:t>. </a:t>
            </a:r>
            <a:r>
              <a:rPr lang="pl-PL" altLang="en-US" sz="1600" dirty="0" err="1">
                <a:latin typeface="Trebuchet MS" panose="020B0603020202020204" pitchFamily="34" charset="0"/>
              </a:rPr>
              <a:t>They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are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used</a:t>
            </a:r>
            <a:r>
              <a:rPr lang="pl-PL" altLang="en-US" sz="1600" dirty="0">
                <a:latin typeface="Trebuchet MS" panose="020B0603020202020204" pitchFamily="34" charset="0"/>
              </a:rPr>
              <a:t> in </a:t>
            </a:r>
            <a:r>
              <a:rPr lang="pl-PL" altLang="en-US" sz="1600" dirty="0" err="1">
                <a:latin typeface="Trebuchet MS" panose="020B0603020202020204" pitchFamily="34" charset="0"/>
              </a:rPr>
              <a:t>professional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en-US" altLang="en-US" sz="1600" dirty="0">
                <a:latin typeface="Trebuchet MS" panose="020B0603020202020204" pitchFamily="34" charset="0"/>
              </a:rPr>
              <a:t>polishes </a:t>
            </a:r>
            <a:r>
              <a:rPr lang="pl-PL" altLang="en-US" sz="1600" dirty="0">
                <a:latin typeface="Trebuchet MS" panose="020B0603020202020204" pitchFamily="34" charset="0"/>
              </a:rPr>
              <a:t>in</a:t>
            </a:r>
            <a:r>
              <a:rPr lang="en-US" altLang="en-US" sz="1600" dirty="0">
                <a:latin typeface="Trebuchet MS" panose="020B0603020202020204" pitchFamily="34" charset="0"/>
              </a:rPr>
              <a:t> car body </a:t>
            </a:r>
            <a:r>
              <a:rPr lang="pl-PL" altLang="en-US" sz="1600" dirty="0" err="1">
                <a:latin typeface="Trebuchet MS" panose="020B0603020202020204" pitchFamily="34" charset="0"/>
              </a:rPr>
              <a:t>shops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or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custom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paint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pl-PL" altLang="en-US" sz="1600" dirty="0" err="1">
                <a:latin typeface="Trebuchet MS" panose="020B0603020202020204" pitchFamily="34" charset="0"/>
              </a:rPr>
              <a:t>shops</a:t>
            </a:r>
            <a:r>
              <a:rPr lang="pl-PL" altLang="en-US" sz="1600" dirty="0">
                <a:latin typeface="Trebuchet MS" panose="020B0603020202020204" pitchFamily="34" charset="0"/>
              </a:rPr>
              <a:t>.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endParaRPr lang="en-US" altLang="en-US" sz="1600" b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en-US" altLang="en-US" sz="1600" b="1" dirty="0">
                <a:latin typeface="Trebuchet MS" panose="020B0603020202020204" pitchFamily="34" charset="0"/>
              </a:rPr>
              <a:t>BRB </a:t>
            </a:r>
            <a:r>
              <a:rPr lang="en-US" altLang="en-US" sz="1600" b="1" dirty="0" err="1">
                <a:latin typeface="Trebuchet MS" panose="020B0603020202020204" pitchFamily="34" charset="0"/>
              </a:rPr>
              <a:t>Sempure</a:t>
            </a:r>
            <a:r>
              <a:rPr lang="en-US" altLang="en-US" sz="1600" b="1" dirty="0">
                <a:latin typeface="Trebuchet MS" panose="020B0603020202020204" pitchFamily="34" charset="0"/>
              </a:rPr>
              <a:t> 5332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Paintable 50% non-ionic emulsion of alkyl aryl silicone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BRB Alkyl Aryl Fluid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For customers who want to emulsify by themselves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dirty="0">
                <a:latin typeface="Trebuchet MS" panose="020B0603020202020204" pitchFamily="34" charset="0"/>
              </a:rPr>
              <a:t>Also volatile </a:t>
            </a:r>
            <a:r>
              <a:rPr lang="pl-PL" altLang="en-US" sz="1600" dirty="0">
                <a:latin typeface="Trebuchet MS" panose="020B0603020202020204" pitchFamily="34" charset="0"/>
              </a:rPr>
              <a:t>f</a:t>
            </a:r>
            <a:r>
              <a:rPr lang="nl-NL" altLang="en-US" sz="1600" dirty="0">
                <a:latin typeface="Trebuchet MS" panose="020B0603020202020204" pitchFamily="34" charset="0"/>
              </a:rPr>
              <a:t>luids are over-paintable: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BRB CM 40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BRB CM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600" b="1" dirty="0">
                <a:latin typeface="Trebuchet MS" panose="020B0603020202020204" pitchFamily="34" charset="0"/>
              </a:rPr>
              <a:t>BRB Silicone oil 0.65 cst </a:t>
            </a:r>
            <a:r>
              <a:rPr lang="nl-NL" altLang="en-US" sz="1600" dirty="0">
                <a:latin typeface="Trebuchet MS" panose="020B0603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2770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F5E1236-A685-40CF-BED6-DDEC8385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163840" cy="813535"/>
          </a:xfrm>
        </p:spPr>
        <p:txBody>
          <a:bodyPr>
            <a:noAutofit/>
          </a:bodyPr>
          <a:lstStyle/>
          <a:p>
            <a:r>
              <a:rPr lang="nl-NL" sz="3000" kern="0" dirty="0"/>
              <a:t>Why </a:t>
            </a:r>
            <a:r>
              <a:rPr lang="pl-PL" sz="3000" kern="0" dirty="0"/>
              <a:t>use</a:t>
            </a:r>
            <a:r>
              <a:rPr lang="nl-NL" sz="3000" kern="0" dirty="0"/>
              <a:t> silicones in Car</a:t>
            </a:r>
            <a:r>
              <a:rPr lang="pl-PL" sz="3000" kern="0" dirty="0"/>
              <a:t>&amp;Home</a:t>
            </a:r>
            <a:r>
              <a:rPr lang="nl-NL" sz="3000" kern="0" dirty="0"/>
              <a:t> Care</a:t>
            </a:r>
            <a:r>
              <a:rPr lang="nl-NL" sz="3000" kern="0" dirty="0">
                <a:latin typeface="Trebuchet MS" pitchFamily="34" charset="0"/>
              </a:rPr>
              <a:t>?</a:t>
            </a:r>
            <a:br>
              <a:rPr lang="nl-NL" sz="3200" kern="0" dirty="0">
                <a:latin typeface="Trebuchet MS" pitchFamily="34" charset="0"/>
              </a:rPr>
            </a:br>
            <a:endParaRPr lang="nl-NL" sz="3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D69A3C-462C-4E22-8B68-1F8F80E3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41365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Ease of application -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l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ubricant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 err="1">
                <a:latin typeface="Trebuchet MS" pitchFamily="34" charset="0"/>
                <a:cs typeface="Arial" charset="0"/>
              </a:rPr>
              <a:t>Polish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nl-NL" sz="1600" kern="0" dirty="0" err="1">
                <a:latin typeface="Trebuchet MS" pitchFamily="34" charset="0"/>
                <a:cs typeface="Arial" charset="0"/>
              </a:rPr>
              <a:t>cleaning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nl-NL" sz="1600" kern="0" dirty="0" err="1">
                <a:latin typeface="Trebuchet MS" pitchFamily="34" charset="0"/>
                <a:cs typeface="Arial" charset="0"/>
              </a:rPr>
              <a:t>ability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 - </a:t>
            </a:r>
            <a:r>
              <a:rPr lang="nl-NL" sz="1600" kern="0" dirty="0" err="1">
                <a:latin typeface="Trebuchet MS" pitchFamily="34" charset="0"/>
                <a:cs typeface="Arial" charset="0"/>
              </a:rPr>
              <a:t>increase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 surface wettability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Ease of </a:t>
            </a:r>
            <a:r>
              <a:rPr lang="nl-NL" sz="1600" kern="0" dirty="0" err="1">
                <a:latin typeface="Trebuchet MS" pitchFamily="34" charset="0"/>
                <a:cs typeface="Arial" charset="0"/>
              </a:rPr>
              <a:t>polishing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 - </a:t>
            </a:r>
            <a:r>
              <a:rPr lang="nl-NL" sz="1600" kern="0" dirty="0" err="1">
                <a:latin typeface="Trebuchet MS" pitchFamily="34" charset="0"/>
                <a:cs typeface="Arial" charset="0"/>
              </a:rPr>
              <a:t>lubricant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, less effort to polish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Streakability - reduces “streaking” of polish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nl-N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Gloss / Shine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– high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Refractive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Index</a:t>
            </a:r>
            <a:endParaRPr lang="nl-N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Increase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c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olour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i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ntensity (depth of gloss)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Surface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p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rotection -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d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urability &amp;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d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etergent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r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esistance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Water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r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epellency –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l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ong lasting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nl-NL" sz="1600" kern="0" dirty="0">
                <a:latin typeface="Trebuchet MS" pitchFamily="34" charset="0"/>
                <a:cs typeface="Arial" charset="0"/>
              </a:rPr>
              <a:t>Surface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s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moothness/slip –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more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difficult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nl-NL" sz="1600" kern="0" dirty="0">
                <a:latin typeface="Trebuchet MS" pitchFamily="34" charset="0"/>
                <a:cs typeface="Arial" charset="0"/>
              </a:rPr>
              <a:t>for dirt to adhere</a:t>
            </a:r>
          </a:p>
        </p:txBody>
      </p:sp>
    </p:spTree>
    <p:extLst>
      <p:ext uri="{BB962C8B-B14F-4D97-AF65-F5344CB8AC3E}">
        <p14:creationId xmlns:p14="http://schemas.microsoft.com/office/powerpoint/2010/main" val="1612876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21204-826D-4EED-97A9-A31522EB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Silicone</a:t>
            </a:r>
            <a:r>
              <a:rPr lang="pl-PL" sz="3000" dirty="0"/>
              <a:t> </a:t>
            </a:r>
            <a:r>
              <a:rPr lang="pl-PL" sz="3000" dirty="0" err="1"/>
              <a:t>Antifoams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98B089-3063-4FE5-AD9C-D81DF411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BRB 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Akasil</a:t>
            </a: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pl-PL" altLang="nl-NL" sz="1600" b="1" dirty="0">
                <a:latin typeface="Trebuchet MS" panose="020B0603020202020204" pitchFamily="34" charset="0"/>
              </a:rPr>
              <a:t>TG 10, 20, 30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Standard </a:t>
            </a:r>
            <a:r>
              <a:rPr lang="pl-PL" altLang="nl-NL" sz="1600" dirty="0" err="1">
                <a:latin typeface="Trebuchet MS" panose="020B0603020202020204" pitchFamily="34" charset="0"/>
              </a:rPr>
              <a:t>grade</a:t>
            </a:r>
            <a:r>
              <a:rPr lang="en-US" altLang="nl-NL" sz="1600" dirty="0">
                <a:latin typeface="Trebuchet MS" panose="020B0603020202020204" pitchFamily="34" charset="0"/>
              </a:rPr>
              <a:t>, silicone based antifoam emulsions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Suitable</a:t>
            </a:r>
            <a:r>
              <a:rPr lang="pl-PL" altLang="nl-NL" sz="1600" dirty="0">
                <a:latin typeface="Trebuchet MS" panose="020B0603020202020204" pitchFamily="34" charset="0"/>
              </a:rPr>
              <a:t> for </a:t>
            </a:r>
            <a:r>
              <a:rPr lang="pl-PL" altLang="nl-NL" sz="1600" dirty="0" err="1">
                <a:latin typeface="Trebuchet MS" panose="020B0603020202020204" pitchFamily="34" charset="0"/>
              </a:rPr>
              <a:t>various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home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care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applications</a:t>
            </a:r>
            <a:endParaRPr lang="en-GB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Suitable for products with high salinity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Good high </a:t>
            </a:r>
            <a:r>
              <a:rPr lang="pl-PL" altLang="nl-NL" sz="1600" dirty="0" err="1">
                <a:latin typeface="Trebuchet MS" panose="020B0603020202020204" pitchFamily="34" charset="0"/>
              </a:rPr>
              <a:t>temperature</a:t>
            </a:r>
            <a:r>
              <a:rPr lang="pl-PL" altLang="nl-NL" sz="1600" dirty="0">
                <a:latin typeface="Trebuchet MS" panose="020B0603020202020204" pitchFamily="34" charset="0"/>
              </a:rPr>
              <a:t> performance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TG 10 : 14% </a:t>
            </a:r>
            <a:r>
              <a:rPr lang="pl-PL" altLang="nl-NL" sz="1600" dirty="0" err="1">
                <a:latin typeface="Trebuchet MS" panose="020B0603020202020204" pitchFamily="34" charset="0"/>
              </a:rPr>
              <a:t>active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content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TG 20 : 22% </a:t>
            </a:r>
            <a:r>
              <a:rPr lang="pl-PL" altLang="nl-NL" sz="1600" dirty="0" err="1">
                <a:latin typeface="Trebuchet MS" panose="020B0603020202020204" pitchFamily="34" charset="0"/>
              </a:rPr>
              <a:t>active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content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TG 30 : 30% </a:t>
            </a:r>
            <a:r>
              <a:rPr lang="pl-PL" altLang="nl-NL" sz="1600" dirty="0" err="1">
                <a:latin typeface="Trebuchet MS" panose="020B0603020202020204" pitchFamily="34" charset="0"/>
              </a:rPr>
              <a:t>active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content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BRB 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Akasil</a:t>
            </a:r>
            <a:r>
              <a:rPr lang="en-US" altLang="nl-NL" sz="1600" b="1" dirty="0">
                <a:latin typeface="Trebuchet MS" panose="020B0603020202020204" pitchFamily="34" charset="0"/>
              </a:rPr>
              <a:t> RE 20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Alkali resistant, silicone based antifoam emulsion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Specifically developed for technical applications and to be used in a broad pH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range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Good high temperature performance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Excellent knockdown as well as </a:t>
            </a:r>
            <a:r>
              <a:rPr lang="en-GB" altLang="nl-NL" sz="1600" dirty="0" err="1">
                <a:latin typeface="Trebuchet MS" panose="020B0603020202020204" pitchFamily="34" charset="0"/>
              </a:rPr>
              <a:t>defoaming</a:t>
            </a:r>
            <a:r>
              <a:rPr lang="en-GB" altLang="nl-NL" sz="1600" dirty="0">
                <a:latin typeface="Trebuchet MS" panose="020B0603020202020204" pitchFamily="34" charset="0"/>
              </a:rPr>
              <a:t> performance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</a:rPr>
              <a:t>30 % active content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070358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A9A25-34D2-44C3-ACC1-D9BB26F5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/>
              <a:t>Car </a:t>
            </a:r>
            <a:r>
              <a:rPr lang="pl-PL" sz="3000" dirty="0" err="1"/>
              <a:t>Care</a:t>
            </a:r>
            <a:r>
              <a:rPr lang="pl-PL" sz="3000" dirty="0"/>
              <a:t> - Product </a:t>
            </a:r>
            <a:r>
              <a:rPr lang="pl-PL" sz="3000" dirty="0" err="1"/>
              <a:t>selector</a:t>
            </a:r>
            <a:r>
              <a:rPr lang="pl-PL" sz="3000" dirty="0"/>
              <a:t> </a:t>
            </a:r>
            <a:r>
              <a:rPr lang="pl-PL" sz="3000" dirty="0" err="1"/>
              <a:t>guide</a:t>
            </a:r>
            <a:endParaRPr lang="nl-NL" sz="3000" dirty="0"/>
          </a:p>
        </p:txBody>
      </p:sp>
      <p:graphicFrame>
        <p:nvGraphicFramePr>
          <p:cNvPr id="3" name="Symbol zastępczy zawartości 6">
            <a:extLst>
              <a:ext uri="{FF2B5EF4-FFF2-40B4-BE49-F238E27FC236}">
                <a16:creationId xmlns:a16="http://schemas.microsoft.com/office/drawing/2014/main" id="{3D320BF1-79E2-4B7A-8FD1-32B22D2C0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588426"/>
              </p:ext>
            </p:extLst>
          </p:nvPr>
        </p:nvGraphicFramePr>
        <p:xfrm>
          <a:off x="1606550" y="2201863"/>
          <a:ext cx="6935787" cy="315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287">
                  <a:extLst>
                    <a:ext uri="{9D8B030D-6E8A-4147-A177-3AD203B41FA5}">
                      <a16:colId xmlns:a16="http://schemas.microsoft.com/office/drawing/2014/main" val="127568859"/>
                    </a:ext>
                  </a:extLst>
                </a:gridCol>
                <a:gridCol w="553791">
                  <a:extLst>
                    <a:ext uri="{9D8B030D-6E8A-4147-A177-3AD203B41FA5}">
                      <a16:colId xmlns:a16="http://schemas.microsoft.com/office/drawing/2014/main" val="2670711430"/>
                    </a:ext>
                  </a:extLst>
                </a:gridCol>
                <a:gridCol w="631065">
                  <a:extLst>
                    <a:ext uri="{9D8B030D-6E8A-4147-A177-3AD203B41FA5}">
                      <a16:colId xmlns:a16="http://schemas.microsoft.com/office/drawing/2014/main" val="87020795"/>
                    </a:ext>
                  </a:extLst>
                </a:gridCol>
                <a:gridCol w="746975">
                  <a:extLst>
                    <a:ext uri="{9D8B030D-6E8A-4147-A177-3AD203B41FA5}">
                      <a16:colId xmlns:a16="http://schemas.microsoft.com/office/drawing/2014/main" val="4567369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44957636"/>
                    </a:ext>
                  </a:extLst>
                </a:gridCol>
                <a:gridCol w="602340">
                  <a:extLst>
                    <a:ext uri="{9D8B030D-6E8A-4147-A177-3AD203B41FA5}">
                      <a16:colId xmlns:a16="http://schemas.microsoft.com/office/drawing/2014/main" val="4047686404"/>
                    </a:ext>
                  </a:extLst>
                </a:gridCol>
                <a:gridCol w="770643">
                  <a:extLst>
                    <a:ext uri="{9D8B030D-6E8A-4147-A177-3AD203B41FA5}">
                      <a16:colId xmlns:a16="http://schemas.microsoft.com/office/drawing/2014/main" val="3543423145"/>
                    </a:ext>
                  </a:extLst>
                </a:gridCol>
                <a:gridCol w="855062">
                  <a:extLst>
                    <a:ext uri="{9D8B030D-6E8A-4147-A177-3AD203B41FA5}">
                      <a16:colId xmlns:a16="http://schemas.microsoft.com/office/drawing/2014/main" val="2554535519"/>
                    </a:ext>
                  </a:extLst>
                </a:gridCol>
                <a:gridCol w="686224">
                  <a:extLst>
                    <a:ext uri="{9D8B030D-6E8A-4147-A177-3AD203B41FA5}">
                      <a16:colId xmlns:a16="http://schemas.microsoft.com/office/drawing/2014/main" val="317548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Water based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Solvent based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Wash and Rinse Aid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Exterior car polish/ conditioner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Glass Care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Tire/ Rim Care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Interior Trim/ Dashboard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Leather</a:t>
                      </a:r>
                      <a:endParaRPr lang="nl-NL" sz="1100" b="0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347170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Silicone oils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209212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Silicone emulsions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21934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/>
                        <a:t>Aminofunctional</a:t>
                      </a:r>
                      <a:r>
                        <a:rPr lang="en-US" sz="1100" baseline="0" dirty="0"/>
                        <a:t> silicones (oils/emulsions)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134851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Alkyl Aryl silicones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312654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Volatile silicones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136784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Silicone glycols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None/>
                      </a:pPr>
                      <a:r>
                        <a:rPr lang="pl-PL" sz="1100" dirty="0"/>
                        <a:t>X</a:t>
                      </a:r>
                      <a:endParaRPr lang="nl-NL" sz="1100" dirty="0"/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87829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09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75454-60CD-4229-9C8F-7A9B1798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/>
              <a:t>Home </a:t>
            </a:r>
            <a:r>
              <a:rPr lang="pl-PL" sz="3000" dirty="0" err="1"/>
              <a:t>care</a:t>
            </a:r>
            <a:r>
              <a:rPr lang="pl-PL" sz="3000" dirty="0"/>
              <a:t> – </a:t>
            </a:r>
            <a:r>
              <a:rPr lang="pl-PL" sz="3000" dirty="0" err="1"/>
              <a:t>product</a:t>
            </a:r>
            <a:r>
              <a:rPr lang="pl-PL" sz="3000" dirty="0"/>
              <a:t> </a:t>
            </a:r>
            <a:r>
              <a:rPr lang="pl-PL" sz="3000" dirty="0" err="1"/>
              <a:t>selector</a:t>
            </a:r>
            <a:r>
              <a:rPr lang="pl-PL" sz="3000" dirty="0"/>
              <a:t> </a:t>
            </a:r>
            <a:r>
              <a:rPr lang="pl-PL" sz="3000" dirty="0" err="1"/>
              <a:t>guide</a:t>
            </a:r>
            <a:endParaRPr lang="nl-NL" sz="3000" dirty="0"/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FA2A571E-38A1-4E59-ACEA-36DAB469E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99580"/>
              </p:ext>
            </p:extLst>
          </p:nvPr>
        </p:nvGraphicFramePr>
        <p:xfrm>
          <a:off x="1606550" y="2201863"/>
          <a:ext cx="6935789" cy="324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7">
                  <a:extLst>
                    <a:ext uri="{9D8B030D-6E8A-4147-A177-3AD203B41FA5}">
                      <a16:colId xmlns:a16="http://schemas.microsoft.com/office/drawing/2014/main" val="2383627983"/>
                    </a:ext>
                  </a:extLst>
                </a:gridCol>
                <a:gridCol w="732067">
                  <a:extLst>
                    <a:ext uri="{9D8B030D-6E8A-4147-A177-3AD203B41FA5}">
                      <a16:colId xmlns:a16="http://schemas.microsoft.com/office/drawing/2014/main" val="63610391"/>
                    </a:ext>
                  </a:extLst>
                </a:gridCol>
                <a:gridCol w="790112">
                  <a:extLst>
                    <a:ext uri="{9D8B030D-6E8A-4147-A177-3AD203B41FA5}">
                      <a16:colId xmlns:a16="http://schemas.microsoft.com/office/drawing/2014/main" val="2541265938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433969925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723133149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3337320468"/>
                    </a:ext>
                  </a:extLst>
                </a:gridCol>
                <a:gridCol w="889788">
                  <a:extLst>
                    <a:ext uri="{9D8B030D-6E8A-4147-A177-3AD203B41FA5}">
                      <a16:colId xmlns:a16="http://schemas.microsoft.com/office/drawing/2014/main" val="113472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Product</a:t>
                      </a:r>
                      <a:endParaRPr lang="nl-NL" sz="1100" dirty="0"/>
                    </a:p>
                  </a:txBody>
                  <a:tcPr marL="91442" marR="91442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Water based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Solvent based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Leather Care</a:t>
                      </a:r>
                      <a:endParaRPr lang="nl-NL" sz="1100" dirty="0"/>
                    </a:p>
                  </a:txBody>
                  <a:tcPr marL="91442" marR="91442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Furniture </a:t>
                      </a:r>
                      <a:r>
                        <a:rPr lang="pl-PL" sz="1100" dirty="0" err="1"/>
                        <a:t>Care</a:t>
                      </a:r>
                      <a:endParaRPr lang="nl-NL" sz="1100" dirty="0"/>
                    </a:p>
                  </a:txBody>
                  <a:tcPr marL="91442" marR="91442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Hard Surface </a:t>
                      </a:r>
                      <a:r>
                        <a:rPr lang="pl-PL" sz="1100" dirty="0" err="1"/>
                        <a:t>Care</a:t>
                      </a:r>
                      <a:endParaRPr lang="nl-NL" sz="1100" dirty="0"/>
                    </a:p>
                  </a:txBody>
                  <a:tcPr marL="91442" marR="91442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Glass </a:t>
                      </a:r>
                      <a:r>
                        <a:rPr lang="pl-PL" sz="1100" dirty="0" err="1"/>
                        <a:t>Care</a:t>
                      </a:r>
                      <a:endParaRPr lang="nl-NL" sz="1100" dirty="0"/>
                    </a:p>
                  </a:txBody>
                  <a:tcPr marL="91442" marR="91442" marT="45703" marB="45703"/>
                </a:tc>
                <a:extLst>
                  <a:ext uri="{0D108BD9-81ED-4DB2-BD59-A6C34878D82A}">
                    <a16:rowId xmlns:a16="http://schemas.microsoft.com/office/drawing/2014/main" val="332247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u="none" baseline="0" dirty="0">
                          <a:latin typeface="+mn-lt"/>
                        </a:rPr>
                        <a:t>Silicone oils 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199694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u="none" baseline="0" dirty="0">
                          <a:latin typeface="+mn-lt"/>
                        </a:rPr>
                        <a:t>Silicone emulsions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Courier New" pitchFamily="49" charset="0"/>
                        <a:buChar char="o"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159580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latin typeface="+mn-lt"/>
                        </a:rPr>
                        <a:t>Volatile silicones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313093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u="none" dirty="0">
                          <a:latin typeface="+mn-lt"/>
                        </a:rPr>
                        <a:t>Silicone glycols</a:t>
                      </a:r>
                      <a:endParaRPr lang="nl-NL" sz="1100" b="0" i="0" u="none" dirty="0">
                        <a:latin typeface="+mn-lt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313997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/>
                        <a:t>Aminofunctional</a:t>
                      </a:r>
                      <a:r>
                        <a:rPr lang="en-US" sz="1100" baseline="0" dirty="0"/>
                        <a:t> silicones (oils/emulsions)</a:t>
                      </a:r>
                      <a:endParaRPr lang="nl-NL" sz="1100" b="1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13228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b="0" i="0" u="none" dirty="0">
                          <a:latin typeface="+mn-lt"/>
                        </a:rPr>
                        <a:t>Silicone resins</a:t>
                      </a: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178758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dirty="0">
                          <a:latin typeface="+mn-lt"/>
                        </a:rPr>
                        <a:t>Antifoams</a:t>
                      </a:r>
                      <a:endParaRPr lang="nl-NL" sz="1100" b="0" i="0" u="none" dirty="0">
                        <a:latin typeface="+mn-lt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nl-NL" sz="1100" dirty="0"/>
                    </a:p>
                  </a:txBody>
                  <a:tcPr marL="91434" marR="91434" marT="45711" marB="45711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100" dirty="0">
                        <a:latin typeface="Trebuchet MS" pitchFamily="34" charset="0"/>
                      </a:endParaRPr>
                    </a:p>
                  </a:txBody>
                  <a:tcPr marL="91442" marR="91442" marT="45703" marB="45703" anchor="ctr"/>
                </a:tc>
                <a:extLst>
                  <a:ext uri="{0D108BD9-81ED-4DB2-BD59-A6C34878D82A}">
                    <a16:rowId xmlns:a16="http://schemas.microsoft.com/office/drawing/2014/main" val="410218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6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1D3F8-7C4C-47DD-AC39-13DB0342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Customer</a:t>
            </a:r>
            <a:r>
              <a:rPr lang="pl-PL" sz="3000" dirty="0"/>
              <a:t> </a:t>
            </a:r>
            <a:r>
              <a:rPr lang="pl-PL" sz="3000" dirty="0" err="1"/>
              <a:t>support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6381F-BDAE-412F-929F-410CA71F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r>
              <a:rPr lang="nl-NL" altLang="en-US" sz="1600" b="1" dirty="0">
                <a:latin typeface="Trebuchet MS" panose="020B0603020202020204" pitchFamily="34" charset="0"/>
              </a:rPr>
              <a:t>Formulation support</a:t>
            </a:r>
          </a:p>
          <a:p>
            <a:r>
              <a:rPr lang="nl-NL" altLang="en-US" sz="1600" dirty="0">
                <a:latin typeface="Trebuchet MS" panose="020B0603020202020204" pitchFamily="34" charset="0"/>
              </a:rPr>
              <a:t>We can provide examples of formulations using our</a:t>
            </a:r>
            <a:r>
              <a:rPr lang="pl-PL" altLang="en-US" sz="1600" dirty="0">
                <a:latin typeface="Trebuchet MS" panose="020B0603020202020204" pitchFamily="34" charset="0"/>
              </a:rPr>
              <a:t> </a:t>
            </a:r>
            <a:r>
              <a:rPr lang="nl-NL" altLang="en-US" sz="1600" dirty="0">
                <a:latin typeface="Trebuchet MS" panose="020B0603020202020204" pitchFamily="34" charset="0"/>
              </a:rPr>
              <a:t>silicones</a:t>
            </a:r>
          </a:p>
          <a:p>
            <a:pPr>
              <a:buFontTx/>
              <a:buChar char="•"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r>
              <a:rPr lang="pl-PL" altLang="en-US" sz="1600" b="1" dirty="0">
                <a:latin typeface="Trebuchet MS" panose="020B0603020202020204" pitchFamily="34" charset="0"/>
              </a:rPr>
              <a:t>R</a:t>
            </a:r>
            <a:r>
              <a:rPr lang="nl-NL" altLang="en-US" sz="1600" b="1" dirty="0">
                <a:latin typeface="Trebuchet MS" panose="020B0603020202020204" pitchFamily="34" charset="0"/>
              </a:rPr>
              <a:t>eady-to-use products</a:t>
            </a:r>
          </a:p>
          <a:p>
            <a:endParaRPr lang="nl-NL" altLang="en-US" sz="1600" dirty="0">
              <a:latin typeface="Trebuchet MS" panose="020B0603020202020204" pitchFamily="34" charset="0"/>
            </a:endParaRP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b="1" dirty="0">
                <a:latin typeface="Trebuchet MS" panose="020B0603020202020204" pitchFamily="34" charset="0"/>
              </a:rPr>
              <a:t>BRB PTFE Clean &amp; Shine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dirty="0">
                <a:latin typeface="Trebuchet MS" panose="020B0603020202020204" pitchFamily="34" charset="0"/>
              </a:rPr>
              <a:t>Polish for 2</a:t>
            </a:r>
            <a:r>
              <a:rPr lang="en-US" altLang="en-US" sz="1600" baseline="30000" dirty="0">
                <a:latin typeface="Trebuchet MS" panose="020B0603020202020204" pitchFamily="34" charset="0"/>
              </a:rPr>
              <a:t>nd</a:t>
            </a:r>
            <a:r>
              <a:rPr lang="en-US" altLang="en-US" sz="1600" dirty="0">
                <a:latin typeface="Trebuchet MS" panose="020B0603020202020204" pitchFamily="34" charset="0"/>
              </a:rPr>
              <a:t> hand cars (abrasive)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b="1" dirty="0">
                <a:latin typeface="Trebuchet MS" panose="020B0603020202020204" pitchFamily="34" charset="0"/>
              </a:rPr>
              <a:t>BRB New Car Polish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dirty="0">
                <a:latin typeface="Trebuchet MS" panose="020B0603020202020204" pitchFamily="34" charset="0"/>
              </a:rPr>
              <a:t>Polish for new cars (mild)</a:t>
            </a:r>
            <a:endParaRPr lang="en-US" altLang="en-US" sz="1600" b="1" dirty="0">
              <a:latin typeface="Trebuchet MS" panose="020B0603020202020204" pitchFamily="34" charset="0"/>
            </a:endParaRP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b="1" dirty="0">
                <a:latin typeface="Trebuchet MS" panose="020B0603020202020204" pitchFamily="34" charset="0"/>
              </a:rPr>
              <a:t>BRB Glass Water Repellant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dirty="0">
                <a:latin typeface="Trebuchet MS" panose="020B0603020202020204" pitchFamily="34" charset="0"/>
              </a:rPr>
              <a:t>Windscreen polish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altLang="en-US" sz="1600" b="1" dirty="0">
                <a:latin typeface="Trebuchet MS" panose="020B0603020202020204" pitchFamily="34" charset="0"/>
              </a:rPr>
              <a:t>BRB Cockpit Shine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en-US" sz="1600" dirty="0">
                <a:latin typeface="Trebuchet MS" panose="020B0603020202020204" pitchFamily="34" charset="0"/>
              </a:rPr>
              <a:t>Dashboard polish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80312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6198-8AE8-4906-B101-06E635DB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Laundry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– </a:t>
            </a:r>
            <a:r>
              <a:rPr lang="pl-PL" sz="3000" dirty="0" err="1"/>
              <a:t>product</a:t>
            </a:r>
            <a:r>
              <a:rPr lang="pl-PL" sz="3000" dirty="0"/>
              <a:t> </a:t>
            </a:r>
            <a:r>
              <a:rPr lang="pl-PL" sz="3000" dirty="0" err="1"/>
              <a:t>range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8963D2-1DA6-49F7-AB03-E15BBC49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65000"/>
            </a:pPr>
            <a:r>
              <a:rPr lang="nl-NL" altLang="nl-NL" sz="1600" b="1" dirty="0">
                <a:latin typeface="Trebuchet MS" panose="020B0603020202020204" pitchFamily="34" charset="0"/>
              </a:rPr>
              <a:t>Silicone antifoams</a:t>
            </a: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Akasil </a:t>
            </a:r>
            <a:r>
              <a:rPr lang="pl-PL" altLang="nl-NL" sz="1600" dirty="0">
                <a:latin typeface="Trebuchet MS" panose="020B0603020202020204" pitchFamily="34" charset="0"/>
              </a:rPr>
              <a:t>TG 10/20/30</a:t>
            </a:r>
            <a:endParaRPr lang="nl-N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Akasil </a:t>
            </a:r>
            <a:r>
              <a:rPr lang="pl-PL" altLang="nl-NL" sz="1600" dirty="0">
                <a:latin typeface="Trebuchet MS" panose="020B0603020202020204" pitchFamily="34" charset="0"/>
              </a:rPr>
              <a:t>RE 20</a:t>
            </a:r>
            <a:endParaRPr lang="nl-N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Akasil 20LD</a:t>
            </a:r>
            <a:endParaRPr lang="nl-NL" altLang="nl-NL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SzPct val="65000"/>
            </a:pPr>
            <a:endParaRPr lang="nl-NL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SzPct val="65000"/>
            </a:pPr>
            <a:r>
              <a:rPr lang="nl-NL" altLang="nl-NL" sz="1600" b="1" dirty="0">
                <a:latin typeface="Trebuchet MS" panose="020B0603020202020204" pitchFamily="34" charset="0"/>
              </a:rPr>
              <a:t>Silicone Glycols</a:t>
            </a: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526</a:t>
            </a:r>
          </a:p>
          <a:p>
            <a:pPr>
              <a:lnSpc>
                <a:spcPct val="90000"/>
              </a:lnSpc>
              <a:buSzPct val="65000"/>
            </a:pPr>
            <a:endParaRPr lang="nl-NL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SzPct val="65000"/>
            </a:pPr>
            <a:r>
              <a:rPr lang="nl-NL" altLang="nl-NL" sz="1600" b="1" dirty="0">
                <a:latin typeface="Trebuchet MS" panose="020B0603020202020204" pitchFamily="34" charset="0"/>
              </a:rPr>
              <a:t>Silicone Emulsions</a:t>
            </a: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Sempure 35</a:t>
            </a:r>
            <a:r>
              <a:rPr lang="pl-PL" altLang="nl-NL" sz="1600" dirty="0">
                <a:latin typeface="Trebuchet MS" panose="020B0603020202020204" pitchFamily="34" charset="0"/>
              </a:rPr>
              <a:t>, BRB </a:t>
            </a:r>
            <a:r>
              <a:rPr lang="pl-PL" altLang="nl-NL" sz="1600" dirty="0" err="1">
                <a:latin typeface="Trebuchet MS" panose="020B0603020202020204" pitchFamily="34" charset="0"/>
              </a:rPr>
              <a:t>Sempure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nl-NL" altLang="nl-NL" sz="1600" dirty="0">
                <a:latin typeface="Trebuchet MS" panose="020B0603020202020204" pitchFamily="34" charset="0"/>
              </a:rPr>
              <a:t>60</a:t>
            </a: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	BRB </a:t>
            </a:r>
            <a:r>
              <a:rPr lang="en-US" altLang="nl-NL" sz="1600" dirty="0" err="1">
                <a:latin typeface="Trebuchet MS" panose="020B0603020202020204" pitchFamily="34" charset="0"/>
              </a:rPr>
              <a:t>Sempure</a:t>
            </a:r>
            <a:r>
              <a:rPr lang="en-US" altLang="nl-NL" sz="1600" dirty="0">
                <a:latin typeface="Trebuchet MS" panose="020B0603020202020204" pitchFamily="34" charset="0"/>
              </a:rPr>
              <a:t> 3733</a:t>
            </a:r>
            <a:endParaRPr lang="nl-N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	BRB </a:t>
            </a:r>
            <a:r>
              <a:rPr lang="en-US" altLang="nl-NL" sz="1600" dirty="0" err="1">
                <a:latin typeface="Trebuchet MS" panose="020B0603020202020204" pitchFamily="34" charset="0"/>
              </a:rPr>
              <a:t>Sempure</a:t>
            </a:r>
            <a:r>
              <a:rPr lang="en-US" altLang="nl-NL" sz="1600" dirty="0">
                <a:latin typeface="Trebuchet MS" panose="020B0603020202020204" pitchFamily="34" charset="0"/>
              </a:rPr>
              <a:t> 270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endParaRPr lang="nl-NL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SzPct val="65000"/>
            </a:pPr>
            <a:r>
              <a:rPr lang="nl-NL" altLang="nl-NL" sz="1600" b="1" dirty="0">
                <a:latin typeface="Trebuchet MS" panose="020B0603020202020204" pitchFamily="34" charset="0"/>
              </a:rPr>
              <a:t>Volatile Silicones </a:t>
            </a:r>
          </a:p>
          <a:p>
            <a:pPr lvl="1">
              <a:lnSpc>
                <a:spcPct val="90000"/>
              </a:lnSpc>
              <a:buSzPct val="65000"/>
              <a:buNone/>
            </a:pPr>
            <a:r>
              <a:rPr lang="nl-NL" altLang="nl-NL" sz="1600" dirty="0">
                <a:latin typeface="Trebuchet MS" panose="020B0603020202020204" pitchFamily="34" charset="0"/>
              </a:rPr>
              <a:t>	BRB CM 50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79880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8F83B-DD0B-4025-AD8A-FED0872D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Laundry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– </a:t>
            </a:r>
            <a:r>
              <a:rPr lang="pl-PL" sz="3000" dirty="0" err="1"/>
              <a:t>specific</a:t>
            </a:r>
            <a:r>
              <a:rPr lang="pl-PL" sz="3000" dirty="0"/>
              <a:t> </a:t>
            </a:r>
            <a:r>
              <a:rPr lang="pl-PL" sz="3000" dirty="0" err="1"/>
              <a:t>applications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6D645-2875-4B8E-AAB7-BAE124D0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SzPct val="65000"/>
            </a:pPr>
            <a:r>
              <a:rPr lang="en-US" altLang="nl-NL" sz="1600" b="1" dirty="0">
                <a:latin typeface="Trebuchet MS" panose="020B0603020202020204" pitchFamily="34" charset="0"/>
              </a:rPr>
              <a:t>Silicone antifoams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Foam control in liquid detergents &amp; fabric conditioners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Antifoam systems for powder detergents</a:t>
            </a:r>
            <a:r>
              <a:rPr lang="pl-PL" altLang="nl-NL" sz="1600" dirty="0">
                <a:latin typeface="Trebuchet MS" panose="020B0603020202020204" pitchFamily="34" charset="0"/>
              </a:rPr>
              <a:t> (</a:t>
            </a:r>
            <a:r>
              <a:rPr lang="en-US" altLang="nl-NL" sz="1600" dirty="0">
                <a:latin typeface="Trebuchet MS" panose="020B0603020202020204" pitchFamily="34" charset="0"/>
              </a:rPr>
              <a:t>post-addition or spray on</a:t>
            </a:r>
            <a:r>
              <a:rPr lang="pl-PL" altLang="nl-NL" sz="1600" dirty="0">
                <a:latin typeface="Trebuchet MS" panose="020B0603020202020204" pitchFamily="34" charset="0"/>
              </a:rPr>
              <a:t>)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lvl="1" algn="just">
              <a:lnSpc>
                <a:spcPct val="90000"/>
              </a:lnSpc>
              <a:buSzPct val="65000"/>
              <a:buNone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algn="just">
              <a:lnSpc>
                <a:spcPct val="90000"/>
              </a:lnSpc>
              <a:buSzPct val="65000"/>
            </a:pPr>
            <a:r>
              <a:rPr lang="en-US" altLang="nl-NL" sz="1600" b="1" dirty="0">
                <a:latin typeface="Trebuchet MS" panose="020B0603020202020204" pitchFamily="34" charset="0"/>
              </a:rPr>
              <a:t>Silicone Glycols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Wetting agent, ease of ironing benefit in liquid laundry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tablets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algn="just">
              <a:lnSpc>
                <a:spcPct val="90000"/>
              </a:lnSpc>
              <a:buSzPct val="65000"/>
            </a:pPr>
            <a:r>
              <a:rPr lang="en-US" altLang="nl-NL" sz="1600" b="1" dirty="0">
                <a:latin typeface="Trebuchet MS" panose="020B0603020202020204" pitchFamily="34" charset="0"/>
              </a:rPr>
              <a:t>Silicone Emulsions</a:t>
            </a:r>
          </a:p>
          <a:p>
            <a:pPr marL="457200" lvl="1" indent="0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Softness, anti-wrinkle, ease of ironing and water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absorbency for fabric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softeners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algn="just">
              <a:lnSpc>
                <a:spcPct val="90000"/>
              </a:lnSpc>
              <a:buSzPct val="65000"/>
            </a:pPr>
            <a:r>
              <a:rPr lang="en-US" altLang="nl-NL" sz="1600" b="1" dirty="0">
                <a:latin typeface="Trebuchet MS" panose="020B0603020202020204" pitchFamily="34" charset="0"/>
              </a:rPr>
              <a:t>Volatile Silicones </a:t>
            </a:r>
          </a:p>
          <a:p>
            <a:pPr lvl="1" algn="just">
              <a:lnSpc>
                <a:spcPct val="90000"/>
              </a:lnSpc>
              <a:buSzPct val="65000"/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Dry cleaning solvent</a:t>
            </a:r>
          </a:p>
          <a:p>
            <a:pPr>
              <a:lnSpc>
                <a:spcPct val="150000"/>
              </a:lnSpc>
              <a:defRPr/>
            </a:pPr>
            <a:endParaRPr lang="en-US" sz="1600" dirty="0"/>
          </a:p>
          <a:p>
            <a:endParaRPr lang="pl-PL" sz="1600" dirty="0"/>
          </a:p>
          <a:p>
            <a:endParaRPr lang="pl-P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99409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0D18F-7D25-4200-BF4F-AFF9D01B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412415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Akasil</a:t>
            </a:r>
            <a:r>
              <a:rPr lang="pl-PL" sz="3000" dirty="0"/>
              <a:t> 20LD – for </a:t>
            </a:r>
            <a:r>
              <a:rPr lang="pl-PL" sz="3000" dirty="0" err="1"/>
              <a:t>Laundry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149F60-F2BC-42BB-ADCC-179118CF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2</a:t>
            </a:r>
            <a:r>
              <a:rPr lang="en-US" altLang="nl-NL" sz="1600" dirty="0">
                <a:latin typeface="Trebuchet MS" panose="020B0603020202020204" pitchFamily="34" charset="0"/>
              </a:rPr>
              <a:t>0% active, high performance, silicone based antifoam emulsion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O</a:t>
            </a:r>
            <a:r>
              <a:rPr lang="en-US" altLang="nl-NL" sz="1600" dirty="0" err="1">
                <a:latin typeface="Trebuchet MS" panose="020B0603020202020204" pitchFamily="34" charset="0"/>
              </a:rPr>
              <a:t>ptimized</a:t>
            </a:r>
            <a:r>
              <a:rPr lang="en-US" altLang="nl-NL" sz="1600" dirty="0">
                <a:latin typeface="Trebuchet MS" panose="020B0603020202020204" pitchFamily="34" charset="0"/>
              </a:rPr>
              <a:t> for use in surfactant-rich formulations and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environments, as encountered in the detergent and textile industries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Effective and durable over a wide pH range 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Outstanding reliability and versatility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Suitable for products with high salinity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Available in easy-to-use emulsion form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Good high temperature performance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nl-NL" sz="1600" dirty="0">
                <a:latin typeface="Trebuchet MS" panose="020B0603020202020204" pitchFamily="34" charset="0"/>
              </a:rPr>
              <a:t>•	Excellent knockdown as well as </a:t>
            </a:r>
            <a:r>
              <a:rPr lang="en-US" altLang="nl-NL" sz="1600" dirty="0" err="1">
                <a:latin typeface="Trebuchet MS" panose="020B0603020202020204" pitchFamily="34" charset="0"/>
              </a:rPr>
              <a:t>defoaming</a:t>
            </a:r>
            <a:r>
              <a:rPr lang="en-US" altLang="nl-NL" sz="1600" dirty="0">
                <a:latin typeface="Trebuchet MS" panose="020B0603020202020204" pitchFamily="34" charset="0"/>
              </a:rPr>
              <a:t> performance.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8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D132E-9BDA-4EAE-8EDB-69E97284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8" y="1388960"/>
            <a:ext cx="7430169" cy="813535"/>
          </a:xfrm>
        </p:spPr>
        <p:txBody>
          <a:bodyPr>
            <a:noAutofit/>
          </a:bodyPr>
          <a:lstStyle/>
          <a:p>
            <a:r>
              <a:rPr lang="pl-PL" sz="3000" dirty="0"/>
              <a:t>BRB </a:t>
            </a:r>
            <a:r>
              <a:rPr lang="pl-PL" sz="3000" dirty="0" err="1"/>
              <a:t>Sempure</a:t>
            </a:r>
            <a:r>
              <a:rPr lang="pl-PL" sz="3000" dirty="0"/>
              <a:t> 270 – for </a:t>
            </a:r>
            <a:r>
              <a:rPr lang="pl-PL" sz="3000" dirty="0" err="1"/>
              <a:t>Laundry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F904A-692B-4ED2-99F7-B97C8775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altLang="nl-NL" sz="1600" b="1" dirty="0">
                <a:latin typeface="Trebuchet MS" panose="020B0603020202020204" pitchFamily="34" charset="0"/>
              </a:rPr>
              <a:t>P</a:t>
            </a:r>
            <a:r>
              <a:rPr lang="en-US" altLang="nl-NL" sz="1600" b="1" dirty="0" err="1">
                <a:latin typeface="Trebuchet MS" panose="020B0603020202020204" pitchFamily="34" charset="0"/>
              </a:rPr>
              <a:t>roperties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70% </a:t>
            </a:r>
            <a:r>
              <a:rPr lang="pl-PL" altLang="nl-NL" sz="1600" dirty="0" err="1">
                <a:latin typeface="Trebuchet MS" panose="020B0603020202020204" pitchFamily="34" charset="0"/>
              </a:rPr>
              <a:t>active</a:t>
            </a:r>
            <a:r>
              <a:rPr lang="pl-PL" altLang="nl-NL" sz="1600" dirty="0">
                <a:latin typeface="Trebuchet MS" panose="020B0603020202020204" pitchFamily="34" charset="0"/>
              </a:rPr>
              <a:t>, micro-</a:t>
            </a:r>
            <a:r>
              <a:rPr lang="pl-PL" altLang="nl-NL" sz="1600" dirty="0" err="1">
                <a:latin typeface="Trebuchet MS" panose="020B0603020202020204" pitchFamily="34" charset="0"/>
              </a:rPr>
              <a:t>emulsion</a:t>
            </a:r>
            <a:r>
              <a:rPr lang="pl-PL" altLang="nl-NL" sz="1600" dirty="0">
                <a:latin typeface="Trebuchet MS" panose="020B0603020202020204" pitchFamily="34" charset="0"/>
              </a:rPr>
              <a:t> of </a:t>
            </a:r>
            <a:r>
              <a:rPr lang="pl-PL" altLang="nl-NL" sz="1600" dirty="0" err="1">
                <a:latin typeface="Trebuchet MS" panose="020B0603020202020204" pitchFamily="34" charset="0"/>
              </a:rPr>
              <a:t>quat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polyether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terpolymer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Specifically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developed</a:t>
            </a:r>
            <a:r>
              <a:rPr lang="pl-PL" altLang="nl-NL" sz="1600" dirty="0">
                <a:latin typeface="Trebuchet MS" panose="020B0603020202020204" pitchFamily="34" charset="0"/>
              </a:rPr>
              <a:t> for </a:t>
            </a:r>
            <a:r>
              <a:rPr lang="pl-PL" altLang="nl-NL" sz="1600" dirty="0" err="1">
                <a:latin typeface="Trebuchet MS" panose="020B0603020202020204" pitchFamily="34" charset="0"/>
              </a:rPr>
              <a:t>fabric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treatment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Recommended</a:t>
            </a:r>
            <a:r>
              <a:rPr lang="pl-PL" altLang="nl-NL" sz="1600" dirty="0">
                <a:latin typeface="Trebuchet MS" panose="020B0603020202020204" pitchFamily="34" charset="0"/>
              </a:rPr>
              <a:t> for use in </a:t>
            </a:r>
            <a:r>
              <a:rPr lang="pl-PL" altLang="nl-NL" sz="1600" dirty="0" err="1">
                <a:latin typeface="Trebuchet MS" panose="020B0603020202020204" pitchFamily="34" charset="0"/>
              </a:rPr>
              <a:t>rinse-cycle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laundry</a:t>
            </a:r>
            <a:r>
              <a:rPr lang="pl-PL" altLang="nl-NL" sz="1600" dirty="0">
                <a:latin typeface="Trebuchet MS" panose="020B0603020202020204" pitchFamily="34" charset="0"/>
              </a:rPr>
              <a:t> products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Compatible with </a:t>
            </a:r>
            <a:r>
              <a:rPr lang="pl-PL" altLang="nl-NL" sz="1600" dirty="0" err="1">
                <a:latin typeface="Trebuchet MS" panose="020B0603020202020204" pitchFamily="34" charset="0"/>
              </a:rPr>
              <a:t>organic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softeners</a:t>
            </a:r>
            <a:r>
              <a:rPr lang="pl-PL" altLang="nl-NL" sz="1600" dirty="0">
                <a:latin typeface="Trebuchet MS" panose="020B0603020202020204" pitchFamily="34" charset="0"/>
              </a:rPr>
              <a:t> (</a:t>
            </a:r>
            <a:r>
              <a:rPr lang="pl-PL" altLang="nl-NL" sz="1600" dirty="0" err="1">
                <a:latin typeface="Trebuchet MS" panose="020B0603020202020204" pitchFamily="34" charset="0"/>
              </a:rPr>
              <a:t>e.g</a:t>
            </a:r>
            <a:r>
              <a:rPr lang="pl-PL" altLang="nl-NL" sz="1600" dirty="0">
                <a:latin typeface="Trebuchet MS" panose="020B0603020202020204" pitchFamily="34" charset="0"/>
              </a:rPr>
              <a:t>. </a:t>
            </a:r>
            <a:r>
              <a:rPr lang="pl-PL" altLang="nl-NL" sz="1600" dirty="0" err="1">
                <a:latin typeface="Trebuchet MS" panose="020B0603020202020204" pitchFamily="34" charset="0"/>
              </a:rPr>
              <a:t>esterquats</a:t>
            </a:r>
            <a:r>
              <a:rPr lang="pl-PL" altLang="nl-NL" sz="1600" dirty="0">
                <a:latin typeface="Trebuchet MS" panose="020B0603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 err="1">
                <a:latin typeface="Trebuchet MS" panose="020B0603020202020204" pitchFamily="34" charset="0"/>
              </a:rPr>
              <a:t>Typical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formulation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contains</a:t>
            </a:r>
            <a:r>
              <a:rPr lang="pl-PL" altLang="nl-NL" sz="1600" dirty="0">
                <a:latin typeface="Trebuchet MS" panose="020B0603020202020204" pitchFamily="34" charset="0"/>
              </a:rPr>
              <a:t> 2.5% BRB </a:t>
            </a:r>
            <a:r>
              <a:rPr lang="pl-PL" altLang="nl-NL" sz="1600" dirty="0" err="1">
                <a:latin typeface="Trebuchet MS" panose="020B0603020202020204" pitchFamily="34" charset="0"/>
              </a:rPr>
              <a:t>Sempure</a:t>
            </a:r>
            <a:r>
              <a:rPr lang="pl-PL" altLang="nl-NL" sz="1600" dirty="0">
                <a:latin typeface="Trebuchet MS" panose="020B0603020202020204" pitchFamily="34" charset="0"/>
              </a:rPr>
              <a:t> 270 and 15% </a:t>
            </a:r>
            <a:r>
              <a:rPr lang="pl-PL" altLang="nl-NL" sz="1600" dirty="0" err="1">
                <a:latin typeface="Trebuchet MS" panose="020B0603020202020204" pitchFamily="34" charset="0"/>
              </a:rPr>
              <a:t>organics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nl-NL" sz="1600" dirty="0">
                <a:latin typeface="Trebuchet MS" panose="020B0603020202020204" pitchFamily="34" charset="0"/>
              </a:rPr>
              <a:t>Post-</a:t>
            </a:r>
            <a:r>
              <a:rPr lang="pl-PL" altLang="nl-NL" sz="1600" dirty="0" err="1">
                <a:latin typeface="Trebuchet MS" panose="020B0603020202020204" pitchFamily="34" charset="0"/>
              </a:rPr>
              <a:t>addition</a:t>
            </a:r>
            <a:r>
              <a:rPr lang="pl-PL" altLang="nl-NL" sz="1600" dirty="0">
                <a:latin typeface="Trebuchet MS" panose="020B0603020202020204" pitchFamily="34" charset="0"/>
              </a:rPr>
              <a:t> with </a:t>
            </a:r>
            <a:r>
              <a:rPr lang="pl-PL" altLang="nl-NL" sz="1600" dirty="0" err="1">
                <a:latin typeface="Trebuchet MS" panose="020B0603020202020204" pitchFamily="34" charset="0"/>
              </a:rPr>
              <a:t>moderate</a:t>
            </a:r>
            <a:r>
              <a:rPr lang="pl-PL" altLang="nl-NL" sz="1600" dirty="0">
                <a:latin typeface="Trebuchet MS" panose="020B0603020202020204" pitchFamily="34" charset="0"/>
              </a:rPr>
              <a:t> </a:t>
            </a:r>
            <a:r>
              <a:rPr lang="pl-PL" altLang="nl-NL" sz="1600" dirty="0" err="1">
                <a:latin typeface="Trebuchet MS" panose="020B0603020202020204" pitchFamily="34" charset="0"/>
              </a:rPr>
              <a:t>agitation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GB" altLang="nl-NL" sz="1600" b="1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1600" b="1" dirty="0">
                <a:latin typeface="Trebuchet MS" panose="020B0603020202020204" pitchFamily="34" charset="0"/>
              </a:rPr>
              <a:t>Benefits</a:t>
            </a:r>
            <a:endParaRPr lang="en-GB" altLang="nl-NL" sz="1600" b="1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Deposits onto fabric from the rinse cycle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Enhance softness (silicones have a silky feel attenuating </a:t>
            </a:r>
            <a:r>
              <a:rPr lang="en-US" altLang="nl-NL" sz="1600" dirty="0" err="1">
                <a:latin typeface="Trebuchet MS" panose="020B0603020202020204" pitchFamily="34" charset="0"/>
              </a:rPr>
              <a:t>th</a:t>
            </a:r>
            <a:r>
              <a:rPr lang="pl-PL" altLang="nl-NL" sz="1600" dirty="0">
                <a:latin typeface="Trebuchet MS" panose="020B0603020202020204" pitchFamily="34" charset="0"/>
              </a:rPr>
              <a:t>e </a:t>
            </a:r>
            <a:r>
              <a:rPr lang="en-US" altLang="nl-NL" sz="1600" dirty="0">
                <a:latin typeface="Trebuchet MS" panose="020B0603020202020204" pitchFamily="34" charset="0"/>
              </a:rPr>
              <a:t>‘greasier’ organics)</a:t>
            </a:r>
            <a:endParaRPr lang="pl-PL" altLang="nl-NL" sz="1600" dirty="0"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Promotes ease ironing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Improve water absorbency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75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9F522-AA64-4898-8015-DEC44677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Laundry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– </a:t>
            </a:r>
            <a:r>
              <a:rPr lang="pl-PL" sz="3000" dirty="0" err="1"/>
              <a:t>product</a:t>
            </a:r>
            <a:r>
              <a:rPr lang="pl-PL" sz="3000" dirty="0"/>
              <a:t> </a:t>
            </a:r>
            <a:r>
              <a:rPr lang="pl-PL" sz="3000" dirty="0" err="1"/>
              <a:t>selector</a:t>
            </a:r>
            <a:r>
              <a:rPr lang="pl-PL" sz="3000" dirty="0"/>
              <a:t> </a:t>
            </a:r>
            <a:r>
              <a:rPr lang="pl-PL" sz="3000" dirty="0" err="1"/>
              <a:t>guide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8A98D-986E-4D3F-BE69-54FCEBE0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nl-NL" sz="1600" kern="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82C89DB-3715-48D0-8DCF-0DC1F6ECA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84812"/>
              </p:ext>
            </p:extLst>
          </p:nvPr>
        </p:nvGraphicFramePr>
        <p:xfrm>
          <a:off x="1524000" y="2202495"/>
          <a:ext cx="7091966" cy="32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15">
                  <a:extLst>
                    <a:ext uri="{9D8B030D-6E8A-4147-A177-3AD203B41FA5}">
                      <a16:colId xmlns:a16="http://schemas.microsoft.com/office/drawing/2014/main" val="3263665961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1523147505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val="2145048030"/>
                    </a:ext>
                  </a:extLst>
                </a:gridCol>
                <a:gridCol w="1326524">
                  <a:extLst>
                    <a:ext uri="{9D8B030D-6E8A-4147-A177-3AD203B41FA5}">
                      <a16:colId xmlns:a16="http://schemas.microsoft.com/office/drawing/2014/main" val="92635892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2807013990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val="1251270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Product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Liquid laundry detergent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Liquid laundry tablets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Powder laundry</a:t>
                      </a:r>
                      <a:r>
                        <a:rPr lang="en-US" sz="1200" baseline="0" dirty="0"/>
                        <a:t> detergents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Fabric softeners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Dry Cleaning</a:t>
                      </a:r>
                      <a:endParaRPr lang="nl-NL" sz="1200" dirty="0"/>
                    </a:p>
                  </a:txBody>
                  <a:tcPr marL="91450" marR="91450" marT="45710" marB="45710"/>
                </a:tc>
                <a:extLst>
                  <a:ext uri="{0D108BD9-81ED-4DB2-BD59-A6C34878D82A}">
                    <a16:rowId xmlns:a16="http://schemas.microsoft.com/office/drawing/2014/main" val="315713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Akasil </a:t>
                      </a:r>
                      <a:r>
                        <a:rPr lang="pl-PL" sz="1100" i="0" dirty="0">
                          <a:latin typeface="+mn-lt"/>
                        </a:rPr>
                        <a:t>TG 10, 20, 30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rebuchet MS" pitchFamily="34" charset="0"/>
                        </a:rPr>
                        <a:t>X</a:t>
                      </a: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315199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Akasil </a:t>
                      </a:r>
                      <a:r>
                        <a:rPr lang="pl-PL" sz="1100" i="0" dirty="0">
                          <a:latin typeface="+mn-lt"/>
                        </a:rPr>
                        <a:t>RE 20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125578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Akasil 20LD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68530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526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37685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i="0" baseline="0" dirty="0">
                          <a:latin typeface="+mn-lt"/>
                        </a:rPr>
                        <a:t>BRB </a:t>
                      </a:r>
                      <a:r>
                        <a:rPr lang="en-US" sz="1100" i="0" baseline="0" dirty="0" err="1">
                          <a:latin typeface="+mn-lt"/>
                        </a:rPr>
                        <a:t>Sempure</a:t>
                      </a:r>
                      <a:r>
                        <a:rPr lang="en-US" sz="1100" i="0" baseline="0" dirty="0">
                          <a:latin typeface="+mn-lt"/>
                        </a:rPr>
                        <a:t> 35 &amp; 60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177280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</a:t>
                      </a:r>
                      <a:r>
                        <a:rPr lang="nl-NL" sz="1100" i="0" dirty="0" err="1">
                          <a:latin typeface="+mn-lt"/>
                        </a:rPr>
                        <a:t>Sempure</a:t>
                      </a:r>
                      <a:r>
                        <a:rPr lang="nl-NL" sz="1100" i="0" dirty="0">
                          <a:latin typeface="+mn-lt"/>
                        </a:rPr>
                        <a:t> 3733 &amp; 270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21896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i="0" dirty="0">
                          <a:latin typeface="+mn-lt"/>
                        </a:rPr>
                        <a:t>BRB CM 50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X</a:t>
                      </a:r>
                      <a:endParaRPr lang="nl-NL" sz="1200" dirty="0">
                        <a:latin typeface="Trebuchet MS" pitchFamily="34" charset="0"/>
                      </a:endParaRPr>
                    </a:p>
                  </a:txBody>
                  <a:tcPr marL="91450" marR="91450" marT="45710" marB="45710" anchor="ctr"/>
                </a:tc>
                <a:extLst>
                  <a:ext uri="{0D108BD9-81ED-4DB2-BD59-A6C34878D82A}">
                    <a16:rowId xmlns:a16="http://schemas.microsoft.com/office/drawing/2014/main" val="2272210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85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9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4A76C-B934-44A5-8F8F-7C64F646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 err="1"/>
              <a:t>What</a:t>
            </a:r>
            <a:r>
              <a:rPr lang="pl-PL" sz="3000" dirty="0"/>
              <a:t> </a:t>
            </a:r>
            <a:r>
              <a:rPr lang="pl-PL" sz="3000" dirty="0" err="1"/>
              <a:t>is</a:t>
            </a:r>
            <a:r>
              <a:rPr lang="pl-PL" sz="3000" dirty="0"/>
              <a:t> a </a:t>
            </a:r>
            <a:r>
              <a:rPr lang="pl-PL" sz="3000" dirty="0" err="1"/>
              <a:t>polish</a:t>
            </a:r>
            <a:r>
              <a:rPr lang="pl-PL" sz="3000" dirty="0"/>
              <a:t>?</a:t>
            </a:r>
            <a:endParaRPr lang="nl-NL" sz="3000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77DDF065-A4FF-4AE1-A18B-BC4D7B1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27576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Trebuchet MS" pitchFamily="34" charset="0"/>
                <a:cs typeface="Arial" charset="0"/>
              </a:rPr>
              <a:t>Polish = a temporary coating that </a:t>
            </a:r>
            <a:r>
              <a:rPr lang="en-US" sz="1600" u="sng" kern="0" dirty="0">
                <a:latin typeface="Trebuchet MS" pitchFamily="34" charset="0"/>
                <a:cs typeface="Arial" charset="0"/>
              </a:rPr>
              <a:t>enhances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 and </a:t>
            </a:r>
            <a:r>
              <a:rPr lang="en-US" sz="1600" u="sng" kern="0" dirty="0">
                <a:latin typeface="Trebuchet MS" pitchFamily="34" charset="0"/>
                <a:cs typeface="Arial" charset="0"/>
              </a:rPr>
              <a:t>protects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 the substrate 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		    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to which it is applied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</a:t>
            </a:r>
            <a:endParaRPr lang="en-US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Trebuchet MS" pitchFamily="34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u="sng" kern="0" dirty="0">
                <a:latin typeface="Trebuchet MS" pitchFamily="34" charset="0"/>
                <a:cs typeface="Arial" charset="0"/>
              </a:rPr>
              <a:t>Enhances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 by cleaning and increasing gloss/color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intensity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</a:t>
            </a:r>
            <a:endParaRPr lang="en-US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Trebuchet MS" pitchFamily="34" charset="0"/>
              <a:cs typeface="Arial" charset="0"/>
            </a:endParaRPr>
          </a:p>
          <a:p>
            <a:pPr indent="-342900">
              <a:spcBef>
                <a:spcPct val="20000"/>
              </a:spcBef>
              <a:defRPr/>
            </a:pPr>
            <a:r>
              <a:rPr lang="en-US" sz="1600" u="sng" kern="0" dirty="0">
                <a:latin typeface="Trebuchet MS" pitchFamily="34" charset="0"/>
                <a:cs typeface="Arial" charset="0"/>
              </a:rPr>
              <a:t>Protects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 by depositing a barrier film that repels water and gives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a degree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en-US" sz="1600" kern="0" dirty="0">
                <a:latin typeface="Trebuchet MS" pitchFamily="34" charset="0"/>
                <a:cs typeface="Arial" charset="0"/>
              </a:rPr>
              <a:t>of dirt repellency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indent="-342900">
              <a:spcBef>
                <a:spcPct val="20000"/>
              </a:spcBef>
              <a:defRPr/>
            </a:pPr>
            <a:r>
              <a:rPr lang="pl-PL" sz="1600" kern="0" dirty="0">
                <a:latin typeface="Trebuchet MS" pitchFamily="34" charset="0"/>
                <a:cs typeface="Arial" charset="0"/>
              </a:rPr>
              <a:t>A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polish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does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not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have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to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come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in a form of a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paste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or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gel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 It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can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also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be in the form of a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sprayable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liquid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33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BE40C-3179-4384-9998-DE51ACD9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/>
              <a:t>Car </a:t>
            </a:r>
            <a:r>
              <a:rPr lang="pl-PL" sz="3000" dirty="0" err="1"/>
              <a:t>Care</a:t>
            </a:r>
            <a:r>
              <a:rPr lang="pl-PL" sz="3000" dirty="0"/>
              <a:t> – Surface </a:t>
            </a:r>
            <a:r>
              <a:rPr lang="pl-PL" sz="3000" dirty="0" err="1"/>
              <a:t>Care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2B2B4-302D-402F-86D2-25F4771D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nl-NL" sz="1600" dirty="0">
                <a:latin typeface="Trebuchet MS" pitchFamily="34" charset="0"/>
                <a:cs typeface="Arial" charset="0"/>
              </a:rPr>
              <a:t>Wash 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&amp;</a:t>
            </a:r>
            <a:r>
              <a:rPr lang="en-US" altLang="nl-NL" sz="1600" dirty="0">
                <a:latin typeface="Trebuchet MS" pitchFamily="34" charset="0"/>
                <a:cs typeface="Arial" charset="0"/>
              </a:rPr>
              <a:t> Rinse 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Aids</a:t>
            </a:r>
            <a:endParaRPr lang="en-US" altLang="nl-N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Exterior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Polishes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&amp;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Waxes</a:t>
            </a:r>
            <a:r>
              <a:rPr lang="en-GB" altLang="nl-NL" sz="1600" dirty="0">
                <a:latin typeface="Trebuchet MS" pitchFamily="34" charset="0"/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Windscreen &amp; 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G</a:t>
            </a:r>
            <a:r>
              <a:rPr lang="en-GB" altLang="nl-NL" sz="1600" dirty="0">
                <a:latin typeface="Trebuchet MS" pitchFamily="34" charset="0"/>
                <a:cs typeface="Arial" charset="0"/>
              </a:rPr>
              <a:t>lass 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C</a:t>
            </a:r>
            <a:r>
              <a:rPr lang="en-GB" altLang="nl-NL" sz="1600" dirty="0">
                <a:latin typeface="Trebuchet MS" pitchFamily="34" charset="0"/>
                <a:cs typeface="Arial" charset="0"/>
              </a:rPr>
              <a:t>leaners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Tire/Rim Care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Interior Trim/Dashboard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Care</a:t>
            </a:r>
            <a:endParaRPr lang="pl-PL" altLang="nl-N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altLang="nl-NL" sz="1600" dirty="0" err="1">
                <a:latin typeface="Trebuchet MS" pitchFamily="34" charset="0"/>
                <a:cs typeface="Arial" charset="0"/>
              </a:rPr>
              <a:t>Exterior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Trim</a:t>
            </a:r>
            <a:r>
              <a:rPr lang="pl-PL" altLang="nl-NL" sz="1600" dirty="0">
                <a:latin typeface="Trebuchet MS" pitchFamily="34" charset="0"/>
                <a:cs typeface="Arial" charset="0"/>
              </a:rPr>
              <a:t>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Care</a:t>
            </a:r>
            <a:endParaRPr lang="en-GB" altLang="nl-NL" sz="160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altLang="nl-NL" sz="1600" dirty="0">
                <a:latin typeface="Trebuchet MS" pitchFamily="34" charset="0"/>
                <a:cs typeface="Arial" charset="0"/>
              </a:rPr>
              <a:t>Leather </a:t>
            </a:r>
            <a:r>
              <a:rPr lang="pl-PL" altLang="nl-NL" sz="1600" dirty="0" err="1">
                <a:latin typeface="Trebuchet MS" pitchFamily="34" charset="0"/>
                <a:cs typeface="Arial" charset="0"/>
              </a:rPr>
              <a:t>Care</a:t>
            </a:r>
            <a:r>
              <a:rPr lang="en-GB" altLang="nl-NL" sz="1600" dirty="0">
                <a:latin typeface="Trebuchet MS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nl-NL" sz="1600" kern="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9665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A5222-D379-4E9A-88BD-426453AD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/>
          </a:bodyPr>
          <a:lstStyle/>
          <a:p>
            <a:r>
              <a:rPr lang="pl-PL" sz="3000" dirty="0"/>
              <a:t>Home </a:t>
            </a:r>
            <a:r>
              <a:rPr lang="pl-PL" sz="3000" dirty="0" err="1"/>
              <a:t>Care</a:t>
            </a:r>
            <a:r>
              <a:rPr lang="pl-PL" sz="3000" dirty="0"/>
              <a:t> – Surface </a:t>
            </a:r>
            <a:r>
              <a:rPr lang="pl-PL" sz="3000" dirty="0" err="1"/>
              <a:t>Care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8AB1B-050F-43EC-93B7-638C2075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Furniture and wood polishes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Floor polish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Metal/stainless steel polish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Shoe &amp; Leather care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Glass cleaners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Carpet cleaning products</a:t>
            </a:r>
            <a:endParaRPr lang="pl-PL" sz="1600" dirty="0"/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Tile grout sealers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sz="1600" dirty="0"/>
              <a:t>Antistatic solutions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endParaRPr lang="en-US" sz="1600" dirty="0"/>
          </a:p>
          <a:p>
            <a:endParaRPr lang="pl-PL" sz="1600" dirty="0"/>
          </a:p>
          <a:p>
            <a:endParaRPr lang="pl-P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55908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85997-80B7-4FC1-BAA0-0DBE0884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 fontScale="90000"/>
          </a:bodyPr>
          <a:lstStyle/>
          <a:p>
            <a:r>
              <a:rPr lang="pl-PL" sz="3000" dirty="0" err="1"/>
              <a:t>Home&amp;Car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– </a:t>
            </a:r>
            <a:r>
              <a:rPr lang="pl-PL" sz="3000" dirty="0" err="1"/>
              <a:t>consumer</a:t>
            </a:r>
            <a:r>
              <a:rPr lang="pl-PL" sz="3000" dirty="0"/>
              <a:t> </a:t>
            </a:r>
            <a:r>
              <a:rPr lang="pl-PL" sz="3000" dirty="0" err="1"/>
              <a:t>requirements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FC986-F71F-4A5C-A319-D328E769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nl-NL" sz="1600" b="1" kern="0" dirty="0">
                <a:latin typeface="Trebuchet MS" pitchFamily="34" charset="0"/>
                <a:cs typeface="Arial" charset="0"/>
              </a:rPr>
              <a:t>Ease o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f use</a:t>
            </a:r>
            <a:endParaRPr lang="nl-NL" sz="1600" b="1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b="1" kern="0" dirty="0">
                <a:latin typeface="Trebuchet MS" pitchFamily="34" charset="0"/>
                <a:cs typeface="Arial" charset="0"/>
              </a:rPr>
              <a:t>Enhancement of 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color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, 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gloss</a:t>
            </a:r>
            <a:endParaRPr lang="pl-PL" sz="1600" b="1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b="1" kern="0" dirty="0" err="1">
                <a:latin typeface="Trebuchet MS" pitchFamily="34" charset="0"/>
                <a:cs typeface="Arial" charset="0"/>
              </a:rPr>
              <a:t>Lasting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protection</a:t>
            </a:r>
            <a:endParaRPr lang="pl-PL" sz="1600" b="1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Water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repellency</a:t>
            </a:r>
            <a:endParaRPr lang="pl-PL" sz="1600" kern="0" dirty="0">
              <a:latin typeface="Trebuchet MS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b="1" kern="0" dirty="0" err="1">
                <a:latin typeface="Trebuchet MS" pitchFamily="34" charset="0"/>
                <a:cs typeface="Arial" charset="0"/>
              </a:rPr>
              <a:t>Dirt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repellency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pl-PL" sz="1600" kern="0" dirty="0" err="1">
                <a:latin typeface="Trebuchet MS" pitchFamily="34" charset="0"/>
                <a:cs typeface="Arial" charset="0"/>
              </a:rPr>
              <a:t>Self-cleaning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or</a:t>
            </a:r>
            <a:r>
              <a:rPr lang="pl-PL" sz="1600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easy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 re-</a:t>
            </a:r>
            <a:r>
              <a:rPr lang="pl-PL" sz="1600" b="1" kern="0" dirty="0" err="1">
                <a:latin typeface="Trebuchet MS" pitchFamily="34" charset="0"/>
                <a:cs typeface="Arial" charset="0"/>
              </a:rPr>
              <a:t>cleaning</a:t>
            </a:r>
            <a:r>
              <a:rPr lang="pl-PL" sz="1600" b="1" kern="0" dirty="0">
                <a:latin typeface="Trebuchet MS" pitchFamily="34" charset="0"/>
                <a:cs typeface="Arial" charset="0"/>
              </a:rPr>
              <a:t> </a:t>
            </a:r>
            <a:r>
              <a:rPr lang="pl-PL" sz="1600" kern="0" dirty="0" err="1">
                <a:latin typeface="Trebuchet MS" pitchFamily="34" charset="0"/>
                <a:cs typeface="Arial" charset="0"/>
              </a:rPr>
              <a:t>ability</a:t>
            </a:r>
            <a:endParaRPr lang="nl-NL" sz="1600" kern="0" dirty="0">
              <a:latin typeface="Trebuchet MS" pitchFamily="34" charset="0"/>
              <a:cs typeface="Arial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442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DE9CA-60D8-47D5-86F1-EE0E4F4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</p:spPr>
        <p:txBody>
          <a:bodyPr>
            <a:normAutofit fontScale="90000"/>
          </a:bodyPr>
          <a:lstStyle/>
          <a:p>
            <a:r>
              <a:rPr lang="pl-PL" sz="3000" dirty="0" err="1"/>
              <a:t>Silicones</a:t>
            </a:r>
            <a:r>
              <a:rPr lang="pl-PL" sz="3000" dirty="0"/>
              <a:t> for the </a:t>
            </a:r>
            <a:r>
              <a:rPr lang="pl-PL" sz="3000" dirty="0" err="1"/>
              <a:t>Home&amp;Car</a:t>
            </a:r>
            <a:r>
              <a:rPr lang="pl-PL" sz="3000" dirty="0"/>
              <a:t> </a:t>
            </a:r>
            <a:r>
              <a:rPr lang="pl-PL" sz="3000" dirty="0" err="1"/>
              <a:t>Care</a:t>
            </a:r>
            <a:r>
              <a:rPr lang="pl-PL" sz="3000" dirty="0"/>
              <a:t> </a:t>
            </a:r>
            <a:r>
              <a:rPr lang="pl-PL" sz="3000" dirty="0" err="1"/>
              <a:t>Industry</a:t>
            </a:r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42517-A996-4931-9875-21C46796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</a:pPr>
            <a:r>
              <a:rPr lang="nl-NL" altLang="en-US" sz="1600" b="1" dirty="0">
                <a:latin typeface="Trebuchet MS" panose="020B0603020202020204" pitchFamily="34" charset="0"/>
              </a:rPr>
              <a:t>Silicone Oils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Silicone Oils 50, 350, 1000, 12.500, 60.000 cSt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nl-NL" altLang="en-US" sz="1600" b="1" dirty="0">
                <a:latin typeface="Trebuchet MS" panose="020B0603020202020204" pitchFamily="34" charset="0"/>
              </a:rPr>
              <a:t>Silicone Emulsions</a:t>
            </a: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Sempure 35, </a:t>
            </a:r>
            <a:r>
              <a:rPr lang="pl-PL" altLang="en-US" sz="1600" dirty="0">
                <a:latin typeface="Trebuchet MS" panose="020B0603020202020204" pitchFamily="34" charset="0"/>
              </a:rPr>
              <a:t>BRB </a:t>
            </a:r>
            <a:r>
              <a:rPr lang="nl-NL" altLang="en-US" sz="1600" dirty="0">
                <a:latin typeface="Trebuchet MS" panose="020B0603020202020204" pitchFamily="34" charset="0"/>
              </a:rPr>
              <a:t>Sempure 60</a:t>
            </a:r>
            <a:r>
              <a:rPr lang="pl-PL" altLang="en-US" sz="1600" dirty="0">
                <a:latin typeface="Trebuchet MS" panose="020B0603020202020204" pitchFamily="34" charset="0"/>
              </a:rPr>
              <a:t>, BRB </a:t>
            </a:r>
            <a:r>
              <a:rPr lang="pl-PL" altLang="en-US" sz="1600" dirty="0" err="1">
                <a:latin typeface="Trebuchet MS" panose="020B0603020202020204" pitchFamily="34" charset="0"/>
              </a:rPr>
              <a:t>Sempure</a:t>
            </a:r>
            <a:r>
              <a:rPr lang="nl-NL" altLang="en-US" sz="1600" dirty="0">
                <a:latin typeface="Trebuchet MS" panose="020B0603020202020204" pitchFamily="34" charset="0"/>
              </a:rPr>
              <a:t> 66</a:t>
            </a: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Sempure HV 6500</a:t>
            </a:r>
            <a:r>
              <a:rPr lang="pl-PL" altLang="en-US" sz="1600" dirty="0">
                <a:latin typeface="Trebuchet MS" panose="020B0603020202020204" pitchFamily="34" charset="0"/>
              </a:rPr>
              <a:t>,</a:t>
            </a:r>
            <a:r>
              <a:rPr lang="nl-NL" altLang="en-US" sz="1600" dirty="0">
                <a:latin typeface="Trebuchet MS" panose="020B0603020202020204" pitchFamily="34" charset="0"/>
              </a:rPr>
              <a:t> BRB Sempure 1997</a:t>
            </a:r>
            <a:endParaRPr lang="pl-PL" altLang="en-US" sz="16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b="1" dirty="0" err="1">
                <a:latin typeface="Trebuchet MS" panose="020B0603020202020204" pitchFamily="34" charset="0"/>
              </a:rPr>
              <a:t>Aminofunctional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Oils</a:t>
            </a: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dirty="0">
                <a:latin typeface="Trebuchet MS" panose="020B0603020202020204" pitchFamily="34" charset="0"/>
              </a:rPr>
              <a:t>	BRB SF 230 </a:t>
            </a:r>
            <a:r>
              <a:rPr lang="pl-PL" altLang="en-US" sz="16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NEW</a:t>
            </a:r>
            <a:r>
              <a:rPr lang="pl-PL" altLang="en-US" sz="1600" dirty="0">
                <a:latin typeface="Trebuchet MS" panose="020B0603020202020204" pitchFamily="34" charset="0"/>
              </a:rPr>
              <a:t>, BRB SF 240, BRB SF 315 </a:t>
            </a:r>
            <a:r>
              <a:rPr lang="pl-PL" altLang="en-US" sz="16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NEW</a:t>
            </a:r>
            <a:r>
              <a:rPr lang="pl-PL" altLang="en-US" sz="1600" dirty="0">
                <a:latin typeface="Trebuchet MS" panose="020B0603020202020204" pitchFamily="34" charset="0"/>
              </a:rPr>
              <a:t>, BRB SF 430</a:t>
            </a:r>
          </a:p>
          <a:p>
            <a:pPr>
              <a:spcBef>
                <a:spcPts val="0"/>
              </a:spcBef>
              <a:buSzPct val="65000"/>
            </a:pPr>
            <a:r>
              <a:rPr lang="nl-NL" altLang="en-US" sz="1600" b="1" dirty="0">
                <a:latin typeface="Trebuchet MS" panose="020B0603020202020204" pitchFamily="34" charset="0"/>
              </a:rPr>
              <a:t>Aminofunctional</a:t>
            </a:r>
            <a:r>
              <a:rPr lang="pl-PL" altLang="en-US" sz="1600" b="1" dirty="0">
                <a:latin typeface="Trebuchet MS" panose="020B0603020202020204" pitchFamily="34" charset="0"/>
              </a:rPr>
              <a:t>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Emulsions</a:t>
            </a:r>
            <a:r>
              <a:rPr lang="nl-NL" altLang="en-US" sz="1600" b="1" dirty="0"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dirty="0">
                <a:latin typeface="Trebuchet MS" panose="020B0603020202020204" pitchFamily="34" charset="0"/>
              </a:rPr>
              <a:t>	</a:t>
            </a:r>
            <a:r>
              <a:rPr lang="nl-NL" altLang="en-US" sz="1600" dirty="0">
                <a:latin typeface="Trebuchet MS" panose="020B0603020202020204" pitchFamily="34" charset="0"/>
              </a:rPr>
              <a:t>BRB Sempure 3733, BRB Sempure 135</a:t>
            </a:r>
            <a:r>
              <a:rPr lang="pl-PL" altLang="en-US" sz="1600" dirty="0">
                <a:latin typeface="Trebuchet MS" panose="020B0603020202020204" pitchFamily="34" charset="0"/>
              </a:rPr>
              <a:t>, BRB </a:t>
            </a:r>
            <a:r>
              <a:rPr lang="pl-PL" altLang="en-US" sz="1600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dirty="0">
                <a:latin typeface="Trebuchet MS" panose="020B0603020202020204" pitchFamily="34" charset="0"/>
              </a:rPr>
              <a:t> 152 </a:t>
            </a:r>
            <a:r>
              <a:rPr lang="pl-PL" altLang="en-US" sz="16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NEW</a:t>
            </a:r>
            <a:r>
              <a:rPr lang="pl-PL" altLang="en-US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,</a:t>
            </a:r>
            <a:r>
              <a:rPr lang="pl-PL" altLang="en-US" sz="1600" dirty="0">
                <a:latin typeface="Trebuchet MS" panose="020B0603020202020204" pitchFamily="34" charset="0"/>
              </a:rPr>
              <a:t> BRB 	</a:t>
            </a:r>
            <a:r>
              <a:rPr lang="pl-PL" altLang="en-US" sz="1600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dirty="0">
                <a:latin typeface="Trebuchet MS" panose="020B0603020202020204" pitchFamily="34" charset="0"/>
              </a:rPr>
              <a:t> 230</a:t>
            </a:r>
          </a:p>
          <a:p>
            <a:pPr>
              <a:spcBef>
                <a:spcPts val="0"/>
              </a:spcBef>
              <a:buSzPct val="65000"/>
            </a:pP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b="1" dirty="0">
                <a:latin typeface="Trebuchet MS" panose="020B0603020202020204" pitchFamily="34" charset="0"/>
              </a:rPr>
              <a:t>Specialty </a:t>
            </a:r>
            <a:r>
              <a:rPr lang="pl-PL" altLang="en-US" sz="1600" b="1" dirty="0" err="1">
                <a:latin typeface="Trebuchet MS" panose="020B0603020202020204" pitchFamily="34" charset="0"/>
              </a:rPr>
              <a:t>Emulsions</a:t>
            </a: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r>
              <a:rPr lang="pl-PL" altLang="en-US" sz="1600" b="1" dirty="0">
                <a:latin typeface="Trebuchet MS" panose="020B0603020202020204" pitchFamily="34" charset="0"/>
              </a:rPr>
              <a:t>	</a:t>
            </a:r>
            <a:r>
              <a:rPr lang="pl-PL" altLang="en-US" sz="1600" dirty="0">
                <a:latin typeface="Trebuchet MS" panose="020B0603020202020204" pitchFamily="34" charset="0"/>
              </a:rPr>
              <a:t>BRB </a:t>
            </a:r>
            <a:r>
              <a:rPr lang="pl-PL" altLang="en-US" sz="1600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dirty="0">
                <a:latin typeface="Trebuchet MS" panose="020B0603020202020204" pitchFamily="34" charset="0"/>
              </a:rPr>
              <a:t> 330 </a:t>
            </a:r>
            <a:r>
              <a:rPr lang="pl-PL" altLang="en-US" sz="16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NEW</a:t>
            </a:r>
            <a:r>
              <a:rPr lang="pl-PL" altLang="en-US" sz="1600" dirty="0">
                <a:latin typeface="Trebuchet MS" panose="020B0603020202020204" pitchFamily="34" charset="0"/>
              </a:rPr>
              <a:t>, BRB </a:t>
            </a:r>
            <a:r>
              <a:rPr lang="pl-PL" altLang="en-US" sz="1600" dirty="0" err="1">
                <a:latin typeface="Trebuchet MS" panose="020B0603020202020204" pitchFamily="34" charset="0"/>
              </a:rPr>
              <a:t>Sempure</a:t>
            </a:r>
            <a:r>
              <a:rPr lang="pl-PL" altLang="en-US" sz="1600" dirty="0">
                <a:latin typeface="Trebuchet MS" panose="020B0603020202020204" pitchFamily="34" charset="0"/>
              </a:rPr>
              <a:t> 422 </a:t>
            </a:r>
            <a:r>
              <a:rPr lang="pl-PL" altLang="en-US" sz="1600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NEW</a:t>
            </a:r>
          </a:p>
          <a:p>
            <a:pPr>
              <a:spcBef>
                <a:spcPts val="0"/>
              </a:spcBef>
              <a:buSzPct val="65000"/>
            </a:pPr>
            <a:endParaRPr lang="pl-PL" altLang="en-US" sz="16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buSzPct val="65000"/>
            </a:pPr>
            <a:endParaRPr lang="nl-NL" altLang="en-US" sz="1600" dirty="0">
              <a:latin typeface="Trebuchet MS" panose="020B060302020202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8469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2458</Words>
  <Application>Microsoft Office PowerPoint</Application>
  <PresentationFormat>Pokaz na ekranie (4:3)</PresentationFormat>
  <Paragraphs>636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6" baseType="lpstr">
      <vt:lpstr>Arial</vt:lpstr>
      <vt:lpstr>Calibri</vt:lpstr>
      <vt:lpstr>Courier New</vt:lpstr>
      <vt:lpstr>Trebuchet MS</vt:lpstr>
      <vt:lpstr>Trebuchet MS Bold</vt:lpstr>
      <vt:lpstr>Wingdings</vt:lpstr>
      <vt:lpstr>Office-thema</vt:lpstr>
      <vt:lpstr>Silicones for Home and Car Care</vt:lpstr>
      <vt:lpstr>What are we going to discuss?</vt:lpstr>
      <vt:lpstr>Characteristics of silicones</vt:lpstr>
      <vt:lpstr>Why use silicones in Car&amp;Home Care? </vt:lpstr>
      <vt:lpstr>What is a polish?</vt:lpstr>
      <vt:lpstr>Car Care – Surface Care</vt:lpstr>
      <vt:lpstr>Home Care – Surface Care</vt:lpstr>
      <vt:lpstr>Home&amp;Car Care – consumer requirements</vt:lpstr>
      <vt:lpstr>Silicones for the Home&amp;Car Care Industry</vt:lpstr>
      <vt:lpstr>Silicones for the Home&amp;Car Care Industry - continued</vt:lpstr>
      <vt:lpstr>Silicone oils &amp; emulsions - range</vt:lpstr>
      <vt:lpstr>Silicone oils &amp; emulsions - benefits</vt:lpstr>
      <vt:lpstr>Silicone oils &amp; emulsions – applications</vt:lpstr>
      <vt:lpstr>Silicone Oils - formulating</vt:lpstr>
      <vt:lpstr>Silicone Oils – optimization of properties </vt:lpstr>
      <vt:lpstr>Aminofunctional silicones - properties</vt:lpstr>
      <vt:lpstr>Aminofunctional oils - range</vt:lpstr>
      <vt:lpstr>Aminofunctional oils – properties </vt:lpstr>
      <vt:lpstr>Aminofunctional emulsions - range</vt:lpstr>
      <vt:lpstr>BRB Sempure 135 – for Car Care </vt:lpstr>
      <vt:lpstr>BRB Sempure 152 – new for Car &amp; Home Care </vt:lpstr>
      <vt:lpstr>BRB Sempure 230 – for Home Care </vt:lpstr>
      <vt:lpstr>Aminofunctional Silicones - benefits</vt:lpstr>
      <vt:lpstr>Aminofunctional Silicones - applications</vt:lpstr>
      <vt:lpstr>Specialty emulsions</vt:lpstr>
      <vt:lpstr>BRB Sempure 330 </vt:lpstr>
      <vt:lpstr>BRB Sempure 422 </vt:lpstr>
      <vt:lpstr>Volatile Fluids - range</vt:lpstr>
      <vt:lpstr>Volatile Fluids - benefits</vt:lpstr>
      <vt:lpstr>Volatile Fluids - applications</vt:lpstr>
      <vt:lpstr>Silicone Glycols - range</vt:lpstr>
      <vt:lpstr>BRB 526 – classic silicone glycol</vt:lpstr>
      <vt:lpstr>BRB 431 – trisiloxane superspreader</vt:lpstr>
      <vt:lpstr>Silicone Glycols - benefits</vt:lpstr>
      <vt:lpstr>Silicone Glycols - applications</vt:lpstr>
      <vt:lpstr>Silicone Resins - range</vt:lpstr>
      <vt:lpstr>Silicone Resins- benefits</vt:lpstr>
      <vt:lpstr>Silicone Resins - applications</vt:lpstr>
      <vt:lpstr>Paintable Silicones</vt:lpstr>
      <vt:lpstr>Silicone Antifoams</vt:lpstr>
      <vt:lpstr>Car Care - Product selector guide</vt:lpstr>
      <vt:lpstr>Home care – product selector guide</vt:lpstr>
      <vt:lpstr>Customer support</vt:lpstr>
      <vt:lpstr>Laundry Care – product range</vt:lpstr>
      <vt:lpstr>Laundry Care – specific applications</vt:lpstr>
      <vt:lpstr>BRB Akasil 20LD – for Laundry Care</vt:lpstr>
      <vt:lpstr>BRB Sempure 270 – for Laundry Care</vt:lpstr>
      <vt:lpstr>Laundry Care – product selector guide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Crasborn</dc:creator>
  <cp:lastModifiedBy>Artur Wyspiański</cp:lastModifiedBy>
  <cp:revision>20</cp:revision>
  <cp:lastPrinted>2016-11-22T13:40:51Z</cp:lastPrinted>
  <dcterms:created xsi:type="dcterms:W3CDTF">2016-11-22T13:04:10Z</dcterms:created>
  <dcterms:modified xsi:type="dcterms:W3CDTF">2019-01-14T13:57:23Z</dcterms:modified>
</cp:coreProperties>
</file>